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9"/>
  </p:notesMasterIdLst>
  <p:sldIdLst>
    <p:sldId id="963" r:id="rId2"/>
    <p:sldId id="1013" r:id="rId3"/>
    <p:sldId id="1057" r:id="rId4"/>
    <p:sldId id="996" r:id="rId5"/>
    <p:sldId id="997" r:id="rId6"/>
    <p:sldId id="998" r:id="rId7"/>
    <p:sldId id="1025" r:id="rId8"/>
    <p:sldId id="1026" r:id="rId9"/>
    <p:sldId id="1006" r:id="rId10"/>
    <p:sldId id="999" r:id="rId11"/>
    <p:sldId id="1016" r:id="rId12"/>
    <p:sldId id="1027" r:id="rId13"/>
    <p:sldId id="1017" r:id="rId14"/>
    <p:sldId id="1028" r:id="rId15"/>
    <p:sldId id="1037" r:id="rId16"/>
    <p:sldId id="1058" r:id="rId17"/>
    <p:sldId id="1001" r:id="rId18"/>
    <p:sldId id="1002" r:id="rId19"/>
    <p:sldId id="1004" r:id="rId20"/>
    <p:sldId id="1000" r:id="rId21"/>
    <p:sldId id="1010" r:id="rId22"/>
    <p:sldId id="1029" r:id="rId23"/>
    <p:sldId id="1011" r:id="rId24"/>
    <p:sldId id="1030" r:id="rId25"/>
    <p:sldId id="1007" r:id="rId26"/>
    <p:sldId id="1009" r:id="rId27"/>
    <p:sldId id="1018" r:id="rId28"/>
    <p:sldId id="1019" r:id="rId29"/>
    <p:sldId id="1021" r:id="rId30"/>
    <p:sldId id="1031" r:id="rId31"/>
    <p:sldId id="1020" r:id="rId32"/>
    <p:sldId id="1022" r:id="rId33"/>
    <p:sldId id="1032" r:id="rId34"/>
    <p:sldId id="1038" r:id="rId35"/>
    <p:sldId id="1059" r:id="rId36"/>
    <p:sldId id="1040" r:id="rId37"/>
    <p:sldId id="1041" r:id="rId38"/>
    <p:sldId id="1042" r:id="rId39"/>
    <p:sldId id="1043" r:id="rId40"/>
    <p:sldId id="1044" r:id="rId41"/>
    <p:sldId id="1046" r:id="rId42"/>
    <p:sldId id="1045" r:id="rId43"/>
    <p:sldId id="1047" r:id="rId44"/>
    <p:sldId id="1048" r:id="rId45"/>
    <p:sldId id="1050" r:id="rId46"/>
    <p:sldId id="1049" r:id="rId47"/>
    <p:sldId id="1052" r:id="rId48"/>
    <p:sldId id="1053" r:id="rId49"/>
    <p:sldId id="1054" r:id="rId50"/>
    <p:sldId id="1060" r:id="rId51"/>
    <p:sldId id="1003" r:id="rId52"/>
    <p:sldId id="1012" r:id="rId53"/>
    <p:sldId id="1005" r:id="rId54"/>
    <p:sldId id="1035" r:id="rId55"/>
    <p:sldId id="1036" r:id="rId56"/>
    <p:sldId id="1015" r:id="rId57"/>
    <p:sldId id="1023" r:id="rId58"/>
    <p:sldId id="1033" r:id="rId59"/>
    <p:sldId id="1024" r:id="rId60"/>
    <p:sldId id="1034" r:id="rId61"/>
    <p:sldId id="1039" r:id="rId62"/>
    <p:sldId id="1061" r:id="rId63"/>
    <p:sldId id="1056" r:id="rId64"/>
    <p:sldId id="1062" r:id="rId65"/>
    <p:sldId id="1067" r:id="rId66"/>
    <p:sldId id="1055" r:id="rId67"/>
    <p:sldId id="1065" r:id="rId68"/>
    <p:sldId id="1068" r:id="rId69"/>
    <p:sldId id="1066" r:id="rId70"/>
    <p:sldId id="1069" r:id="rId71"/>
    <p:sldId id="1064" r:id="rId72"/>
    <p:sldId id="1070" r:id="rId73"/>
    <p:sldId id="1071" r:id="rId74"/>
    <p:sldId id="1072" r:id="rId75"/>
    <p:sldId id="1073" r:id="rId76"/>
    <p:sldId id="1074" r:id="rId77"/>
    <p:sldId id="1075" r:id="rId78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view" id="{06A8EE0A-3EB7-49D2-A763-54256E95F551}">
          <p14:sldIdLst>
            <p14:sldId id="963"/>
            <p14:sldId id="1013"/>
          </p14:sldIdLst>
        </p14:section>
        <p14:section name="1 参花街" id="{BF78D9C7-A2E0-4585-876F-ECE85F3A754B}">
          <p14:sldIdLst>
            <p14:sldId id="1057"/>
            <p14:sldId id="996"/>
            <p14:sldId id="997"/>
            <p14:sldId id="998"/>
            <p14:sldId id="1025"/>
            <p14:sldId id="1026"/>
            <p14:sldId id="1006"/>
            <p14:sldId id="999"/>
            <p14:sldId id="1016"/>
            <p14:sldId id="1027"/>
            <p14:sldId id="1017"/>
            <p14:sldId id="1028"/>
            <p14:sldId id="1037"/>
          </p14:sldIdLst>
        </p14:section>
        <p14:section name="2 西山街&amp;延西街" id="{E2224BAA-694C-44B2-BD53-2EA46E423135}">
          <p14:sldIdLst>
            <p14:sldId id="1058"/>
            <p14:sldId id="1001"/>
            <p14:sldId id="1002"/>
            <p14:sldId id="1004"/>
            <p14:sldId id="1000"/>
            <p14:sldId id="1010"/>
            <p14:sldId id="1029"/>
            <p14:sldId id="1011"/>
            <p14:sldId id="1030"/>
            <p14:sldId id="1007"/>
            <p14:sldId id="1009"/>
            <p14:sldId id="1018"/>
            <p14:sldId id="1019"/>
            <p14:sldId id="1021"/>
            <p14:sldId id="1031"/>
            <p14:sldId id="1020"/>
            <p14:sldId id="1022"/>
            <p14:sldId id="1032"/>
            <p14:sldId id="1038"/>
          </p14:sldIdLst>
        </p14:section>
        <p14:section name="3 延大" id="{C0A6FA43-B8B3-4560-85B0-AD2ADF0C503C}">
          <p14:sldIdLst>
            <p14:sldId id="1059"/>
            <p14:sldId id="1040"/>
            <p14:sldId id="1041"/>
            <p14:sldId id="1042"/>
            <p14:sldId id="1043"/>
            <p14:sldId id="1044"/>
            <p14:sldId id="1046"/>
            <p14:sldId id="1045"/>
            <p14:sldId id="1047"/>
            <p14:sldId id="1048"/>
            <p14:sldId id="1050"/>
            <p14:sldId id="1049"/>
            <p14:sldId id="1052"/>
            <p14:sldId id="1053"/>
            <p14:sldId id="1054"/>
          </p14:sldIdLst>
        </p14:section>
        <p14:section name="4 园川街" id="{A5CD7BA4-9E92-43A8-8257-D4BD25299553}">
          <p14:sldIdLst>
            <p14:sldId id="1060"/>
            <p14:sldId id="1003"/>
            <p14:sldId id="1012"/>
            <p14:sldId id="1005"/>
            <p14:sldId id="1035"/>
            <p14:sldId id="1036"/>
            <p14:sldId id="1015"/>
            <p14:sldId id="1023"/>
            <p14:sldId id="1033"/>
            <p14:sldId id="1024"/>
            <p14:sldId id="1034"/>
            <p14:sldId id="1039"/>
          </p14:sldIdLst>
        </p14:section>
        <p14:section name="5 金达莱北街&amp;文化东街" id="{75D7F7DF-7C79-49CC-ACDC-2B6656A9827E}">
          <p14:sldIdLst>
            <p14:sldId id="1061"/>
            <p14:sldId id="1056"/>
            <p14:sldId id="1062"/>
            <p14:sldId id="1067"/>
            <p14:sldId id="1055"/>
            <p14:sldId id="1065"/>
            <p14:sldId id="1068"/>
            <p14:sldId id="1066"/>
            <p14:sldId id="1069"/>
            <p14:sldId id="1064"/>
            <p14:sldId id="1070"/>
            <p14:sldId id="1071"/>
            <p14:sldId id="1072"/>
            <p14:sldId id="1073"/>
            <p14:sldId id="1074"/>
            <p14:sldId id="1075"/>
          </p14:sldIdLst>
        </p14:section>
      </p14:sectionLst>
    </p:ext>
    <p:ext uri="{EFAFB233-063F-42B5-8137-9DF3F51BA10A}">
      <p15:sldGuideLst xmlns:p15="http://schemas.microsoft.com/office/powerpoint/2012/main">
        <p15:guide id="4" pos="2880" userDrawn="1">
          <p15:clr>
            <a:srgbClr val="A4A3A4"/>
          </p15:clr>
        </p15:guide>
        <p15:guide id="5" orient="horz" pos="16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chsel, Julia GIZ" initials="DJG" lastIdx="1" clrIdx="0">
    <p:extLst>
      <p:ext uri="{19B8F6BF-5375-455C-9EA6-DF929625EA0E}">
        <p15:presenceInfo xmlns:p15="http://schemas.microsoft.com/office/powerpoint/2012/main" userId="S-1-5-21-3211005450-2565063988-1429816208-98754" providerId="AD"/>
      </p:ext>
    </p:extLst>
  </p:cmAuthor>
  <p:cmAuthor id="2" name="Strobel, Chiara GIZ" initials="SCG" lastIdx="15" clrIdx="1">
    <p:extLst>
      <p:ext uri="{19B8F6BF-5375-455C-9EA6-DF929625EA0E}">
        <p15:presenceInfo xmlns:p15="http://schemas.microsoft.com/office/powerpoint/2012/main" userId="S-1-5-21-3211005450-2565063988-1429816208-146432" providerId="AD"/>
      </p:ext>
    </p:extLst>
  </p:cmAuthor>
  <p:cmAuthor id="3" name="Bauer, Vanessa GIZ" initials="BVG" lastIdx="18" clrIdx="2">
    <p:extLst>
      <p:ext uri="{19B8F6BF-5375-455C-9EA6-DF929625EA0E}">
        <p15:presenceInfo xmlns:p15="http://schemas.microsoft.com/office/powerpoint/2012/main" userId="S-1-5-21-3211005450-2565063988-1429816208-973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5B9BD5"/>
    <a:srgbClr val="F1F1F1"/>
    <a:srgbClr val="F6B859"/>
    <a:srgbClr val="FF7F7F"/>
    <a:srgbClr val="DD6E6E"/>
    <a:srgbClr val="C80F0F"/>
    <a:srgbClr val="FFFFFF"/>
    <a:srgbClr val="CC00CC"/>
    <a:srgbClr val="0688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6349" autoAdjust="0"/>
  </p:normalViewPr>
  <p:slideViewPr>
    <p:cSldViewPr snapToGrid="0">
      <p:cViewPr>
        <p:scale>
          <a:sx n="125" d="100"/>
          <a:sy n="125" d="100"/>
        </p:scale>
        <p:origin x="1032" y="402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30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F:\Yanji\YJ_Sim\LinSig_phase%201\Calibration&amp;evaluatio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F:\Yanji\YJ_Sim\LinSig_phase%201\Calibration&amp;evaluation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F:\Yanji\YJ_Sim\LinSig_phase%201\Calibration&amp;evaluation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F:\Yanji\YJ_Sim\LinSig_phase%201\Calibration&amp;evalu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100"/>
              <a:t>改善前后总延误、可用通行能力对比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参花街!$K$12</c:f>
              <c:strCache>
                <c:ptCount val="1"/>
                <c:pt idx="0">
                  <c:v>总延误(pcuHr)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DC-4C7E-91AC-039C9D34C14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DC-4C7E-91AC-039C9D34C14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DC-4C7E-91AC-039C9D34C14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DC-4C7E-91AC-039C9D34C1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参花街!$L$10:$O$11</c:f>
              <c:multiLvlStrCache>
                <c:ptCount val="4"/>
                <c:lvl>
                  <c:pt idx="0">
                    <c:v>改善前</c:v>
                  </c:pt>
                  <c:pt idx="1">
                    <c:v>改善后</c:v>
                  </c:pt>
                  <c:pt idx="2">
                    <c:v>改善前</c:v>
                  </c:pt>
                  <c:pt idx="3">
                    <c:v>改善后</c:v>
                  </c:pt>
                </c:lvl>
                <c:lvl>
                  <c:pt idx="0">
                    <c:v>早高峰</c:v>
                  </c:pt>
                  <c:pt idx="2">
                    <c:v>晚高峰</c:v>
                  </c:pt>
                </c:lvl>
              </c:multiLvlStrCache>
            </c:multiLvlStrRef>
          </c:cat>
          <c:val>
            <c:numRef>
              <c:f>参花街!$L$12:$O$12</c:f>
              <c:numCache>
                <c:formatCode>General</c:formatCode>
                <c:ptCount val="4"/>
                <c:pt idx="0">
                  <c:v>66.19</c:v>
                </c:pt>
                <c:pt idx="1">
                  <c:v>55.53</c:v>
                </c:pt>
                <c:pt idx="2">
                  <c:v>73.489999999999995</c:v>
                </c:pt>
                <c:pt idx="3">
                  <c:v>61.21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DC-4C7E-91AC-039C9D34C14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671326720"/>
        <c:axId val="1671327552"/>
      </c:barChart>
      <c:lineChart>
        <c:grouping val="standard"/>
        <c:varyColors val="0"/>
        <c:ser>
          <c:idx val="1"/>
          <c:order val="1"/>
          <c:tx>
            <c:strRef>
              <c:f>参花街!$K$13</c:f>
              <c:strCache>
                <c:ptCount val="1"/>
                <c:pt idx="0">
                  <c:v>可用通行能力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参花街!$L$10:$O$11</c:f>
              <c:multiLvlStrCache>
                <c:ptCount val="4"/>
                <c:lvl>
                  <c:pt idx="0">
                    <c:v>改善前</c:v>
                  </c:pt>
                  <c:pt idx="1">
                    <c:v>改善后</c:v>
                  </c:pt>
                  <c:pt idx="2">
                    <c:v>改善前</c:v>
                  </c:pt>
                  <c:pt idx="3">
                    <c:v>改善后</c:v>
                  </c:pt>
                </c:lvl>
                <c:lvl>
                  <c:pt idx="0">
                    <c:v>早高峰</c:v>
                  </c:pt>
                  <c:pt idx="2">
                    <c:v>晚高峰</c:v>
                  </c:pt>
                </c:lvl>
              </c:multiLvlStrCache>
            </c:multiLvlStrRef>
          </c:cat>
          <c:val>
            <c:numRef>
              <c:f>参花街!$L$13:$O$13</c:f>
              <c:numCache>
                <c:formatCode>0.0%</c:formatCode>
                <c:ptCount val="4"/>
                <c:pt idx="0">
                  <c:v>3.9E-2</c:v>
                </c:pt>
                <c:pt idx="1">
                  <c:v>6.7000000000000004E-2</c:v>
                </c:pt>
                <c:pt idx="2">
                  <c:v>9.7000000000000003E-2</c:v>
                </c:pt>
                <c:pt idx="3">
                  <c:v>0.15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CDC-4C7E-91AC-039C9D34C1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57139632"/>
        <c:axId val="1757141296"/>
      </c:lineChart>
      <c:catAx>
        <c:axId val="16713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7552"/>
        <c:crosses val="autoZero"/>
        <c:auto val="1"/>
        <c:lblAlgn val="ctr"/>
        <c:lblOffset val="100"/>
        <c:noMultiLvlLbl val="0"/>
      </c:catAx>
      <c:valAx>
        <c:axId val="167132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交叉口总延误</a:t>
                </a:r>
                <a:r>
                  <a:rPr lang="en-US"/>
                  <a:t>(pcuHr)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6720"/>
        <c:crosses val="autoZero"/>
        <c:crossBetween val="between"/>
      </c:valAx>
      <c:valAx>
        <c:axId val="1757141296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757139632"/>
        <c:crosses val="max"/>
        <c:crossBetween val="between"/>
      </c:valAx>
      <c:catAx>
        <c:axId val="1757139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571412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100"/>
              <a:t>西山街路口改善前后总延误对比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西山街延西街!$L$14</c:f>
              <c:strCache>
                <c:ptCount val="1"/>
                <c:pt idx="0">
                  <c:v>改善前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(西山街延西街!$L$15,西山街延西街!$N$15)</c:f>
              <c:numCache>
                <c:formatCode>General</c:formatCode>
                <c:ptCount val="2"/>
                <c:pt idx="0">
                  <c:v>91.92</c:v>
                </c:pt>
                <c:pt idx="1">
                  <c:v>83.47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FA-4771-9E1E-A634A5E014B5}"/>
            </c:ext>
          </c:extLst>
        </c:ser>
        <c:ser>
          <c:idx val="1"/>
          <c:order val="1"/>
          <c:tx>
            <c:strRef>
              <c:f>西山街延西街!$M$14</c:f>
              <c:strCache>
                <c:ptCount val="1"/>
                <c:pt idx="0">
                  <c:v>改善后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(西山街延西街!$M$15,西山街延西街!$O$15)</c:f>
              <c:numCache>
                <c:formatCode>General</c:formatCode>
                <c:ptCount val="2"/>
                <c:pt idx="0">
                  <c:v>52.88</c:v>
                </c:pt>
                <c:pt idx="1">
                  <c:v>51.78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FA-4771-9E1E-A634A5E014B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71326720"/>
        <c:axId val="1671327552"/>
      </c:barChart>
      <c:catAx>
        <c:axId val="16713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7552"/>
        <c:crosses val="autoZero"/>
        <c:auto val="1"/>
        <c:lblAlgn val="ctr"/>
        <c:lblOffset val="100"/>
        <c:noMultiLvlLbl val="0"/>
      </c:catAx>
      <c:valAx>
        <c:axId val="167132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交叉口总延误</a:t>
                </a:r>
                <a:r>
                  <a:rPr lang="en-US"/>
                  <a:t>(pcuHr)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100"/>
              <a:t>延西街路口改善前后总延误对比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西山街延西街!$L$14</c:f>
              <c:strCache>
                <c:ptCount val="1"/>
                <c:pt idx="0">
                  <c:v>改善前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(西山街延西街!$L$17,西山街延西街!$N$17)</c:f>
              <c:numCache>
                <c:formatCode>General</c:formatCode>
                <c:ptCount val="2"/>
                <c:pt idx="0">
                  <c:v>52.21</c:v>
                </c:pt>
                <c:pt idx="1">
                  <c:v>63.69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B9-4549-8FE6-8FD3F9AA777C}"/>
            </c:ext>
          </c:extLst>
        </c:ser>
        <c:ser>
          <c:idx val="1"/>
          <c:order val="1"/>
          <c:tx>
            <c:strRef>
              <c:f>西山街延西街!$M$14</c:f>
              <c:strCache>
                <c:ptCount val="1"/>
                <c:pt idx="0">
                  <c:v>改善后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(西山街延西街!$M$17,西山街延西街!$O$17)</c:f>
              <c:numCache>
                <c:formatCode>General</c:formatCode>
                <c:ptCount val="2"/>
                <c:pt idx="0">
                  <c:v>31.87</c:v>
                </c:pt>
                <c:pt idx="1">
                  <c:v>36.479999999999997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B9-4549-8FE6-8FD3F9AA777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71326720"/>
        <c:axId val="1671327552"/>
      </c:barChart>
      <c:catAx>
        <c:axId val="16713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7552"/>
        <c:crosses val="autoZero"/>
        <c:auto val="1"/>
        <c:lblAlgn val="ctr"/>
        <c:lblOffset val="100"/>
        <c:noMultiLvlLbl val="0"/>
      </c:catAx>
      <c:valAx>
        <c:axId val="167132755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交叉口总延误</a:t>
                </a:r>
                <a:r>
                  <a:rPr lang="en-US"/>
                  <a:t>(pcuHr)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7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700" dirty="0"/>
              <a:t>延大出来的交通量统计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右转往西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</c:v>
                </c:pt>
                <c:pt idx="1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BE-4FE7-A0C3-F0A4CA28C5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直行往南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21</c:v>
                </c:pt>
                <c:pt idx="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BE-4FE7-A0C3-F0A4CA28C51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左转往东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8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BE-4FE7-A0C3-F0A4CA28C5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779216576"/>
        <c:axId val="779197856"/>
      </c:barChart>
      <c:catAx>
        <c:axId val="779216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79197856"/>
        <c:crosses val="autoZero"/>
        <c:auto val="1"/>
        <c:lblAlgn val="ctr"/>
        <c:lblOffset val="100"/>
        <c:noMultiLvlLbl val="0"/>
      </c:catAx>
      <c:valAx>
        <c:axId val="779197856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PCU/Hr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7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7921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 sz="700"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100"/>
              <a:t>延大</a:t>
            </a:r>
            <a:r>
              <a:rPr lang="en-US" altLang="zh-CN" sz="1100"/>
              <a:t>+</a:t>
            </a:r>
            <a:r>
              <a:rPr lang="zh-CN" altLang="en-US" sz="1100"/>
              <a:t>园林胡同路口路口改善前后总延误对比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延大!$M$10</c:f>
              <c:strCache>
                <c:ptCount val="1"/>
                <c:pt idx="0">
                  <c:v>改善前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(延大!$M$11,延大!$O$11)</c:f>
              <c:numCache>
                <c:formatCode>General</c:formatCode>
                <c:ptCount val="2"/>
                <c:pt idx="0">
                  <c:v>29.3</c:v>
                </c:pt>
                <c:pt idx="1">
                  <c:v>25.56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5F-4C0B-990E-942713FFF467}"/>
            </c:ext>
          </c:extLst>
        </c:ser>
        <c:ser>
          <c:idx val="1"/>
          <c:order val="1"/>
          <c:tx>
            <c:strRef>
              <c:f>延大!$N$10</c:f>
              <c:strCache>
                <c:ptCount val="1"/>
                <c:pt idx="0">
                  <c:v>改善后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(延大!$N$11,延大!$P$11)</c:f>
              <c:numCache>
                <c:formatCode>General</c:formatCode>
                <c:ptCount val="2"/>
                <c:pt idx="0">
                  <c:v>17.489999999999998</c:v>
                </c:pt>
                <c:pt idx="1">
                  <c:v>12.32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5F-4C0B-990E-942713FFF46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71326720"/>
        <c:axId val="1671327552"/>
      </c:barChart>
      <c:catAx>
        <c:axId val="16713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7552"/>
        <c:crosses val="autoZero"/>
        <c:auto val="1"/>
        <c:lblAlgn val="ctr"/>
        <c:lblOffset val="100"/>
        <c:noMultiLvlLbl val="0"/>
      </c:catAx>
      <c:valAx>
        <c:axId val="167132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交叉口总延误</a:t>
                </a:r>
                <a:r>
                  <a:rPr lang="en-US"/>
                  <a:t>(pcuHr)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100" dirty="0"/>
              <a:t>改善前后总延误对比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园川街!$K$11</c:f>
              <c:strCache>
                <c:ptCount val="1"/>
                <c:pt idx="0">
                  <c:v>总延误(pcuHr)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A5-4784-AB0B-DDD09A908BE8}"/>
              </c:ext>
            </c:extLst>
          </c:dPt>
          <c:dPt>
            <c:idx val="1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70A-4EF3-8A4B-A34F3FA679D5}"/>
              </c:ext>
            </c:extLst>
          </c:dPt>
          <c:dPt>
            <c:idx val="2"/>
            <c:invertIfNegative val="0"/>
            <c:bubble3D val="0"/>
            <c:spPr>
              <a:solidFill>
                <a:srgbClr val="5B9BD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A5-4784-AB0B-DDD09A908BE8}"/>
              </c:ext>
            </c:extLst>
          </c:dPt>
          <c:dPt>
            <c:idx val="3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70A-4EF3-8A4B-A34F3FA679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参花街!$L$10:$O$11</c:f>
              <c:multiLvlStrCache>
                <c:ptCount val="4"/>
                <c:lvl>
                  <c:pt idx="0">
                    <c:v>改善前</c:v>
                  </c:pt>
                  <c:pt idx="1">
                    <c:v>改善后</c:v>
                  </c:pt>
                  <c:pt idx="2">
                    <c:v>改善前</c:v>
                  </c:pt>
                  <c:pt idx="3">
                    <c:v>改善后</c:v>
                  </c:pt>
                </c:lvl>
                <c:lvl>
                  <c:pt idx="0">
                    <c:v>早高峰</c:v>
                  </c:pt>
                  <c:pt idx="2">
                    <c:v>晚高峰</c:v>
                  </c:pt>
                </c:lvl>
              </c:multiLvlStrCache>
            </c:multiLvlStrRef>
          </c:cat>
          <c:val>
            <c:numRef>
              <c:f>园川街!$L$11:$O$11</c:f>
              <c:numCache>
                <c:formatCode>General</c:formatCode>
                <c:ptCount val="4"/>
                <c:pt idx="0">
                  <c:v>28.84</c:v>
                </c:pt>
                <c:pt idx="1">
                  <c:v>26.76</c:v>
                </c:pt>
                <c:pt idx="2">
                  <c:v>22.66</c:v>
                </c:pt>
                <c:pt idx="3">
                  <c:v>18.579999999999998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EA5-4784-AB0B-DDD09A908BE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8"/>
        <c:axId val="1671326720"/>
        <c:axId val="1671327552"/>
      </c:barChart>
      <c:catAx>
        <c:axId val="16713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7552"/>
        <c:crosses val="autoZero"/>
        <c:auto val="1"/>
        <c:lblAlgn val="ctr"/>
        <c:lblOffset val="100"/>
        <c:noMultiLvlLbl val="0"/>
      </c:catAx>
      <c:valAx>
        <c:axId val="167132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交叉口总延误</a:t>
                </a:r>
                <a:r>
                  <a:rPr lang="en-US"/>
                  <a:t>(pcuHr)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100"/>
              <a:t>金达莱北街路口改善前后总延误对比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金达莱北街文化东街!$L$14</c:f>
              <c:strCache>
                <c:ptCount val="1"/>
                <c:pt idx="0">
                  <c:v>改善前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(金达莱北街文化东街!$L$15,金达莱北街文化东街!$N$15)</c:f>
              <c:numCache>
                <c:formatCode>General</c:formatCode>
                <c:ptCount val="2"/>
                <c:pt idx="0">
                  <c:v>31.71</c:v>
                </c:pt>
                <c:pt idx="1">
                  <c:v>28.71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84-4953-BA2D-6281CE4154A1}"/>
            </c:ext>
          </c:extLst>
        </c:ser>
        <c:ser>
          <c:idx val="1"/>
          <c:order val="1"/>
          <c:tx>
            <c:strRef>
              <c:f>金达莱北街文化东街!$M$14</c:f>
              <c:strCache>
                <c:ptCount val="1"/>
                <c:pt idx="0">
                  <c:v>改善后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(金达莱北街文化东街!$M$15,金达莱北街文化东街!$O$15)</c:f>
              <c:numCache>
                <c:formatCode>General</c:formatCode>
                <c:ptCount val="2"/>
                <c:pt idx="0">
                  <c:v>9.6999999999999993</c:v>
                </c:pt>
                <c:pt idx="1">
                  <c:v>7.29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84-4953-BA2D-6281CE4154A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71326720"/>
        <c:axId val="1671327552"/>
      </c:barChart>
      <c:catAx>
        <c:axId val="16713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7552"/>
        <c:crosses val="autoZero"/>
        <c:auto val="1"/>
        <c:lblAlgn val="ctr"/>
        <c:lblOffset val="100"/>
        <c:noMultiLvlLbl val="0"/>
      </c:catAx>
      <c:valAx>
        <c:axId val="1671327552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交叉口总延误</a:t>
                </a:r>
                <a:r>
                  <a:rPr lang="en-US"/>
                  <a:t>(pcuHr)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100"/>
              <a:t>文化东街路口改善前后总延误对比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金达莱北街文化东街!$L$14</c:f>
              <c:strCache>
                <c:ptCount val="1"/>
                <c:pt idx="0">
                  <c:v>改善前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(金达莱北街文化东街!$L$17,金达莱北街文化东街!$N$17)</c:f>
              <c:numCache>
                <c:formatCode>General</c:formatCode>
                <c:ptCount val="2"/>
                <c:pt idx="0">
                  <c:v>34.79</c:v>
                </c:pt>
                <c:pt idx="1">
                  <c:v>36.450000000000003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9C-40E1-BA59-CF8D470779FB}"/>
            </c:ext>
          </c:extLst>
        </c:ser>
        <c:ser>
          <c:idx val="1"/>
          <c:order val="1"/>
          <c:tx>
            <c:strRef>
              <c:f>金达莱北街文化东街!$M$14</c:f>
              <c:strCache>
                <c:ptCount val="1"/>
                <c:pt idx="0">
                  <c:v>改善后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(西山街延西街!$L$13,西山街延西街!$N$13)</c:f>
              <c:strCache>
                <c:ptCount val="2"/>
                <c:pt idx="0">
                  <c:v>早高峰</c:v>
                </c:pt>
                <c:pt idx="1">
                  <c:v>晚高峰</c:v>
                </c:pt>
              </c:strCache>
            </c:strRef>
          </c:cat>
          <c:val>
            <c:numRef>
              <c:f>(金达莱北街文化东街!$M$17,金达莱北街文化东街!$O$17)</c:f>
              <c:numCache>
                <c:formatCode>General</c:formatCode>
                <c:ptCount val="2"/>
                <c:pt idx="0">
                  <c:v>7.1</c:v>
                </c:pt>
                <c:pt idx="1">
                  <c:v>10.44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9C-40E1-BA59-CF8D470779F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671326720"/>
        <c:axId val="1671327552"/>
      </c:barChart>
      <c:catAx>
        <c:axId val="167132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7552"/>
        <c:crosses val="autoZero"/>
        <c:auto val="1"/>
        <c:lblAlgn val="ctr"/>
        <c:lblOffset val="100"/>
        <c:noMultiLvlLbl val="0"/>
      </c:catAx>
      <c:valAx>
        <c:axId val="1671327552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zh-CN"/>
                  <a:t>交叉口总延误</a:t>
                </a:r>
                <a:r>
                  <a:rPr lang="en-US"/>
                  <a:t>(pcuHr)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67132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3BDE53C-E68A-42E6-AFB0-AF5C1BDE8E3C}" type="datetimeFigureOut">
              <a:rPr lang="en-GB" smtClean="0"/>
              <a:pPr/>
              <a:t>06/04/2022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045F879-0589-40D4-B0E5-B74D0CAD5C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0952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387626"/>
            <a:ext cx="8893865" cy="3541395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898957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 slide/headline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sp>
        <p:nvSpPr>
          <p:cNvPr id="9" name="how">
            <a:extLst>
              <a:ext uri="{FF2B5EF4-FFF2-40B4-BE49-F238E27FC236}">
                <a16:creationId xmlns:a16="http://schemas.microsoft.com/office/drawing/2014/main" id="{B4432FF7-B852-4F03-B6BA-EEC7AD563D82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1685441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Subline">
            <a:extLst>
              <a:ext uri="{FF2B5EF4-FFF2-40B4-BE49-F238E27FC236}">
                <a16:creationId xmlns:a16="http://schemas.microsoft.com/office/drawing/2014/main" id="{31A5E120-96AF-40F6-98D7-8A2FD24C3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4039259"/>
            <a:ext cx="7970837" cy="592470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  <a:p>
            <a:r>
              <a:rPr lang="en-GB" dirty="0"/>
              <a:t>Project name | 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E811CB-7FCA-4A5D-AEB1-6B1CBCA3A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24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2634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4474945"/>
          </a:xfrm>
          <a:solidFill>
            <a:schemeClr val="bg2"/>
          </a:solidFill>
        </p:spPr>
        <p:txBody>
          <a:bodyPr tIns="1440000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35796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EA27159-D449-4E61-9234-12331EF258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7" y="240212"/>
            <a:ext cx="4839634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AF2015D-9762-47AA-9BD6-3FA6CCC0648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9155CDF-51BB-4405-BA32-5377DA778282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0DC7F6F-F5EA-41B6-BA59-091605C586C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AA5DDD-B7D2-44C4-84F6-785C251D3F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95480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D865FD3-1198-4DEC-9CE4-A71B7C84CD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5528944" y="1256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839634" cy="35796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8" name="Bildplatzhalter 5">
            <a:extLst>
              <a:ext uri="{FF2B5EF4-FFF2-40B4-BE49-F238E27FC236}">
                <a16:creationId xmlns:a16="http://schemas.microsoft.com/office/drawing/2014/main" id="{BD74B354-F270-4422-B8BC-EE20D478AAE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5528944" y="2455029"/>
            <a:ext cx="3490261" cy="2145545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5EE29FF-B139-4CD9-A32C-25A2CCBFB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4839635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5771484-3E18-42CC-9FC0-9F82AA9D780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8CA2D01-3632-4469-ADBB-EBBA0B26DDDC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5F12524-47B7-4E4B-A82D-4A982EC622B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F91BAF-4218-480C-87A8-87D4B1CDD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9698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2 photos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728155" y="2444751"/>
            <a:ext cx="4288845" cy="2155568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23134" y="2444751"/>
            <a:ext cx="4288845" cy="2155568"/>
          </a:xfrm>
          <a:solidFill>
            <a:schemeClr val="bg2"/>
          </a:solidFill>
        </p:spPr>
        <p:txBody>
          <a:bodyPr vert="horz" lIns="36000" tIns="1440000" rIns="36000" bIns="36000" rtlCol="0">
            <a:noAutofit/>
          </a:bodyPr>
          <a:lstStyle>
            <a:lvl1pPr>
              <a:defRPr lang="en-GB" sz="10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3962161" cy="124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55732" y="1020969"/>
            <a:ext cx="3954917" cy="12497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2043D58-AA3C-40BE-BEAB-11A19348439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84D7C1B7-C9F5-4A98-9064-E7E6A3B10AEA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195C9E7-AD30-401E-97F1-ECD1F6426F9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3D02F96E-9198-496A-A4B1-6804F455A11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9594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3 photos,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6">
            <a:extLst>
              <a:ext uri="{FF2B5EF4-FFF2-40B4-BE49-F238E27FC236}">
                <a16:creationId xmlns:a16="http://schemas.microsoft.com/office/drawing/2014/main" id="{6AFC61C6-D36D-49CC-A15E-B4D2086BCDB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140868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04CC61FD-96E9-460E-816E-FA87841093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23135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467551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AB38192C-6783-4C98-AB15-3A38EFFC1B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58600" y="2994718"/>
            <a:ext cx="2858400" cy="1605600"/>
          </a:xfrm>
          <a:solidFill>
            <a:schemeClr val="bg2"/>
          </a:solidFill>
        </p:spPr>
        <p:txBody>
          <a:bodyPr vert="horz" lIns="36000" tIns="1080000" rIns="36000" bIns="36000" rtlCol="0">
            <a:noAutofit/>
          </a:bodyPr>
          <a:lstStyle>
            <a:lvl1pPr algn="ctr">
              <a:defRPr lang="en-GB" sz="1000" dirty="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Photo</a:t>
            </a:r>
          </a:p>
        </p:txBody>
      </p: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DED8696E-3F6E-4312-8474-D7B6C988FD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485284" y="1020969"/>
            <a:ext cx="2531717" cy="1769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F501F9B-7E1C-4D10-BFA8-F160A61CBB4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9E42180-8A51-424B-8F40-A6343CF40A80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4AC48705-A504-41C9-A7C4-A310E36C3CF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A0DBE614-6EA1-4B61-BE6D-D779C0E5AD8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91923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>
            <a:extLst>
              <a:ext uri="{FF2B5EF4-FFF2-40B4-BE49-F238E27FC236}">
                <a16:creationId xmlns:a16="http://schemas.microsoft.com/office/drawing/2014/main" id="{3B6C23A5-1B72-42F2-B92F-DC68B632F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Contact</a:t>
            </a:r>
          </a:p>
        </p:txBody>
      </p:sp>
      <p:sp>
        <p:nvSpPr>
          <p:cNvPr id="19" name="Textplatzhalter 16">
            <a:extLst>
              <a:ext uri="{FF2B5EF4-FFF2-40B4-BE49-F238E27FC236}">
                <a16:creationId xmlns:a16="http://schemas.microsoft.com/office/drawing/2014/main" id="{F0C65784-9410-409B-82EA-6584D4732C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9816" y="3296581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0" name="Textplatzhalter 29">
            <a:extLst>
              <a:ext uri="{FF2B5EF4-FFF2-40B4-BE49-F238E27FC236}">
                <a16:creationId xmlns:a16="http://schemas.microsoft.com/office/drawing/2014/main" id="{85761457-A63B-46F2-99C5-E217A1E0A70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49816" y="2831016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1" name="Textplatzhalter 30">
            <a:extLst>
              <a:ext uri="{FF2B5EF4-FFF2-40B4-BE49-F238E27FC236}">
                <a16:creationId xmlns:a16="http://schemas.microsoft.com/office/drawing/2014/main" id="{CB52D947-0416-4964-B28D-129580E477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49816" y="3008487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5" name="Bildplatzhalter 6">
            <a:extLst>
              <a:ext uri="{FF2B5EF4-FFF2-40B4-BE49-F238E27FC236}">
                <a16:creationId xmlns:a16="http://schemas.microsoft.com/office/drawing/2014/main" id="{FC763A8F-9E6C-4EEB-90DC-0F65B80379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449818" y="1499275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6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23" name="Textplatzhalter 16">
            <a:extLst>
              <a:ext uri="{FF2B5EF4-FFF2-40B4-BE49-F238E27FC236}">
                <a16:creationId xmlns:a16="http://schemas.microsoft.com/office/drawing/2014/main" id="{A3959264-4C48-474A-BB44-B8C103D1F20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3348457" y="3296581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24" name="Textplatzhalter 29">
            <a:extLst>
              <a:ext uri="{FF2B5EF4-FFF2-40B4-BE49-F238E27FC236}">
                <a16:creationId xmlns:a16="http://schemas.microsoft.com/office/drawing/2014/main" id="{37C5BE72-A50D-4E1F-A698-7239B19ED5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348457" y="2831016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25" name="Textplatzhalter 30">
            <a:extLst>
              <a:ext uri="{FF2B5EF4-FFF2-40B4-BE49-F238E27FC236}">
                <a16:creationId xmlns:a16="http://schemas.microsoft.com/office/drawing/2014/main" id="{BBC5F177-59CC-4E2C-8920-EF6014FA21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348457" y="3008487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36" name="Bildplatzhalter 6">
            <a:extLst>
              <a:ext uri="{FF2B5EF4-FFF2-40B4-BE49-F238E27FC236}">
                <a16:creationId xmlns:a16="http://schemas.microsoft.com/office/drawing/2014/main" id="{BB2B85DB-7C09-47DD-8B78-3BE26DF173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348459" y="1499275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600" dirty="0">
                <a:solidFill>
                  <a:schemeClr val="tx2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Photo</a:t>
            </a:r>
          </a:p>
        </p:txBody>
      </p:sp>
      <p:sp>
        <p:nvSpPr>
          <p:cNvPr id="37" name="Textplatzhalter 16">
            <a:extLst>
              <a:ext uri="{FF2B5EF4-FFF2-40B4-BE49-F238E27FC236}">
                <a16:creationId xmlns:a16="http://schemas.microsoft.com/office/drawing/2014/main" id="{C376165A-CE76-4372-91C7-F6C54DEAF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247098" y="3296581"/>
            <a:ext cx="2608495" cy="5401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000"/>
            </a:lvl1pPr>
          </a:lstStyle>
          <a:p>
            <a:r>
              <a:rPr lang="en-GB" dirty="0"/>
              <a:t>givenname.familyname@giz.de</a:t>
            </a:r>
          </a:p>
          <a:p>
            <a:r>
              <a:rPr lang="en-GB" dirty="0"/>
              <a:t>T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r>
              <a:rPr lang="en-GB" dirty="0"/>
              <a:t> </a:t>
            </a:r>
          </a:p>
          <a:p>
            <a:r>
              <a:rPr lang="en-GB" dirty="0"/>
              <a:t>F +49 (0) x xx </a:t>
            </a:r>
            <a:r>
              <a:rPr lang="en-GB" dirty="0" err="1"/>
              <a:t>xx</a:t>
            </a:r>
            <a:r>
              <a:rPr lang="en-GB" dirty="0"/>
              <a:t> </a:t>
            </a:r>
            <a:r>
              <a:rPr lang="en-GB" dirty="0" err="1"/>
              <a:t>xx</a:t>
            </a:r>
            <a:endParaRPr lang="en-GB" dirty="0"/>
          </a:p>
        </p:txBody>
      </p:sp>
      <p:sp>
        <p:nvSpPr>
          <p:cNvPr id="38" name="Textplatzhalter 29">
            <a:extLst>
              <a:ext uri="{FF2B5EF4-FFF2-40B4-BE49-F238E27FC236}">
                <a16:creationId xmlns:a16="http://schemas.microsoft.com/office/drawing/2014/main" id="{12DC0B08-9C2F-4A20-8D25-AB673DE13D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6247098" y="2831016"/>
            <a:ext cx="2608495" cy="176276"/>
          </a:xfrm>
        </p:spPr>
        <p:txBody>
          <a:bodyPr/>
          <a:lstStyle>
            <a:lvl1pPr>
              <a:defRPr sz="1000" b="1"/>
            </a:lvl1pPr>
          </a:lstStyle>
          <a:p>
            <a:r>
              <a:rPr lang="en-GB" dirty="0"/>
              <a:t>Given name Family name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7DB1B252-5879-4206-BDF8-0A22178C04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247098" y="3008487"/>
            <a:ext cx="2608495" cy="176276"/>
          </a:xfrm>
        </p:spPr>
        <p:txBody>
          <a:bodyPr/>
          <a:lstStyle>
            <a:lvl1pPr>
              <a:defRPr sz="1000"/>
            </a:lvl1pPr>
          </a:lstStyle>
          <a:p>
            <a:r>
              <a:rPr lang="en-GB" dirty="0"/>
              <a:t>Function, place</a:t>
            </a:r>
          </a:p>
        </p:txBody>
      </p:sp>
      <p:sp>
        <p:nvSpPr>
          <p:cNvPr id="40" name="Bildplatzhalter 6">
            <a:extLst>
              <a:ext uri="{FF2B5EF4-FFF2-40B4-BE49-F238E27FC236}">
                <a16:creationId xmlns:a16="http://schemas.microsoft.com/office/drawing/2014/main" id="{DD64FA03-A54F-412F-96FC-EE4E88E5DD5F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gray">
          <a:xfrm>
            <a:off x="6247100" y="1499275"/>
            <a:ext cx="1016580" cy="1179178"/>
          </a:xfrm>
          <a:solidFill>
            <a:schemeClr val="bg2"/>
          </a:solidFill>
        </p:spPr>
        <p:txBody>
          <a:bodyPr vert="horz" lIns="36000" tIns="864000" rIns="36000" bIns="36000" rtlCol="0">
            <a:noAutofit/>
          </a:bodyPr>
          <a:lstStyle>
            <a:lvl1pPr algn="ctr">
              <a:defRPr lang="en-GB" sz="6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Photo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D138DF-0689-42A1-BBDF-4599B8C4F19A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125C8165-0122-43E4-864E-8B43F3A7749A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B48531D5-774B-43B2-BF9F-942049A2E3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B567733F-77B6-4DB6-99E1-00F2DD5496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015069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add headline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92EAB6-E800-4824-9AA6-CF3265D2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B9410-0BD8-4C45-B886-BDF010EBA26A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8C747616-D15A-4B76-A750-E3C2CAEDF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01D67F9-3FD2-4133-A359-8B5B0987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3591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16B152-C723-4A5A-B297-A295FE85C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37" b="2296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5938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F0E6115A-0138-4831-8CBC-F3B86D4660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>
            <a:lvl1pPr marL="228600" indent="-228600">
              <a:spcBef>
                <a:spcPts val="1800"/>
              </a:spcBef>
              <a:buFont typeface="+mj-lt"/>
              <a:buAutoNum type="arabicPeriod"/>
              <a:defRPr/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452EF93-E523-4879-A016-E498F54384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153431B-7D6D-4B55-A0DF-437772147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altLang="zh-CN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190EEF8-EC05-4B47-999A-57A36EBAB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66190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4476494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reieck">
            <a:extLst>
              <a:ext uri="{FF2B5EF4-FFF2-40B4-BE49-F238E27FC236}">
                <a16:creationId xmlns:a16="http://schemas.microsoft.com/office/drawing/2014/main" id="{22DB09A9-BCD0-4F35-8DC4-DDFE9DE6C2F9}"/>
              </a:ext>
            </a:extLst>
          </p:cNvPr>
          <p:cNvSpPr/>
          <p:nvPr userDrawn="1"/>
        </p:nvSpPr>
        <p:spPr bwMode="gray">
          <a:xfrm rot="5400000">
            <a:off x="-166847" y="421640"/>
            <a:ext cx="211456" cy="4572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570255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576000" bIns="1036800" anchor="b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Section start slide</a:t>
            </a:r>
            <a:br>
              <a:rPr lang="en-GB" dirty="0"/>
            </a:br>
            <a:r>
              <a:rPr lang="en-GB" dirty="0"/>
              <a:t>with background photo (interchangeable)</a:t>
            </a:r>
          </a:p>
        </p:txBody>
      </p:sp>
      <p:pic>
        <p:nvPicPr>
          <p:cNvPr id="26" name="Beispiel" descr="Ein Bild, das Wand, Gebäude enthält.&#10;&#10;Automatisch generierte Beschreibung">
            <a:extLst>
              <a:ext uri="{FF2B5EF4-FFF2-40B4-BE49-F238E27FC236}">
                <a16:creationId xmlns:a16="http://schemas.microsoft.com/office/drawing/2014/main" id="{317CFD46-37B5-4632-BBA4-3F2278F98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7497022" y="1475105"/>
            <a:ext cx="1246909" cy="860367"/>
          </a:xfrm>
          <a:prstGeom prst="rect">
            <a:avLst/>
          </a:prstGeom>
        </p:spPr>
      </p:pic>
      <p:sp>
        <p:nvSpPr>
          <p:cNvPr id="28" name="Subline">
            <a:extLst>
              <a:ext uri="{FF2B5EF4-FFF2-40B4-BE49-F238E27FC236}">
                <a16:creationId xmlns:a16="http://schemas.microsoft.com/office/drawing/2014/main" id="{6699B1E5-C447-4674-92BB-C2A1F3ADC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99848" y="3704147"/>
            <a:ext cx="7970837" cy="219291"/>
          </a:xfrm>
        </p:spPr>
        <p:txBody>
          <a:bodyPr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the sub-line</a:t>
            </a:r>
          </a:p>
        </p:txBody>
      </p:sp>
      <p:sp>
        <p:nvSpPr>
          <p:cNvPr id="29" name="1.">
            <a:extLst>
              <a:ext uri="{FF2B5EF4-FFF2-40B4-BE49-F238E27FC236}">
                <a16:creationId xmlns:a16="http://schemas.microsoft.com/office/drawing/2014/main" id="{DF731E94-BC4E-4147-8280-79F13CCEF08B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30" name="2.">
            <a:extLst>
              <a:ext uri="{FF2B5EF4-FFF2-40B4-BE49-F238E27FC236}">
                <a16:creationId xmlns:a16="http://schemas.microsoft.com/office/drawing/2014/main" id="{6B919EA4-50E9-46C9-AC5A-76AC20E25106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1" name="3.">
            <a:extLst>
              <a:ext uri="{FF2B5EF4-FFF2-40B4-BE49-F238E27FC236}">
                <a16:creationId xmlns:a16="http://schemas.microsoft.com/office/drawing/2014/main" id="{36FCB48E-A225-433E-9552-1EC05D2E90CB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2" name="how">
            <a:extLst>
              <a:ext uri="{FF2B5EF4-FFF2-40B4-BE49-F238E27FC236}">
                <a16:creationId xmlns:a16="http://schemas.microsoft.com/office/drawing/2014/main" id="{308DC210-80AE-4E96-8C9E-08E1D0F3C4B1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A10962-7562-45EF-9BCC-CF8E4A8ECDD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E9F81AD-9A76-43DA-9784-36EF272ECCE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DF0250-D30F-4BC8-BDE1-DB1BD325237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98F0E3FB-E27A-4457-B526-B2D2906906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Grafik 2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FC53F5D-C099-4AB8-BEA0-0C0599C54F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71BF95A1-C507-454F-AD5B-C1AE17A76F07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4" name="Grafik 33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355A07BF-0F32-412A-AAD2-48911D07B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2564D52-B4AC-4D61-B46E-BE3CE7851C95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hteck">
            <a:extLst>
              <a:ext uri="{FF2B5EF4-FFF2-40B4-BE49-F238E27FC236}">
                <a16:creationId xmlns:a16="http://schemas.microsoft.com/office/drawing/2014/main" id="{9A38222B-6179-4D47-87DD-F77D00C82A5F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18847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dline">
            <a:extLst>
              <a:ext uri="{FF2B5EF4-FFF2-40B4-BE49-F238E27FC236}">
                <a16:creationId xmlns:a16="http://schemas.microsoft.com/office/drawing/2014/main" id="{4ECCE95F-3D45-442B-95A6-78CBB31D3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5699" y="2052949"/>
            <a:ext cx="7472602" cy="380104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spcBef>
                <a:spcPts val="1200"/>
              </a:spcBef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Intermediate slide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858B5A-3D9C-44AE-ADA7-B7DF2E93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F1AD-6C0A-448D-A1B1-A5CBA2C81662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D743612B-9303-4BD1-8570-21C327D0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64C8BC3-F5EC-4CDC-BEF6-A683BD9D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38352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mediate slide,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">
            <a:extLst>
              <a:ext uri="{FF2B5EF4-FFF2-40B4-BE49-F238E27FC236}">
                <a16:creationId xmlns:a16="http://schemas.microsoft.com/office/drawing/2014/main" id="{670A352A-9075-4383-BC37-7EF209BB4A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123135" y="123825"/>
            <a:ext cx="8893865" cy="4476494"/>
          </a:xfrm>
          <a:noFill/>
        </p:spPr>
        <p:txBody>
          <a:bodyPr tIns="720000" rIns="0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5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.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FE685868-EA5A-4891-A28F-04F16BEAED38}"/>
              </a:ext>
            </a:extLst>
          </p:cNvPr>
          <p:cNvCxnSpPr/>
          <p:nvPr userDrawn="1"/>
        </p:nvCxnSpPr>
        <p:spPr bwMode="gray">
          <a:xfrm>
            <a:off x="4572000" y="933450"/>
            <a:ext cx="0" cy="685800"/>
          </a:xfrm>
          <a:prstGeom prst="straightConnector1">
            <a:avLst/>
          </a:prstGeom>
          <a:ln w="12700"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eadline">
            <a:extLst>
              <a:ext uri="{FF2B5EF4-FFF2-40B4-BE49-F238E27FC236}">
                <a16:creationId xmlns:a16="http://schemas.microsoft.com/office/drawing/2014/main" id="{F8646EF2-FE73-41DC-B654-C5012A372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23135" y="1570255"/>
            <a:ext cx="8893865" cy="3030064"/>
          </a:xfrm>
          <a:prstGeom prst="rect">
            <a:avLst/>
          </a:prstGeom>
          <a:blipFill dpi="0" rotWithShape="1">
            <a:blip r:embed="rId2">
              <a:alphaModFix amt="80000"/>
            </a:blip>
            <a:srcRect/>
            <a:stretch>
              <a:fillRect l="-10" r="-10"/>
            </a:stretch>
          </a:blipFill>
        </p:spPr>
        <p:txBody>
          <a:bodyPr wrap="square" lIns="900000" bIns="684000" anchor="b">
            <a:noAutofit/>
          </a:bodyPr>
          <a:lstStyle>
            <a:lvl1pPr>
              <a:defRPr sz="26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Intermediate slide, photo</a:t>
            </a:r>
            <a:br>
              <a:rPr lang="en-GB" dirty="0"/>
            </a:br>
            <a:r>
              <a:rPr lang="en-GB" dirty="0"/>
              <a:t>(interchangeable)</a:t>
            </a:r>
          </a:p>
        </p:txBody>
      </p:sp>
      <p:sp>
        <p:nvSpPr>
          <p:cNvPr id="28" name="1.">
            <a:extLst>
              <a:ext uri="{FF2B5EF4-FFF2-40B4-BE49-F238E27FC236}">
                <a16:creationId xmlns:a16="http://schemas.microsoft.com/office/drawing/2014/main" id="{0BCFDBF6-0C4F-4BA9-84EB-ED3466065719}"/>
              </a:ext>
            </a:extLst>
          </p:cNvPr>
          <p:cNvSpPr/>
          <p:nvPr userDrawn="1"/>
        </p:nvSpPr>
        <p:spPr bwMode="gray">
          <a:xfrm>
            <a:off x="4092742" y="128165"/>
            <a:ext cx="14763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Click on this icon to insert a new photo.</a:t>
            </a:r>
          </a:p>
        </p:txBody>
      </p:sp>
      <p:sp>
        <p:nvSpPr>
          <p:cNvPr id="29" name="2.">
            <a:extLst>
              <a:ext uri="{FF2B5EF4-FFF2-40B4-BE49-F238E27FC236}">
                <a16:creationId xmlns:a16="http://schemas.microsoft.com/office/drawing/2014/main" id="{918BC469-7392-45B5-882F-1B971DBE17B2}"/>
              </a:ext>
            </a:extLst>
          </p:cNvPr>
          <p:cNvSpPr/>
          <p:nvPr userDrawn="1"/>
        </p:nvSpPr>
        <p:spPr bwMode="gray">
          <a:xfrm>
            <a:off x="5501862" y="128165"/>
            <a:ext cx="1476375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Reset the slide.</a:t>
            </a:r>
          </a:p>
        </p:txBody>
      </p:sp>
      <p:sp>
        <p:nvSpPr>
          <p:cNvPr id="30" name="3.">
            <a:extLst>
              <a:ext uri="{FF2B5EF4-FFF2-40B4-BE49-F238E27FC236}">
                <a16:creationId xmlns:a16="http://schemas.microsoft.com/office/drawing/2014/main" id="{431D4BE7-4DC0-4A8D-8A4E-899AB39C9BFA}"/>
              </a:ext>
            </a:extLst>
          </p:cNvPr>
          <p:cNvSpPr/>
          <p:nvPr userDrawn="1"/>
        </p:nvSpPr>
        <p:spPr bwMode="gray">
          <a:xfrm>
            <a:off x="7261861" y="128165"/>
            <a:ext cx="186319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Where necessary, change the section using the ‘Crop’ function.</a:t>
            </a:r>
          </a:p>
        </p:txBody>
      </p:sp>
      <p:sp>
        <p:nvSpPr>
          <p:cNvPr id="31" name="how">
            <a:extLst>
              <a:ext uri="{FF2B5EF4-FFF2-40B4-BE49-F238E27FC236}">
                <a16:creationId xmlns:a16="http://schemas.microsoft.com/office/drawing/2014/main" id="{CFE17404-D559-410E-817A-BE37032A4EC8}"/>
              </a:ext>
            </a:extLst>
          </p:cNvPr>
          <p:cNvSpPr txBox="1"/>
          <p:nvPr userDrawn="1"/>
        </p:nvSpPr>
        <p:spPr bwMode="gray">
          <a:xfrm>
            <a:off x="-2857397" y="177800"/>
            <a:ext cx="279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image above transparent section.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Delete image by pressing the DEL key.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Click on small icon in centre of page.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photo.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Select ‘Home / Reset ’.</a:t>
            </a:r>
          </a:p>
          <a:p>
            <a:pPr marL="128588" marR="0" lvl="0" indent="-128588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dirty="0">
                <a:solidFill>
                  <a:schemeClr val="bg1">
                    <a:lumMod val="50000"/>
                  </a:schemeClr>
                </a:solidFill>
              </a:rPr>
              <a:t>If required, edit the section under ‘Format/Crop ’.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5D92098-BA3C-4707-8ABA-0C27A011DB6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0183E5C-1044-45C1-A242-0FE04DF09016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45C6D00-0E00-4289-836D-A87919E2F94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C45153B9-0A46-4ECF-876F-E46153C49C5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9" name="Grafik 18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90E96F9-8FB8-41D7-9257-7179FD053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18" r="36621"/>
          <a:stretch/>
        </p:blipFill>
        <p:spPr>
          <a:xfrm>
            <a:off x="7497546" y="772118"/>
            <a:ext cx="387893" cy="590931"/>
          </a:xfrm>
          <a:prstGeom prst="rect">
            <a:avLst/>
          </a:prstGeom>
        </p:spPr>
      </p:pic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67BCCCE2-341A-478B-A3EC-6046F8A5D497}"/>
              </a:ext>
            </a:extLst>
          </p:cNvPr>
          <p:cNvGrpSpPr/>
          <p:nvPr userDrawn="1"/>
        </p:nvGrpSpPr>
        <p:grpSpPr>
          <a:xfrm>
            <a:off x="5604594" y="776007"/>
            <a:ext cx="1588101" cy="650246"/>
            <a:chOff x="5604594" y="1459908"/>
            <a:chExt cx="1588101" cy="650246"/>
          </a:xfrm>
        </p:grpSpPr>
        <p:pic>
          <p:nvPicPr>
            <p:cNvPr id="32" name="Grafik 31" descr="Ein Bild, das Screenshot enthält.&#10;&#10;Automatisch generierte Beschreibung">
              <a:extLst>
                <a:ext uri="{FF2B5EF4-FFF2-40B4-BE49-F238E27FC236}">
                  <a16:creationId xmlns:a16="http://schemas.microsoft.com/office/drawing/2014/main" id="{78A59224-4957-4C08-BE65-D8BD25A23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04594" y="1459908"/>
              <a:ext cx="1588101" cy="650246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3A98BB7-764F-4350-BD71-C6758C885B37}"/>
                </a:ext>
              </a:extLst>
            </p:cNvPr>
            <p:cNvSpPr/>
            <p:nvPr userDrawn="1"/>
          </p:nvSpPr>
          <p:spPr bwMode="gray">
            <a:xfrm>
              <a:off x="6631396" y="1739890"/>
              <a:ext cx="482357" cy="179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4" name="Rechteck">
            <a:extLst>
              <a:ext uri="{FF2B5EF4-FFF2-40B4-BE49-F238E27FC236}">
                <a16:creationId xmlns:a16="http://schemas.microsoft.com/office/drawing/2014/main" id="{C2B577D0-C8DA-42B1-BF4C-EE3ACF0A05FC}"/>
              </a:ext>
            </a:extLst>
          </p:cNvPr>
          <p:cNvSpPr/>
          <p:nvPr userDrawn="1"/>
        </p:nvSpPr>
        <p:spPr bwMode="gray">
          <a:xfrm>
            <a:off x="7530036" y="959758"/>
            <a:ext cx="334720" cy="33813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97821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7172684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403C02B-EA48-4260-811D-43CCEC0F6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48D5F2-9305-410B-AA0E-970B7048FCA5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72318F-C167-4A9B-9214-245E7E1B67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A6A7C1-5347-4031-950E-FE89F744C1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39757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slide with sub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726EAD89-A3DC-4500-9071-F28C7DB87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64027"/>
            <a:ext cx="8567183" cy="27056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7BDDDF81-EBEA-4C88-AA55-681A5710CA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9263" y="581026"/>
            <a:ext cx="8567737" cy="376238"/>
          </a:xfrm>
        </p:spPr>
        <p:txBody>
          <a:bodyPr vert="horz" lIns="0" tIns="0" rIns="72000" bIns="0" rtlCol="0" anchor="t">
            <a:noAutofit/>
          </a:bodyPr>
          <a:lstStyle>
            <a:lvl1pPr>
              <a:defRPr lang="de-DE" sz="1400" b="0" cap="none" baseline="0" smtClean="0">
                <a:latin typeface="+mj-lt"/>
                <a:ea typeface="+mj-ea"/>
                <a:cs typeface="+mj-cs"/>
              </a:defRPr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GB"/>
              <a:t>Click to add sub-line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7" y="1020969"/>
            <a:ext cx="7172683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B548EA6-0BD4-4DE9-880C-9051257B82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165184F-80B4-48DD-B14F-CA1C671F4584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3E7CC3B-6035-4291-B04F-DE018A6C968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360B5D-15C8-4DDF-99B9-68062FEA37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2358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9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083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2732D1C-05D1-4A5F-B576-23063E1D7B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88468" y="1020969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4E7BC60-DC17-4952-AA54-E728E1C62BD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B2BF89E-0805-4B8F-8649-EC67450C7171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16123A0-A869-46F1-9E20-A4CCE7F665F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9EFEB5C-119E-416E-84F6-79F25273C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9789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284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, with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AF0F476-FCB1-4FAD-A333-9C951E2B5D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9818" y="1020968"/>
            <a:ext cx="4122182" cy="349546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3037597-8BB0-4750-8FAD-2528677210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9816" y="240212"/>
            <a:ext cx="8567183" cy="5405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add headline</a:t>
            </a:r>
            <a:endParaRPr lang="en-GB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12EA4DEB-4859-40BB-BA0A-9D4E262D701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BCDC62-6C4E-4CDF-8272-859CEE145715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FE8A212-1664-4A14-896F-DC3AE0C13F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846523" y="4926383"/>
            <a:ext cx="5775978" cy="9233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53C8D80-6BFD-4466-8E36-54C951F12D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3206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284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r">
            <a:extLst>
              <a:ext uri="{FF2B5EF4-FFF2-40B4-BE49-F238E27FC236}">
                <a16:creationId xmlns:a16="http://schemas.microsoft.com/office/drawing/2014/main" id="{49D9F131-2158-4CE8-878F-18E76BB55EA7}"/>
              </a:ext>
            </a:extLst>
          </p:cNvPr>
          <p:cNvSpPr/>
          <p:nvPr userDrawn="1"/>
        </p:nvSpPr>
        <p:spPr bwMode="gray">
          <a:xfrm>
            <a:off x="8167688" y="4600319"/>
            <a:ext cx="849312" cy="51896"/>
          </a:xfrm>
          <a:prstGeom prst="rect">
            <a:avLst/>
          </a:prstGeom>
          <a:solidFill>
            <a:srgbClr val="0688A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dirty="0" err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Fußzeile">
            <a:extLst>
              <a:ext uri="{FF2B5EF4-FFF2-40B4-BE49-F238E27FC236}">
                <a16:creationId xmlns:a16="http://schemas.microsoft.com/office/drawing/2014/main" id="{19B70EF4-7BC8-4A19-AF2F-96476732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846523" y="4926383"/>
            <a:ext cx="5775978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 spc="38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亚行贷款吉林延吉低碳气候适应型健康城市项目</a:t>
            </a:r>
            <a:r>
              <a:rPr lang="en-US" altLang="zh-CN" dirty="0"/>
              <a:t>-CS4</a:t>
            </a:r>
            <a:endParaRPr lang="en-GB" altLang="zh-CN" dirty="0"/>
          </a:p>
        </p:txBody>
      </p:sp>
      <p:sp>
        <p:nvSpPr>
          <p:cNvPr id="10" name="Datum">
            <a:extLst>
              <a:ext uri="{FF2B5EF4-FFF2-40B4-BE49-F238E27FC236}">
                <a16:creationId xmlns:a16="http://schemas.microsoft.com/office/drawing/2014/main" id="{6ED51528-C082-4A1A-9A13-B0D2B18590A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59417" y="4926383"/>
            <a:ext cx="533639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 lang="de-DE" sz="600" spc="38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B97ED6C-E320-4145-BB97-BABF6D121A8D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Foliennummernplatzhalter">
            <a:extLst>
              <a:ext uri="{FF2B5EF4-FFF2-40B4-BE49-F238E27FC236}">
                <a16:creationId xmlns:a16="http://schemas.microsoft.com/office/drawing/2014/main" id="{4CDA9225-2A86-4401-A66D-D1B6B89C6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449817" y="4926383"/>
            <a:ext cx="450850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lang="de-DE" sz="600" spc="38" baseline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Page </a:t>
            </a:r>
            <a:fld id="{3A8B5DB7-81A8-4ED4-916B-6B23CD603687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4" name="Trennlinie 2">
            <a:extLst>
              <a:ext uri="{FF2B5EF4-FFF2-40B4-BE49-F238E27FC236}">
                <a16:creationId xmlns:a16="http://schemas.microsoft.com/office/drawing/2014/main" id="{BA7763BA-D29F-4859-88A9-E457D7D0500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1708149" y="4931713"/>
            <a:ext cx="0" cy="7778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rennline 1">
            <a:extLst>
              <a:ext uri="{FF2B5EF4-FFF2-40B4-BE49-F238E27FC236}">
                <a16:creationId xmlns:a16="http://schemas.microsoft.com/office/drawing/2014/main" id="{D7B3BF4D-6640-4657-BD72-5F4E0852873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917820" y="4931714"/>
            <a:ext cx="0" cy="77787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"/>
          <p:cNvSpPr>
            <a:spLocks noGrp="1"/>
          </p:cNvSpPr>
          <p:nvPr>
            <p:ph type="body" idx="1"/>
          </p:nvPr>
        </p:nvSpPr>
        <p:spPr bwMode="gray">
          <a:xfrm>
            <a:off x="449818" y="1020969"/>
            <a:ext cx="7172684" cy="3495470"/>
          </a:xfrm>
          <a:prstGeom prst="rect">
            <a:avLst/>
          </a:prstGeom>
        </p:spPr>
        <p:txBody>
          <a:bodyPr vert="horz" lIns="0" tIns="0" rIns="72000" bIns="0" rtlCol="0">
            <a:noAutofit/>
          </a:bodyPr>
          <a:lstStyle/>
          <a:p>
            <a:pPr lvl="0"/>
            <a:r>
              <a:rPr lang="en-GB" noProof="0" dirty="0"/>
              <a:t>Click to add text</a:t>
            </a:r>
          </a:p>
          <a:p>
            <a:pPr lvl="1">
              <a:buClr>
                <a:schemeClr val="accent1"/>
              </a:buClr>
            </a:pPr>
            <a:r>
              <a:rPr lang="en-GB" noProof="0" dirty="0"/>
              <a:t>Second level</a:t>
            </a:r>
          </a:p>
          <a:p>
            <a:pPr lvl="2">
              <a:buClr>
                <a:schemeClr val="accent1"/>
              </a:buClr>
            </a:pPr>
            <a:r>
              <a:rPr lang="en-GB" noProof="0" dirty="0"/>
              <a:t>Third level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288DB87F-225C-44F9-8B2F-85DB9A3E08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9817" y="240212"/>
            <a:ext cx="7172684" cy="54054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/>
          <a:p>
            <a:r>
              <a:rPr lang="en-GB"/>
              <a:t>Click to edit headline</a:t>
            </a:r>
            <a:endParaRPr lang="en-GB" dirty="0"/>
          </a:p>
        </p:txBody>
      </p:sp>
      <p:pic>
        <p:nvPicPr>
          <p:cNvPr id="16" name="图形 15">
            <a:extLst>
              <a:ext uri="{FF2B5EF4-FFF2-40B4-BE49-F238E27FC236}">
                <a16:creationId xmlns:a16="http://schemas.microsoft.com/office/drawing/2014/main" id="{F6D27F2A-87B2-4DCF-9B25-767F19EF35C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167688" y="4652216"/>
            <a:ext cx="849312" cy="21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7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58" r:id="rId2"/>
    <p:sldLayoutId id="2147483822" r:id="rId3"/>
    <p:sldLayoutId id="2147483826" r:id="rId4"/>
    <p:sldLayoutId id="2147483825" r:id="rId5"/>
    <p:sldLayoutId id="2147483829" r:id="rId6"/>
    <p:sldLayoutId id="2147483838" r:id="rId7"/>
    <p:sldLayoutId id="2147483828" r:id="rId8"/>
    <p:sldLayoutId id="2147483830" r:id="rId9"/>
    <p:sldLayoutId id="2147483831" r:id="rId10"/>
    <p:sldLayoutId id="2147483835" r:id="rId11"/>
    <p:sldLayoutId id="2147483837" r:id="rId12"/>
    <p:sldLayoutId id="2147483839" r:id="rId13"/>
    <p:sldLayoutId id="2147483846" r:id="rId14"/>
    <p:sldLayoutId id="2147483841" r:id="rId15"/>
    <p:sldLayoutId id="2147483840" r:id="rId16"/>
  </p:sldLayoutIdLst>
  <p:transition>
    <p:fade/>
  </p:transition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None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180975" indent="-180975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Wingdings" panose="05000000000000000000" pitchFamily="2" charset="2"/>
        <a:buChar char="§"/>
        <a:defRPr lang="de-DE" sz="1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6213" algn="l" defTabSz="6858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Symbol" panose="05050102010706020507" pitchFamily="18" charset="2"/>
        <a:buChar char="-"/>
        <a:defRPr lang="de-DE" sz="11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8" userDrawn="1">
          <p15:clr>
            <a:srgbClr val="F26B43"/>
          </p15:clr>
        </p15:guide>
        <p15:guide id="5" orient="horz" pos="3162" userDrawn="1">
          <p15:clr>
            <a:srgbClr val="F26B43"/>
          </p15:clr>
        </p15:guide>
        <p15:guide id="7" pos="5680" userDrawn="1">
          <p15:clr>
            <a:srgbClr val="F26B43"/>
          </p15:clr>
        </p15:guide>
        <p15:guide id="8" pos="7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52.emf"/><Relationship Id="rId7" Type="http://schemas.openxmlformats.org/officeDocument/2006/relationships/image" Target="../media/image47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2.emf"/><Relationship Id="rId9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6.emf"/><Relationship Id="rId7" Type="http://schemas.openxmlformats.org/officeDocument/2006/relationships/image" Target="../media/image73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7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image" Target="../media/image102.emf"/><Relationship Id="rId7" Type="http://schemas.openxmlformats.org/officeDocument/2006/relationships/image" Target="../media/image106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emf"/><Relationship Id="rId5" Type="http://schemas.openxmlformats.org/officeDocument/2006/relationships/image" Target="../media/image104.emf"/><Relationship Id="rId10" Type="http://schemas.openxmlformats.org/officeDocument/2006/relationships/image" Target="../media/image109.emf"/><Relationship Id="rId4" Type="http://schemas.openxmlformats.org/officeDocument/2006/relationships/image" Target="../media/image103.emf"/><Relationship Id="rId9" Type="http://schemas.openxmlformats.org/officeDocument/2006/relationships/image" Target="../media/image108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E4A1716-1739-4B32-8825-466349695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46" b="23232"/>
          <a:stretch/>
        </p:blipFill>
        <p:spPr>
          <a:xfrm>
            <a:off x="122236" y="225103"/>
            <a:ext cx="8894764" cy="234664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626D161-64C6-468A-AE64-4FAA9477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37" y="1183904"/>
            <a:ext cx="4531650" cy="3030064"/>
          </a:xfrm>
        </p:spPr>
        <p:txBody>
          <a:bodyPr lIns="180000"/>
          <a:lstStyle/>
          <a:p>
            <a:r>
              <a:rPr lang="en-US" altLang="zh-CN" sz="1800" dirty="0" err="1"/>
              <a:t>Linsig</a:t>
            </a:r>
            <a:r>
              <a:rPr lang="en-US" altLang="zh-CN" sz="1800" dirty="0"/>
              <a:t> Intersection Analysis - Phase 1A</a:t>
            </a:r>
            <a:endParaRPr lang="zh-CN" altLang="en-US" sz="1800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FFC76F-98C1-48D7-8543-03A3F9168D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000" y="3513140"/>
            <a:ext cx="4445001" cy="1067985"/>
          </a:xfrm>
        </p:spPr>
        <p:txBody>
          <a:bodyPr lIns="180000"/>
          <a:lstStyle/>
          <a:p>
            <a:r>
              <a:rPr lang="en-US" altLang="zh-CN" sz="1000" b="1" dirty="0"/>
              <a:t>Jilin Yanji Low-Carbon Climate-Resilient Healthy City Project</a:t>
            </a:r>
          </a:p>
          <a:p>
            <a:r>
              <a:rPr lang="en-US" altLang="zh-CN" sz="1000" b="1" dirty="0"/>
              <a:t>31 Dec, 2021</a:t>
            </a:r>
          </a:p>
          <a:p>
            <a:r>
              <a:rPr lang="en-US" altLang="zh-CN" sz="800" dirty="0"/>
              <a:t>Consulting services for Low-Carbon City Action Plan Preparation; Traffic Impact Assessment, Modeling and Evaluation; Parking Management Study; BRT Operation Capacity Development; BRT Network Planning; and Pedestrian and Bicycle and Universal Design Master planning (CS4)</a:t>
            </a:r>
          </a:p>
        </p:txBody>
      </p:sp>
      <p:pic>
        <p:nvPicPr>
          <p:cNvPr id="17" name="图片占位符 16">
            <a:extLst>
              <a:ext uri="{FF2B5EF4-FFF2-40B4-BE49-F238E27FC236}">
                <a16:creationId xmlns:a16="http://schemas.microsoft.com/office/drawing/2014/main" id="{91CBB2E3-7C45-4EA8-9565-1B52F20218D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51" r="529"/>
          <a:stretch/>
        </p:blipFill>
        <p:spPr>
          <a:xfrm>
            <a:off x="3760870" y="4597534"/>
            <a:ext cx="1622260" cy="422141"/>
          </a:xfr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5CF690BA-BDAD-41BB-88AF-AC07405C5596}"/>
              </a:ext>
            </a:extLst>
          </p:cNvPr>
          <p:cNvSpPr txBox="1">
            <a:spLocks/>
          </p:cNvSpPr>
          <p:nvPr/>
        </p:nvSpPr>
        <p:spPr bwMode="gray">
          <a:xfrm>
            <a:off x="4576764" y="1369043"/>
            <a:ext cx="4437855" cy="2853130"/>
          </a:xfrm>
          <a:prstGeom prst="rect">
            <a:avLst/>
          </a:prstGeom>
          <a:blipFill dpi="0" rotWithShape="1">
            <a:blip r:embed="rId5">
              <a:alphaModFix amt="80000"/>
            </a:blip>
            <a:srcRect/>
            <a:stretch>
              <a:fillRect l="-10" r="-10"/>
            </a:stretch>
          </a:blipFill>
        </p:spPr>
        <p:txBody>
          <a:bodyPr vert="horz" wrap="square" lIns="180000" tIns="0" rIns="72000" bIns="103680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1800" dirty="0"/>
              <a:t>走廊一期</a:t>
            </a:r>
            <a:r>
              <a:rPr lang="en-US" altLang="zh-CN" sz="1800" dirty="0"/>
              <a:t>LinSig</a:t>
            </a:r>
            <a:r>
              <a:rPr lang="zh-CN" altLang="en-US" sz="1800" dirty="0"/>
              <a:t>交叉口分析</a:t>
            </a:r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19685BF9-88B8-4EED-B80F-3B470EBABA93}"/>
              </a:ext>
            </a:extLst>
          </p:cNvPr>
          <p:cNvSpPr txBox="1">
            <a:spLocks/>
          </p:cNvSpPr>
          <p:nvPr/>
        </p:nvSpPr>
        <p:spPr bwMode="gray">
          <a:xfrm>
            <a:off x="4572000" y="3530856"/>
            <a:ext cx="4445000" cy="863313"/>
          </a:xfrm>
          <a:prstGeom prst="rect">
            <a:avLst/>
          </a:prstGeom>
        </p:spPr>
        <p:txBody>
          <a:bodyPr vert="horz" wrap="square" lIns="180000" tIns="0" rIns="72000" bIns="0" rtlCol="0">
            <a:sp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000" b="1" dirty="0"/>
              <a:t>亚行贷款吉林延吉低碳气候适应型健康城市项目</a:t>
            </a:r>
            <a:endParaRPr lang="en-US" altLang="zh-CN" sz="1000" b="1" dirty="0"/>
          </a:p>
          <a:p>
            <a:r>
              <a:rPr lang="en-US" altLang="zh-CN" sz="1000" b="1" dirty="0"/>
              <a:t>2021</a:t>
            </a:r>
            <a:r>
              <a:rPr lang="zh-CN" altLang="en-US" sz="1000" b="1" dirty="0"/>
              <a:t>年</a:t>
            </a:r>
            <a:r>
              <a:rPr lang="en-US" altLang="zh-CN" sz="1000" b="1" dirty="0"/>
              <a:t>12</a:t>
            </a:r>
            <a:r>
              <a:rPr lang="zh-CN" altLang="en-US" sz="1000" b="1" dirty="0"/>
              <a:t>月</a:t>
            </a:r>
            <a:r>
              <a:rPr lang="en-US" altLang="zh-CN" sz="1000" b="1" dirty="0"/>
              <a:t>31</a:t>
            </a:r>
            <a:r>
              <a:rPr lang="zh-CN" altLang="en-US" sz="1000" b="1" dirty="0"/>
              <a:t>日</a:t>
            </a:r>
            <a:endParaRPr lang="en-US" altLang="zh-CN" sz="1000" b="1" dirty="0"/>
          </a:p>
          <a:p>
            <a:r>
              <a:rPr lang="zh-CN" altLang="en-US" sz="800" dirty="0"/>
              <a:t>机构能力建设</a:t>
            </a:r>
            <a:r>
              <a:rPr lang="en-US" altLang="zh-CN" sz="800" dirty="0"/>
              <a:t>CS4——</a:t>
            </a:r>
            <a:r>
              <a:rPr lang="zh-CN" altLang="en-US" sz="800" dirty="0"/>
              <a:t>低碳城市行动计划、交通影响评估、停车管理研究、</a:t>
            </a:r>
            <a:r>
              <a:rPr lang="en-US" altLang="zh-CN" sz="800" dirty="0"/>
              <a:t>BRT</a:t>
            </a:r>
            <a:r>
              <a:rPr lang="zh-CN" altLang="en-US" sz="800" dirty="0"/>
              <a:t>运营能力建设、</a:t>
            </a:r>
            <a:r>
              <a:rPr lang="en-US" altLang="zh-CN" sz="800" dirty="0"/>
              <a:t>BRT</a:t>
            </a:r>
            <a:r>
              <a:rPr lang="zh-CN" altLang="en-US" sz="800" dirty="0"/>
              <a:t>线网规划、慢行交通总体规划设计咨询服务</a:t>
            </a:r>
            <a:endParaRPr lang="en-US" altLang="zh-CN" sz="800" dirty="0"/>
          </a:p>
        </p:txBody>
      </p:sp>
    </p:spTree>
    <p:extLst>
      <p:ext uri="{BB962C8B-B14F-4D97-AF65-F5344CB8AC3E}">
        <p14:creationId xmlns:p14="http://schemas.microsoft.com/office/powerpoint/2010/main" val="275730638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3C6FC-BA95-43CC-B5E2-E2707E1B97F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983D23-CED6-47DC-896E-1050FDA9DD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51F605-F1F6-4118-8932-448DCEEDA3F6}"/>
              </a:ext>
            </a:extLst>
          </p:cNvPr>
          <p:cNvSpPr txBox="1"/>
          <p:nvPr/>
        </p:nvSpPr>
        <p:spPr>
          <a:xfrm>
            <a:off x="122238" y="140075"/>
            <a:ext cx="3024866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1.3 </a:t>
            </a:r>
            <a:r>
              <a:rPr lang="zh-CN" altLang="en-US" sz="1200" b="1" dirty="0">
                <a:latin typeface="+mj-ea"/>
                <a:ea typeface="+mj-ea"/>
              </a:rPr>
              <a:t>优化方案与评估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A077793D-B81C-40D6-A626-B31E4F62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687" y="124784"/>
            <a:ext cx="5634075" cy="4383802"/>
          </a:xfrm>
          <a:prstGeom prst="rect">
            <a:avLst/>
          </a:prstGeom>
        </p:spPr>
      </p:pic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D172153A-A0A5-401E-8D96-B3F57EFF01F7}"/>
              </a:ext>
            </a:extLst>
          </p:cNvPr>
          <p:cNvSpPr/>
          <p:nvPr/>
        </p:nvSpPr>
        <p:spPr>
          <a:xfrm>
            <a:off x="4496575" y="3159250"/>
            <a:ext cx="1943100" cy="980950"/>
          </a:xfrm>
          <a:custGeom>
            <a:avLst/>
            <a:gdLst>
              <a:gd name="connsiteX0" fmla="*/ 1943100 w 1943100"/>
              <a:gd name="connsiteY0" fmla="*/ 980950 h 980950"/>
              <a:gd name="connsiteX1" fmla="*/ 1593850 w 1943100"/>
              <a:gd name="connsiteY1" fmla="*/ 599950 h 980950"/>
              <a:gd name="connsiteX2" fmla="*/ 1397000 w 1943100"/>
              <a:gd name="connsiteY2" fmla="*/ 492000 h 980950"/>
              <a:gd name="connsiteX3" fmla="*/ 1270000 w 1943100"/>
              <a:gd name="connsiteY3" fmla="*/ 587250 h 980950"/>
              <a:gd name="connsiteX4" fmla="*/ 990600 w 1943100"/>
              <a:gd name="connsiteY4" fmla="*/ 733300 h 980950"/>
              <a:gd name="connsiteX5" fmla="*/ 698500 w 1943100"/>
              <a:gd name="connsiteY5" fmla="*/ 790450 h 980950"/>
              <a:gd name="connsiteX6" fmla="*/ 603250 w 1943100"/>
              <a:gd name="connsiteY6" fmla="*/ 701550 h 980950"/>
              <a:gd name="connsiteX7" fmla="*/ 577850 w 1943100"/>
              <a:gd name="connsiteY7" fmla="*/ 79250 h 980950"/>
              <a:gd name="connsiteX8" fmla="*/ 0 w 1943100"/>
              <a:gd name="connsiteY8" fmla="*/ 28450 h 980950"/>
              <a:gd name="connsiteX0" fmla="*/ 1943100 w 1943100"/>
              <a:gd name="connsiteY0" fmla="*/ 980950 h 980950"/>
              <a:gd name="connsiteX1" fmla="*/ 1593850 w 1943100"/>
              <a:gd name="connsiteY1" fmla="*/ 599950 h 980950"/>
              <a:gd name="connsiteX2" fmla="*/ 1397000 w 1943100"/>
              <a:gd name="connsiteY2" fmla="*/ 492000 h 980950"/>
              <a:gd name="connsiteX3" fmla="*/ 1270000 w 1943100"/>
              <a:gd name="connsiteY3" fmla="*/ 587250 h 980950"/>
              <a:gd name="connsiteX4" fmla="*/ 990600 w 1943100"/>
              <a:gd name="connsiteY4" fmla="*/ 733300 h 980950"/>
              <a:gd name="connsiteX5" fmla="*/ 698500 w 1943100"/>
              <a:gd name="connsiteY5" fmla="*/ 790450 h 980950"/>
              <a:gd name="connsiteX6" fmla="*/ 615950 w 1943100"/>
              <a:gd name="connsiteY6" fmla="*/ 619000 h 980950"/>
              <a:gd name="connsiteX7" fmla="*/ 577850 w 1943100"/>
              <a:gd name="connsiteY7" fmla="*/ 79250 h 980950"/>
              <a:gd name="connsiteX8" fmla="*/ 0 w 1943100"/>
              <a:gd name="connsiteY8" fmla="*/ 28450 h 980950"/>
              <a:gd name="connsiteX0" fmla="*/ 1943100 w 1943100"/>
              <a:gd name="connsiteY0" fmla="*/ 980950 h 980950"/>
              <a:gd name="connsiteX1" fmla="*/ 1593850 w 1943100"/>
              <a:gd name="connsiteY1" fmla="*/ 599950 h 980950"/>
              <a:gd name="connsiteX2" fmla="*/ 1397000 w 1943100"/>
              <a:gd name="connsiteY2" fmla="*/ 492000 h 980950"/>
              <a:gd name="connsiteX3" fmla="*/ 1244600 w 1943100"/>
              <a:gd name="connsiteY3" fmla="*/ 606300 h 980950"/>
              <a:gd name="connsiteX4" fmla="*/ 990600 w 1943100"/>
              <a:gd name="connsiteY4" fmla="*/ 733300 h 980950"/>
              <a:gd name="connsiteX5" fmla="*/ 698500 w 1943100"/>
              <a:gd name="connsiteY5" fmla="*/ 790450 h 980950"/>
              <a:gd name="connsiteX6" fmla="*/ 615950 w 1943100"/>
              <a:gd name="connsiteY6" fmla="*/ 619000 h 980950"/>
              <a:gd name="connsiteX7" fmla="*/ 577850 w 1943100"/>
              <a:gd name="connsiteY7" fmla="*/ 79250 h 980950"/>
              <a:gd name="connsiteX8" fmla="*/ 0 w 1943100"/>
              <a:gd name="connsiteY8" fmla="*/ 28450 h 980950"/>
              <a:gd name="connsiteX0" fmla="*/ 1943100 w 1943100"/>
              <a:gd name="connsiteY0" fmla="*/ 980950 h 980950"/>
              <a:gd name="connsiteX1" fmla="*/ 1593850 w 1943100"/>
              <a:gd name="connsiteY1" fmla="*/ 599950 h 980950"/>
              <a:gd name="connsiteX2" fmla="*/ 1397000 w 1943100"/>
              <a:gd name="connsiteY2" fmla="*/ 492000 h 980950"/>
              <a:gd name="connsiteX3" fmla="*/ 1244600 w 1943100"/>
              <a:gd name="connsiteY3" fmla="*/ 606300 h 980950"/>
              <a:gd name="connsiteX4" fmla="*/ 990600 w 1943100"/>
              <a:gd name="connsiteY4" fmla="*/ 733300 h 980950"/>
              <a:gd name="connsiteX5" fmla="*/ 698500 w 1943100"/>
              <a:gd name="connsiteY5" fmla="*/ 790450 h 980950"/>
              <a:gd name="connsiteX6" fmla="*/ 615950 w 1943100"/>
              <a:gd name="connsiteY6" fmla="*/ 619000 h 980950"/>
              <a:gd name="connsiteX7" fmla="*/ 546100 w 1943100"/>
              <a:gd name="connsiteY7" fmla="*/ 79250 h 980950"/>
              <a:gd name="connsiteX8" fmla="*/ 0 w 1943100"/>
              <a:gd name="connsiteY8" fmla="*/ 28450 h 980950"/>
              <a:gd name="connsiteX0" fmla="*/ 1943100 w 1943100"/>
              <a:gd name="connsiteY0" fmla="*/ 980950 h 980950"/>
              <a:gd name="connsiteX1" fmla="*/ 1593850 w 1943100"/>
              <a:gd name="connsiteY1" fmla="*/ 599950 h 980950"/>
              <a:gd name="connsiteX2" fmla="*/ 1397000 w 1943100"/>
              <a:gd name="connsiteY2" fmla="*/ 492000 h 980950"/>
              <a:gd name="connsiteX3" fmla="*/ 1244600 w 1943100"/>
              <a:gd name="connsiteY3" fmla="*/ 606300 h 980950"/>
              <a:gd name="connsiteX4" fmla="*/ 990600 w 1943100"/>
              <a:gd name="connsiteY4" fmla="*/ 733300 h 980950"/>
              <a:gd name="connsiteX5" fmla="*/ 698500 w 1943100"/>
              <a:gd name="connsiteY5" fmla="*/ 790450 h 980950"/>
              <a:gd name="connsiteX6" fmla="*/ 615950 w 1943100"/>
              <a:gd name="connsiteY6" fmla="*/ 619000 h 980950"/>
              <a:gd name="connsiteX7" fmla="*/ 546100 w 1943100"/>
              <a:gd name="connsiteY7" fmla="*/ 79250 h 980950"/>
              <a:gd name="connsiteX8" fmla="*/ 0 w 1943100"/>
              <a:gd name="connsiteY8" fmla="*/ 28450 h 98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3100" h="980950">
                <a:moveTo>
                  <a:pt x="1943100" y="980950"/>
                </a:moveTo>
                <a:cubicBezTo>
                  <a:pt x="1813983" y="831196"/>
                  <a:pt x="1684867" y="681442"/>
                  <a:pt x="1593850" y="599950"/>
                </a:cubicBezTo>
                <a:cubicBezTo>
                  <a:pt x="1502833" y="518458"/>
                  <a:pt x="1455208" y="490942"/>
                  <a:pt x="1397000" y="492000"/>
                </a:cubicBezTo>
                <a:cubicBezTo>
                  <a:pt x="1338792" y="493058"/>
                  <a:pt x="1312333" y="566083"/>
                  <a:pt x="1244600" y="606300"/>
                </a:cubicBezTo>
                <a:cubicBezTo>
                  <a:pt x="1176867" y="646517"/>
                  <a:pt x="1081617" y="702608"/>
                  <a:pt x="990600" y="733300"/>
                </a:cubicBezTo>
                <a:cubicBezTo>
                  <a:pt x="899583" y="763992"/>
                  <a:pt x="760942" y="809500"/>
                  <a:pt x="698500" y="790450"/>
                </a:cubicBezTo>
                <a:cubicBezTo>
                  <a:pt x="636058" y="771400"/>
                  <a:pt x="641350" y="737533"/>
                  <a:pt x="615950" y="619000"/>
                </a:cubicBezTo>
                <a:cubicBezTo>
                  <a:pt x="590550" y="500467"/>
                  <a:pt x="595842" y="185083"/>
                  <a:pt x="546100" y="79250"/>
                </a:cubicBezTo>
                <a:cubicBezTo>
                  <a:pt x="445558" y="-32933"/>
                  <a:pt x="238654" y="-2242"/>
                  <a:pt x="0" y="28450"/>
                </a:cubicBezTo>
              </a:path>
            </a:pathLst>
          </a:custGeom>
          <a:noFill/>
          <a:ln w="381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BFB0F759-B186-44E9-A86E-E7F9BC4D53C1}"/>
              </a:ext>
            </a:extLst>
          </p:cNvPr>
          <p:cNvSpPr/>
          <p:nvPr/>
        </p:nvSpPr>
        <p:spPr>
          <a:xfrm>
            <a:off x="5112524" y="282575"/>
            <a:ext cx="2403475" cy="1829209"/>
          </a:xfrm>
          <a:custGeom>
            <a:avLst/>
            <a:gdLst>
              <a:gd name="connsiteX0" fmla="*/ 0 w 3441700"/>
              <a:gd name="connsiteY0" fmla="*/ 0 h 1861799"/>
              <a:gd name="connsiteX1" fmla="*/ 69850 w 3441700"/>
              <a:gd name="connsiteY1" fmla="*/ 476250 h 1861799"/>
              <a:gd name="connsiteX2" fmla="*/ 260350 w 3441700"/>
              <a:gd name="connsiteY2" fmla="*/ 596900 h 1861799"/>
              <a:gd name="connsiteX3" fmla="*/ 1377950 w 3441700"/>
              <a:gd name="connsiteY3" fmla="*/ 419100 h 1861799"/>
              <a:gd name="connsiteX4" fmla="*/ 1727200 w 3441700"/>
              <a:gd name="connsiteY4" fmla="*/ 419100 h 1861799"/>
              <a:gd name="connsiteX5" fmla="*/ 1809750 w 3441700"/>
              <a:gd name="connsiteY5" fmla="*/ 1320800 h 1861799"/>
              <a:gd name="connsiteX6" fmla="*/ 1866900 w 3441700"/>
              <a:gd name="connsiteY6" fmla="*/ 1822450 h 1861799"/>
              <a:gd name="connsiteX7" fmla="*/ 2406650 w 3441700"/>
              <a:gd name="connsiteY7" fmla="*/ 1828800 h 1861799"/>
              <a:gd name="connsiteX8" fmla="*/ 3441700 w 3441700"/>
              <a:gd name="connsiteY8" fmla="*/ 1816100 h 1861799"/>
              <a:gd name="connsiteX0" fmla="*/ 0 w 3435350"/>
              <a:gd name="connsiteY0" fmla="*/ 0 h 1845924"/>
              <a:gd name="connsiteX1" fmla="*/ 63500 w 3435350"/>
              <a:gd name="connsiteY1" fmla="*/ 460375 h 1845924"/>
              <a:gd name="connsiteX2" fmla="*/ 254000 w 3435350"/>
              <a:gd name="connsiteY2" fmla="*/ 5810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7150 w 3435350"/>
              <a:gd name="connsiteY1" fmla="*/ 431800 h 1845924"/>
              <a:gd name="connsiteX2" fmla="*/ 254000 w 3435350"/>
              <a:gd name="connsiteY2" fmla="*/ 5810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7150 w 3435350"/>
              <a:gd name="connsiteY1" fmla="*/ 431800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0800 w 3435350"/>
              <a:gd name="connsiteY1" fmla="*/ 447675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0800 w 3435350"/>
              <a:gd name="connsiteY1" fmla="*/ 447675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0800 w 3435350"/>
              <a:gd name="connsiteY1" fmla="*/ 447675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0800 w 3435350"/>
              <a:gd name="connsiteY1" fmla="*/ 447675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0800 w 3435350"/>
              <a:gd name="connsiteY1" fmla="*/ 447675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0800 w 3435350"/>
              <a:gd name="connsiteY1" fmla="*/ 447675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45924"/>
              <a:gd name="connsiteX1" fmla="*/ 50800 w 3435350"/>
              <a:gd name="connsiteY1" fmla="*/ 447675 h 1845924"/>
              <a:gd name="connsiteX2" fmla="*/ 260350 w 3435350"/>
              <a:gd name="connsiteY2" fmla="*/ 606425 h 1845924"/>
              <a:gd name="connsiteX3" fmla="*/ 1371600 w 3435350"/>
              <a:gd name="connsiteY3" fmla="*/ 403225 h 1845924"/>
              <a:gd name="connsiteX4" fmla="*/ 1720850 w 3435350"/>
              <a:gd name="connsiteY4" fmla="*/ 403225 h 1845924"/>
              <a:gd name="connsiteX5" fmla="*/ 1803400 w 3435350"/>
              <a:gd name="connsiteY5" fmla="*/ 1304925 h 1845924"/>
              <a:gd name="connsiteX6" fmla="*/ 1860550 w 3435350"/>
              <a:gd name="connsiteY6" fmla="*/ 1806575 h 1845924"/>
              <a:gd name="connsiteX7" fmla="*/ 2400300 w 3435350"/>
              <a:gd name="connsiteY7" fmla="*/ 1812925 h 1845924"/>
              <a:gd name="connsiteX8" fmla="*/ 3435350 w 3435350"/>
              <a:gd name="connsiteY8" fmla="*/ 1800225 h 1845924"/>
              <a:gd name="connsiteX0" fmla="*/ 0 w 3435350"/>
              <a:gd name="connsiteY0" fmla="*/ 0 h 1823470"/>
              <a:gd name="connsiteX1" fmla="*/ 50800 w 3435350"/>
              <a:gd name="connsiteY1" fmla="*/ 447675 h 1823470"/>
              <a:gd name="connsiteX2" fmla="*/ 260350 w 3435350"/>
              <a:gd name="connsiteY2" fmla="*/ 606425 h 1823470"/>
              <a:gd name="connsiteX3" fmla="*/ 1371600 w 3435350"/>
              <a:gd name="connsiteY3" fmla="*/ 403225 h 1823470"/>
              <a:gd name="connsiteX4" fmla="*/ 1720850 w 3435350"/>
              <a:gd name="connsiteY4" fmla="*/ 403225 h 1823470"/>
              <a:gd name="connsiteX5" fmla="*/ 1803400 w 3435350"/>
              <a:gd name="connsiteY5" fmla="*/ 1304925 h 1823470"/>
              <a:gd name="connsiteX6" fmla="*/ 1860550 w 3435350"/>
              <a:gd name="connsiteY6" fmla="*/ 1806575 h 1823470"/>
              <a:gd name="connsiteX7" fmla="*/ 2400300 w 3435350"/>
              <a:gd name="connsiteY7" fmla="*/ 1812925 h 1823470"/>
              <a:gd name="connsiteX8" fmla="*/ 3435350 w 3435350"/>
              <a:gd name="connsiteY8" fmla="*/ 1800225 h 1823470"/>
              <a:gd name="connsiteX0" fmla="*/ 0 w 3435350"/>
              <a:gd name="connsiteY0" fmla="*/ 0 h 1850789"/>
              <a:gd name="connsiteX1" fmla="*/ 50800 w 3435350"/>
              <a:gd name="connsiteY1" fmla="*/ 447675 h 1850789"/>
              <a:gd name="connsiteX2" fmla="*/ 260350 w 3435350"/>
              <a:gd name="connsiteY2" fmla="*/ 606425 h 1850789"/>
              <a:gd name="connsiteX3" fmla="*/ 1371600 w 3435350"/>
              <a:gd name="connsiteY3" fmla="*/ 403225 h 1850789"/>
              <a:gd name="connsiteX4" fmla="*/ 1720850 w 3435350"/>
              <a:gd name="connsiteY4" fmla="*/ 403225 h 1850789"/>
              <a:gd name="connsiteX5" fmla="*/ 1803400 w 3435350"/>
              <a:gd name="connsiteY5" fmla="*/ 1304925 h 1850789"/>
              <a:gd name="connsiteX6" fmla="*/ 1860550 w 3435350"/>
              <a:gd name="connsiteY6" fmla="*/ 1806575 h 1850789"/>
              <a:gd name="connsiteX7" fmla="*/ 2403475 w 3435350"/>
              <a:gd name="connsiteY7" fmla="*/ 1825625 h 1850789"/>
              <a:gd name="connsiteX8" fmla="*/ 3435350 w 3435350"/>
              <a:gd name="connsiteY8" fmla="*/ 1800225 h 1850789"/>
              <a:gd name="connsiteX0" fmla="*/ 0 w 3435350"/>
              <a:gd name="connsiteY0" fmla="*/ 0 h 1840996"/>
              <a:gd name="connsiteX1" fmla="*/ 50800 w 3435350"/>
              <a:gd name="connsiteY1" fmla="*/ 447675 h 1840996"/>
              <a:gd name="connsiteX2" fmla="*/ 260350 w 3435350"/>
              <a:gd name="connsiteY2" fmla="*/ 606425 h 1840996"/>
              <a:gd name="connsiteX3" fmla="*/ 1371600 w 3435350"/>
              <a:gd name="connsiteY3" fmla="*/ 403225 h 1840996"/>
              <a:gd name="connsiteX4" fmla="*/ 1720850 w 3435350"/>
              <a:gd name="connsiteY4" fmla="*/ 403225 h 1840996"/>
              <a:gd name="connsiteX5" fmla="*/ 1803400 w 3435350"/>
              <a:gd name="connsiteY5" fmla="*/ 1304925 h 1840996"/>
              <a:gd name="connsiteX6" fmla="*/ 1860550 w 3435350"/>
              <a:gd name="connsiteY6" fmla="*/ 1790700 h 1840996"/>
              <a:gd name="connsiteX7" fmla="*/ 2403475 w 3435350"/>
              <a:gd name="connsiteY7" fmla="*/ 1825625 h 1840996"/>
              <a:gd name="connsiteX8" fmla="*/ 3435350 w 3435350"/>
              <a:gd name="connsiteY8" fmla="*/ 1800225 h 1840996"/>
              <a:gd name="connsiteX0" fmla="*/ 0 w 3435350"/>
              <a:gd name="connsiteY0" fmla="*/ 0 h 1829209"/>
              <a:gd name="connsiteX1" fmla="*/ 50800 w 3435350"/>
              <a:gd name="connsiteY1" fmla="*/ 447675 h 1829209"/>
              <a:gd name="connsiteX2" fmla="*/ 260350 w 3435350"/>
              <a:gd name="connsiteY2" fmla="*/ 606425 h 1829209"/>
              <a:gd name="connsiteX3" fmla="*/ 1371600 w 3435350"/>
              <a:gd name="connsiteY3" fmla="*/ 403225 h 1829209"/>
              <a:gd name="connsiteX4" fmla="*/ 1720850 w 3435350"/>
              <a:gd name="connsiteY4" fmla="*/ 403225 h 1829209"/>
              <a:gd name="connsiteX5" fmla="*/ 1803400 w 3435350"/>
              <a:gd name="connsiteY5" fmla="*/ 1304925 h 1829209"/>
              <a:gd name="connsiteX6" fmla="*/ 1860550 w 3435350"/>
              <a:gd name="connsiteY6" fmla="*/ 1790700 h 1829209"/>
              <a:gd name="connsiteX7" fmla="*/ 2403475 w 3435350"/>
              <a:gd name="connsiteY7" fmla="*/ 1825625 h 1829209"/>
              <a:gd name="connsiteX8" fmla="*/ 3435350 w 3435350"/>
              <a:gd name="connsiteY8" fmla="*/ 1800225 h 1829209"/>
              <a:gd name="connsiteX0" fmla="*/ 0 w 2949575"/>
              <a:gd name="connsiteY0" fmla="*/ 0 h 1829209"/>
              <a:gd name="connsiteX1" fmla="*/ 50800 w 2949575"/>
              <a:gd name="connsiteY1" fmla="*/ 447675 h 1829209"/>
              <a:gd name="connsiteX2" fmla="*/ 260350 w 2949575"/>
              <a:gd name="connsiteY2" fmla="*/ 606425 h 1829209"/>
              <a:gd name="connsiteX3" fmla="*/ 1371600 w 2949575"/>
              <a:gd name="connsiteY3" fmla="*/ 403225 h 1829209"/>
              <a:gd name="connsiteX4" fmla="*/ 1720850 w 2949575"/>
              <a:gd name="connsiteY4" fmla="*/ 403225 h 1829209"/>
              <a:gd name="connsiteX5" fmla="*/ 1803400 w 2949575"/>
              <a:gd name="connsiteY5" fmla="*/ 1304925 h 1829209"/>
              <a:gd name="connsiteX6" fmla="*/ 1860550 w 2949575"/>
              <a:gd name="connsiteY6" fmla="*/ 1790700 h 1829209"/>
              <a:gd name="connsiteX7" fmla="*/ 2403475 w 2949575"/>
              <a:gd name="connsiteY7" fmla="*/ 1825625 h 1829209"/>
              <a:gd name="connsiteX8" fmla="*/ 2949575 w 2949575"/>
              <a:gd name="connsiteY8" fmla="*/ 1816100 h 1829209"/>
              <a:gd name="connsiteX0" fmla="*/ 0 w 2403475"/>
              <a:gd name="connsiteY0" fmla="*/ 0 h 1829209"/>
              <a:gd name="connsiteX1" fmla="*/ 50800 w 2403475"/>
              <a:gd name="connsiteY1" fmla="*/ 447675 h 1829209"/>
              <a:gd name="connsiteX2" fmla="*/ 260350 w 2403475"/>
              <a:gd name="connsiteY2" fmla="*/ 606425 h 1829209"/>
              <a:gd name="connsiteX3" fmla="*/ 1371600 w 2403475"/>
              <a:gd name="connsiteY3" fmla="*/ 403225 h 1829209"/>
              <a:gd name="connsiteX4" fmla="*/ 1720850 w 2403475"/>
              <a:gd name="connsiteY4" fmla="*/ 403225 h 1829209"/>
              <a:gd name="connsiteX5" fmla="*/ 1803400 w 2403475"/>
              <a:gd name="connsiteY5" fmla="*/ 1304925 h 1829209"/>
              <a:gd name="connsiteX6" fmla="*/ 1860550 w 2403475"/>
              <a:gd name="connsiteY6" fmla="*/ 1790700 h 1829209"/>
              <a:gd name="connsiteX7" fmla="*/ 2403475 w 2403475"/>
              <a:gd name="connsiteY7" fmla="*/ 1825625 h 182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3475" h="1829209">
                <a:moveTo>
                  <a:pt x="0" y="0"/>
                </a:moveTo>
                <a:cubicBezTo>
                  <a:pt x="13229" y="188383"/>
                  <a:pt x="42333" y="321204"/>
                  <a:pt x="50800" y="447675"/>
                </a:cubicBezTo>
                <a:cubicBezTo>
                  <a:pt x="59267" y="574146"/>
                  <a:pt x="100542" y="639233"/>
                  <a:pt x="260350" y="606425"/>
                </a:cubicBezTo>
                <a:cubicBezTo>
                  <a:pt x="420158" y="573617"/>
                  <a:pt x="1201208" y="408517"/>
                  <a:pt x="1371600" y="403225"/>
                </a:cubicBezTo>
                <a:cubicBezTo>
                  <a:pt x="1541992" y="397933"/>
                  <a:pt x="1690158" y="310092"/>
                  <a:pt x="1720850" y="403225"/>
                </a:cubicBezTo>
                <a:cubicBezTo>
                  <a:pt x="1751542" y="496358"/>
                  <a:pt x="1780117" y="1073679"/>
                  <a:pt x="1803400" y="1304925"/>
                </a:cubicBezTo>
                <a:cubicBezTo>
                  <a:pt x="1826683" y="1536171"/>
                  <a:pt x="1795462" y="1735667"/>
                  <a:pt x="1860550" y="1790700"/>
                </a:cubicBezTo>
                <a:cubicBezTo>
                  <a:pt x="1925638" y="1845733"/>
                  <a:pt x="2403475" y="1825625"/>
                  <a:pt x="2403475" y="1825625"/>
                </a:cubicBezTo>
              </a:path>
            </a:pathLst>
          </a:custGeom>
          <a:noFill/>
          <a:ln w="381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D94AA407-6F31-42B6-A05D-217DB77A6A78}"/>
              </a:ext>
            </a:extLst>
          </p:cNvPr>
          <p:cNvSpPr/>
          <p:nvPr/>
        </p:nvSpPr>
        <p:spPr>
          <a:xfrm rot="4697843">
            <a:off x="5151380" y="1874141"/>
            <a:ext cx="541712" cy="609719"/>
          </a:xfrm>
          <a:custGeom>
            <a:avLst/>
            <a:gdLst>
              <a:gd name="connsiteX0" fmla="*/ 1786593 w 1786593"/>
              <a:gd name="connsiteY0" fmla="*/ 29977 h 410977"/>
              <a:gd name="connsiteX1" fmla="*/ 176868 w 1786593"/>
              <a:gd name="connsiteY1" fmla="*/ 6165 h 410977"/>
              <a:gd name="connsiteX2" fmla="*/ 91143 w 1786593"/>
              <a:gd name="connsiteY2" fmla="*/ 129990 h 410977"/>
              <a:gd name="connsiteX3" fmla="*/ 619781 w 1786593"/>
              <a:gd name="connsiteY3" fmla="*/ 129990 h 410977"/>
              <a:gd name="connsiteX4" fmla="*/ 1381781 w 1786593"/>
              <a:gd name="connsiteY4" fmla="*/ 168090 h 410977"/>
              <a:gd name="connsiteX5" fmla="*/ 1581806 w 1786593"/>
              <a:gd name="connsiteY5" fmla="*/ 410977 h 410977"/>
              <a:gd name="connsiteX0" fmla="*/ 1785176 w 1785176"/>
              <a:gd name="connsiteY0" fmla="*/ 46880 h 427880"/>
              <a:gd name="connsiteX1" fmla="*/ 177833 w 1785176"/>
              <a:gd name="connsiteY1" fmla="*/ 4018 h 427880"/>
              <a:gd name="connsiteX2" fmla="*/ 89726 w 1785176"/>
              <a:gd name="connsiteY2" fmla="*/ 146893 h 427880"/>
              <a:gd name="connsiteX3" fmla="*/ 618364 w 1785176"/>
              <a:gd name="connsiteY3" fmla="*/ 146893 h 427880"/>
              <a:gd name="connsiteX4" fmla="*/ 1380364 w 1785176"/>
              <a:gd name="connsiteY4" fmla="*/ 184993 h 427880"/>
              <a:gd name="connsiteX5" fmla="*/ 1580389 w 1785176"/>
              <a:gd name="connsiteY5" fmla="*/ 427880 h 427880"/>
              <a:gd name="connsiteX0" fmla="*/ 1759566 w 1759566"/>
              <a:gd name="connsiteY0" fmla="*/ 46743 h 427743"/>
              <a:gd name="connsiteX1" fmla="*/ 152223 w 1759566"/>
              <a:gd name="connsiteY1" fmla="*/ 3881 h 427743"/>
              <a:gd name="connsiteX2" fmla="*/ 116503 w 1759566"/>
              <a:gd name="connsiteY2" fmla="*/ 144374 h 427743"/>
              <a:gd name="connsiteX3" fmla="*/ 592754 w 1759566"/>
              <a:gd name="connsiteY3" fmla="*/ 146756 h 427743"/>
              <a:gd name="connsiteX4" fmla="*/ 1354754 w 1759566"/>
              <a:gd name="connsiteY4" fmla="*/ 184856 h 427743"/>
              <a:gd name="connsiteX5" fmla="*/ 1554779 w 1759566"/>
              <a:gd name="connsiteY5" fmla="*/ 427743 h 427743"/>
              <a:gd name="connsiteX0" fmla="*/ 1749790 w 1749790"/>
              <a:gd name="connsiteY0" fmla="*/ 46743 h 427743"/>
              <a:gd name="connsiteX1" fmla="*/ 142447 w 1749790"/>
              <a:gd name="connsiteY1" fmla="*/ 3881 h 427743"/>
              <a:gd name="connsiteX2" fmla="*/ 106727 w 1749790"/>
              <a:gd name="connsiteY2" fmla="*/ 144374 h 427743"/>
              <a:gd name="connsiteX3" fmla="*/ 582978 w 1749790"/>
              <a:gd name="connsiteY3" fmla="*/ 146756 h 427743"/>
              <a:gd name="connsiteX4" fmla="*/ 1344978 w 1749790"/>
              <a:gd name="connsiteY4" fmla="*/ 184856 h 427743"/>
              <a:gd name="connsiteX5" fmla="*/ 1545003 w 1749790"/>
              <a:gd name="connsiteY5" fmla="*/ 427743 h 427743"/>
              <a:gd name="connsiteX0" fmla="*/ 1674492 w 1674492"/>
              <a:gd name="connsiteY0" fmla="*/ 55977 h 436977"/>
              <a:gd name="connsiteX1" fmla="*/ 67149 w 1674492"/>
              <a:gd name="connsiteY1" fmla="*/ 13115 h 436977"/>
              <a:gd name="connsiteX2" fmla="*/ 31429 w 1674492"/>
              <a:gd name="connsiteY2" fmla="*/ 153608 h 436977"/>
              <a:gd name="connsiteX3" fmla="*/ 507680 w 1674492"/>
              <a:gd name="connsiteY3" fmla="*/ 155990 h 436977"/>
              <a:gd name="connsiteX4" fmla="*/ 1269680 w 1674492"/>
              <a:gd name="connsiteY4" fmla="*/ 194090 h 436977"/>
              <a:gd name="connsiteX5" fmla="*/ 1469705 w 1674492"/>
              <a:gd name="connsiteY5" fmla="*/ 436977 h 436977"/>
              <a:gd name="connsiteX0" fmla="*/ 1765557 w 1765557"/>
              <a:gd name="connsiteY0" fmla="*/ 46335 h 427335"/>
              <a:gd name="connsiteX1" fmla="*/ 158214 w 1765557"/>
              <a:gd name="connsiteY1" fmla="*/ 3473 h 427335"/>
              <a:gd name="connsiteX2" fmla="*/ 86775 w 1765557"/>
              <a:gd name="connsiteY2" fmla="*/ 136822 h 427335"/>
              <a:gd name="connsiteX3" fmla="*/ 598745 w 1765557"/>
              <a:gd name="connsiteY3" fmla="*/ 146348 h 427335"/>
              <a:gd name="connsiteX4" fmla="*/ 1360745 w 1765557"/>
              <a:gd name="connsiteY4" fmla="*/ 184448 h 427335"/>
              <a:gd name="connsiteX5" fmla="*/ 1560770 w 1765557"/>
              <a:gd name="connsiteY5" fmla="*/ 427335 h 427335"/>
              <a:gd name="connsiteX0" fmla="*/ 1776550 w 1776550"/>
              <a:gd name="connsiteY0" fmla="*/ 62138 h 443138"/>
              <a:gd name="connsiteX1" fmla="*/ 169207 w 1776550"/>
              <a:gd name="connsiteY1" fmla="*/ 2607 h 443138"/>
              <a:gd name="connsiteX2" fmla="*/ 97768 w 1776550"/>
              <a:gd name="connsiteY2" fmla="*/ 152625 h 443138"/>
              <a:gd name="connsiteX3" fmla="*/ 609738 w 1776550"/>
              <a:gd name="connsiteY3" fmla="*/ 162151 h 443138"/>
              <a:gd name="connsiteX4" fmla="*/ 1371738 w 1776550"/>
              <a:gd name="connsiteY4" fmla="*/ 200251 h 443138"/>
              <a:gd name="connsiteX5" fmla="*/ 1571763 w 1776550"/>
              <a:gd name="connsiteY5" fmla="*/ 443138 h 443138"/>
              <a:gd name="connsiteX0" fmla="*/ 1734480 w 1734480"/>
              <a:gd name="connsiteY0" fmla="*/ 67581 h 448581"/>
              <a:gd name="connsiteX1" fmla="*/ 127137 w 1734480"/>
              <a:gd name="connsiteY1" fmla="*/ 8050 h 448581"/>
              <a:gd name="connsiteX2" fmla="*/ 55698 w 1734480"/>
              <a:gd name="connsiteY2" fmla="*/ 158068 h 448581"/>
              <a:gd name="connsiteX3" fmla="*/ 567668 w 1734480"/>
              <a:gd name="connsiteY3" fmla="*/ 167594 h 448581"/>
              <a:gd name="connsiteX4" fmla="*/ 1329668 w 1734480"/>
              <a:gd name="connsiteY4" fmla="*/ 205694 h 448581"/>
              <a:gd name="connsiteX5" fmla="*/ 1529693 w 1734480"/>
              <a:gd name="connsiteY5" fmla="*/ 448581 h 448581"/>
              <a:gd name="connsiteX0" fmla="*/ 1763845 w 1763845"/>
              <a:gd name="connsiteY0" fmla="*/ 71963 h 452963"/>
              <a:gd name="connsiteX1" fmla="*/ 104115 w 1763845"/>
              <a:gd name="connsiteY1" fmla="*/ 7669 h 452963"/>
              <a:gd name="connsiteX2" fmla="*/ 85063 w 1763845"/>
              <a:gd name="connsiteY2" fmla="*/ 162450 h 452963"/>
              <a:gd name="connsiteX3" fmla="*/ 597033 w 1763845"/>
              <a:gd name="connsiteY3" fmla="*/ 171976 h 452963"/>
              <a:gd name="connsiteX4" fmla="*/ 1359033 w 1763845"/>
              <a:gd name="connsiteY4" fmla="*/ 210076 h 452963"/>
              <a:gd name="connsiteX5" fmla="*/ 1559058 w 1763845"/>
              <a:gd name="connsiteY5" fmla="*/ 452963 h 452963"/>
              <a:gd name="connsiteX0" fmla="*/ 1818635 w 1818635"/>
              <a:gd name="connsiteY0" fmla="*/ 37713 h 452051"/>
              <a:gd name="connsiteX1" fmla="*/ 151762 w 1818635"/>
              <a:gd name="connsiteY1" fmla="*/ 6757 h 452051"/>
              <a:gd name="connsiteX2" fmla="*/ 132710 w 1818635"/>
              <a:gd name="connsiteY2" fmla="*/ 161538 h 452051"/>
              <a:gd name="connsiteX3" fmla="*/ 644680 w 1818635"/>
              <a:gd name="connsiteY3" fmla="*/ 171064 h 452051"/>
              <a:gd name="connsiteX4" fmla="*/ 1406680 w 1818635"/>
              <a:gd name="connsiteY4" fmla="*/ 209164 h 452051"/>
              <a:gd name="connsiteX5" fmla="*/ 1606705 w 1818635"/>
              <a:gd name="connsiteY5" fmla="*/ 452051 h 452051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05215 w 1805215"/>
              <a:gd name="connsiteY0" fmla="*/ 26030 h 440368"/>
              <a:gd name="connsiteX1" fmla="*/ 143104 w 1805215"/>
              <a:gd name="connsiteY1" fmla="*/ 9362 h 440368"/>
              <a:gd name="connsiteX2" fmla="*/ 119290 w 1805215"/>
              <a:gd name="connsiteY2" fmla="*/ 149855 h 440368"/>
              <a:gd name="connsiteX3" fmla="*/ 631260 w 1805215"/>
              <a:gd name="connsiteY3" fmla="*/ 159381 h 440368"/>
              <a:gd name="connsiteX4" fmla="*/ 1393260 w 1805215"/>
              <a:gd name="connsiteY4" fmla="*/ 197481 h 440368"/>
              <a:gd name="connsiteX5" fmla="*/ 1593285 w 1805215"/>
              <a:gd name="connsiteY5" fmla="*/ 440368 h 440368"/>
              <a:gd name="connsiteX0" fmla="*/ 1785938 w 1785938"/>
              <a:gd name="connsiteY0" fmla="*/ 27719 h 442057"/>
              <a:gd name="connsiteX1" fmla="*/ 123827 w 1785938"/>
              <a:gd name="connsiteY1" fmla="*/ 11051 h 442057"/>
              <a:gd name="connsiteX2" fmla="*/ 119065 w 1785938"/>
              <a:gd name="connsiteY2" fmla="*/ 11051 h 442057"/>
              <a:gd name="connsiteX3" fmla="*/ 100013 w 1785938"/>
              <a:gd name="connsiteY3" fmla="*/ 151544 h 442057"/>
              <a:gd name="connsiteX4" fmla="*/ 611983 w 1785938"/>
              <a:gd name="connsiteY4" fmla="*/ 161070 h 442057"/>
              <a:gd name="connsiteX5" fmla="*/ 1373983 w 1785938"/>
              <a:gd name="connsiteY5" fmla="*/ 199170 h 442057"/>
              <a:gd name="connsiteX6" fmla="*/ 1574008 w 1785938"/>
              <a:gd name="connsiteY6" fmla="*/ 442057 h 442057"/>
              <a:gd name="connsiteX0" fmla="*/ 1825104 w 1825104"/>
              <a:gd name="connsiteY0" fmla="*/ 35116 h 449454"/>
              <a:gd name="connsiteX1" fmla="*/ 162993 w 1825104"/>
              <a:gd name="connsiteY1" fmla="*/ 18448 h 449454"/>
              <a:gd name="connsiteX2" fmla="*/ 158231 w 1825104"/>
              <a:gd name="connsiteY2" fmla="*/ 18448 h 449454"/>
              <a:gd name="connsiteX3" fmla="*/ 139179 w 1825104"/>
              <a:gd name="connsiteY3" fmla="*/ 158941 h 449454"/>
              <a:gd name="connsiteX4" fmla="*/ 651149 w 1825104"/>
              <a:gd name="connsiteY4" fmla="*/ 168467 h 449454"/>
              <a:gd name="connsiteX5" fmla="*/ 1413149 w 1825104"/>
              <a:gd name="connsiteY5" fmla="*/ 206567 h 449454"/>
              <a:gd name="connsiteX6" fmla="*/ 1613174 w 1825104"/>
              <a:gd name="connsiteY6" fmla="*/ 449454 h 449454"/>
              <a:gd name="connsiteX0" fmla="*/ 1872883 w 1872883"/>
              <a:gd name="connsiteY0" fmla="*/ 22039 h 436377"/>
              <a:gd name="connsiteX1" fmla="*/ 210772 w 1872883"/>
              <a:gd name="connsiteY1" fmla="*/ 5371 h 436377"/>
              <a:gd name="connsiteX2" fmla="*/ 115522 w 1872883"/>
              <a:gd name="connsiteY2" fmla="*/ 24421 h 436377"/>
              <a:gd name="connsiteX3" fmla="*/ 186958 w 1872883"/>
              <a:gd name="connsiteY3" fmla="*/ 145864 h 436377"/>
              <a:gd name="connsiteX4" fmla="*/ 698928 w 1872883"/>
              <a:gd name="connsiteY4" fmla="*/ 155390 h 436377"/>
              <a:gd name="connsiteX5" fmla="*/ 1460928 w 1872883"/>
              <a:gd name="connsiteY5" fmla="*/ 193490 h 436377"/>
              <a:gd name="connsiteX6" fmla="*/ 1660953 w 1872883"/>
              <a:gd name="connsiteY6" fmla="*/ 436377 h 436377"/>
              <a:gd name="connsiteX0" fmla="*/ 1797171 w 1797171"/>
              <a:gd name="connsiteY0" fmla="*/ 24534 h 438872"/>
              <a:gd name="connsiteX1" fmla="*/ 449385 w 1797171"/>
              <a:gd name="connsiteY1" fmla="*/ 3104 h 438872"/>
              <a:gd name="connsiteX2" fmla="*/ 39810 w 1797171"/>
              <a:gd name="connsiteY2" fmla="*/ 26916 h 438872"/>
              <a:gd name="connsiteX3" fmla="*/ 111246 w 1797171"/>
              <a:gd name="connsiteY3" fmla="*/ 148359 h 438872"/>
              <a:gd name="connsiteX4" fmla="*/ 623216 w 1797171"/>
              <a:gd name="connsiteY4" fmla="*/ 157885 h 438872"/>
              <a:gd name="connsiteX5" fmla="*/ 1385216 w 1797171"/>
              <a:gd name="connsiteY5" fmla="*/ 195985 h 438872"/>
              <a:gd name="connsiteX6" fmla="*/ 1585241 w 1797171"/>
              <a:gd name="connsiteY6" fmla="*/ 438872 h 438872"/>
              <a:gd name="connsiteX0" fmla="*/ 1792810 w 1792810"/>
              <a:gd name="connsiteY0" fmla="*/ 23139 h 437477"/>
              <a:gd name="connsiteX1" fmla="*/ 445024 w 1792810"/>
              <a:gd name="connsiteY1" fmla="*/ 1709 h 437477"/>
              <a:gd name="connsiteX2" fmla="*/ 40211 w 1792810"/>
              <a:gd name="connsiteY2" fmla="*/ 54096 h 437477"/>
              <a:gd name="connsiteX3" fmla="*/ 106885 w 1792810"/>
              <a:gd name="connsiteY3" fmla="*/ 146964 h 437477"/>
              <a:gd name="connsiteX4" fmla="*/ 618855 w 1792810"/>
              <a:gd name="connsiteY4" fmla="*/ 156490 h 437477"/>
              <a:gd name="connsiteX5" fmla="*/ 1380855 w 1792810"/>
              <a:gd name="connsiteY5" fmla="*/ 194590 h 437477"/>
              <a:gd name="connsiteX6" fmla="*/ 1580880 w 1792810"/>
              <a:gd name="connsiteY6" fmla="*/ 437477 h 437477"/>
              <a:gd name="connsiteX0" fmla="*/ 1758677 w 1758677"/>
              <a:gd name="connsiteY0" fmla="*/ 23139 h 437477"/>
              <a:gd name="connsiteX1" fmla="*/ 410891 w 1758677"/>
              <a:gd name="connsiteY1" fmla="*/ 1709 h 437477"/>
              <a:gd name="connsiteX2" fmla="*/ 6078 w 1758677"/>
              <a:gd name="connsiteY2" fmla="*/ 54096 h 437477"/>
              <a:gd name="connsiteX3" fmla="*/ 72752 w 1758677"/>
              <a:gd name="connsiteY3" fmla="*/ 146964 h 437477"/>
              <a:gd name="connsiteX4" fmla="*/ 584722 w 1758677"/>
              <a:gd name="connsiteY4" fmla="*/ 156490 h 437477"/>
              <a:gd name="connsiteX5" fmla="*/ 1346722 w 1758677"/>
              <a:gd name="connsiteY5" fmla="*/ 194590 h 437477"/>
              <a:gd name="connsiteX6" fmla="*/ 1546747 w 1758677"/>
              <a:gd name="connsiteY6" fmla="*/ 437477 h 437477"/>
              <a:gd name="connsiteX0" fmla="*/ 1753692 w 1753692"/>
              <a:gd name="connsiteY0" fmla="*/ 21571 h 435909"/>
              <a:gd name="connsiteX1" fmla="*/ 405906 w 1753692"/>
              <a:gd name="connsiteY1" fmla="*/ 141 h 435909"/>
              <a:gd name="connsiteX2" fmla="*/ 8236 w 1753692"/>
              <a:gd name="connsiteY2" fmla="*/ 26335 h 435909"/>
              <a:gd name="connsiteX3" fmla="*/ 67767 w 1753692"/>
              <a:gd name="connsiteY3" fmla="*/ 145396 h 435909"/>
              <a:gd name="connsiteX4" fmla="*/ 579737 w 1753692"/>
              <a:gd name="connsiteY4" fmla="*/ 154922 h 435909"/>
              <a:gd name="connsiteX5" fmla="*/ 1341737 w 1753692"/>
              <a:gd name="connsiteY5" fmla="*/ 193022 h 435909"/>
              <a:gd name="connsiteX6" fmla="*/ 1541762 w 1753692"/>
              <a:gd name="connsiteY6" fmla="*/ 435909 h 435909"/>
              <a:gd name="connsiteX0" fmla="*/ 1725576 w 1725576"/>
              <a:gd name="connsiteY0" fmla="*/ 23678 h 438016"/>
              <a:gd name="connsiteX1" fmla="*/ 377790 w 1725576"/>
              <a:gd name="connsiteY1" fmla="*/ 2248 h 438016"/>
              <a:gd name="connsiteX2" fmla="*/ 37270 w 1725576"/>
              <a:gd name="connsiteY2" fmla="*/ 16536 h 438016"/>
              <a:gd name="connsiteX3" fmla="*/ 39651 w 1725576"/>
              <a:gd name="connsiteY3" fmla="*/ 147503 h 438016"/>
              <a:gd name="connsiteX4" fmla="*/ 551621 w 1725576"/>
              <a:gd name="connsiteY4" fmla="*/ 157029 h 438016"/>
              <a:gd name="connsiteX5" fmla="*/ 1313621 w 1725576"/>
              <a:gd name="connsiteY5" fmla="*/ 195129 h 438016"/>
              <a:gd name="connsiteX6" fmla="*/ 1513646 w 1725576"/>
              <a:gd name="connsiteY6" fmla="*/ 438016 h 438016"/>
              <a:gd name="connsiteX0" fmla="*/ 1728190 w 1728190"/>
              <a:gd name="connsiteY0" fmla="*/ 23678 h 438016"/>
              <a:gd name="connsiteX1" fmla="*/ 380404 w 1728190"/>
              <a:gd name="connsiteY1" fmla="*/ 2248 h 438016"/>
              <a:gd name="connsiteX2" fmla="*/ 32741 w 1728190"/>
              <a:gd name="connsiteY2" fmla="*/ 16536 h 438016"/>
              <a:gd name="connsiteX3" fmla="*/ 42265 w 1728190"/>
              <a:gd name="connsiteY3" fmla="*/ 147503 h 438016"/>
              <a:gd name="connsiteX4" fmla="*/ 554235 w 1728190"/>
              <a:gd name="connsiteY4" fmla="*/ 157029 h 438016"/>
              <a:gd name="connsiteX5" fmla="*/ 1316235 w 1728190"/>
              <a:gd name="connsiteY5" fmla="*/ 195129 h 438016"/>
              <a:gd name="connsiteX6" fmla="*/ 1516260 w 1728190"/>
              <a:gd name="connsiteY6" fmla="*/ 438016 h 438016"/>
              <a:gd name="connsiteX0" fmla="*/ 1724746 w 1724746"/>
              <a:gd name="connsiteY0" fmla="*/ 32676 h 447014"/>
              <a:gd name="connsiteX1" fmla="*/ 376960 w 1724746"/>
              <a:gd name="connsiteY1" fmla="*/ 11246 h 447014"/>
              <a:gd name="connsiteX2" fmla="*/ 38822 w 1724746"/>
              <a:gd name="connsiteY2" fmla="*/ 11247 h 447014"/>
              <a:gd name="connsiteX3" fmla="*/ 38821 w 1724746"/>
              <a:gd name="connsiteY3" fmla="*/ 156501 h 447014"/>
              <a:gd name="connsiteX4" fmla="*/ 550791 w 1724746"/>
              <a:gd name="connsiteY4" fmla="*/ 166027 h 447014"/>
              <a:gd name="connsiteX5" fmla="*/ 1312791 w 1724746"/>
              <a:gd name="connsiteY5" fmla="*/ 204127 h 447014"/>
              <a:gd name="connsiteX6" fmla="*/ 1512816 w 1724746"/>
              <a:gd name="connsiteY6" fmla="*/ 447014 h 447014"/>
              <a:gd name="connsiteX0" fmla="*/ 1732159 w 1732159"/>
              <a:gd name="connsiteY0" fmla="*/ 35839 h 450177"/>
              <a:gd name="connsiteX1" fmla="*/ 384373 w 1732159"/>
              <a:gd name="connsiteY1" fmla="*/ 14409 h 450177"/>
              <a:gd name="connsiteX2" fmla="*/ 46235 w 1732159"/>
              <a:gd name="connsiteY2" fmla="*/ 14410 h 450177"/>
              <a:gd name="connsiteX3" fmla="*/ 46234 w 1732159"/>
              <a:gd name="connsiteY3" fmla="*/ 159664 h 450177"/>
              <a:gd name="connsiteX4" fmla="*/ 558204 w 1732159"/>
              <a:gd name="connsiteY4" fmla="*/ 169190 h 450177"/>
              <a:gd name="connsiteX5" fmla="*/ 1320204 w 1732159"/>
              <a:gd name="connsiteY5" fmla="*/ 207290 h 450177"/>
              <a:gd name="connsiteX6" fmla="*/ 1520229 w 1732159"/>
              <a:gd name="connsiteY6" fmla="*/ 450177 h 450177"/>
              <a:gd name="connsiteX0" fmla="*/ 1743584 w 1743584"/>
              <a:gd name="connsiteY0" fmla="*/ 35839 h 450177"/>
              <a:gd name="connsiteX1" fmla="*/ 395798 w 1743584"/>
              <a:gd name="connsiteY1" fmla="*/ 14409 h 450177"/>
              <a:gd name="connsiteX2" fmla="*/ 33847 w 1743584"/>
              <a:gd name="connsiteY2" fmla="*/ 14410 h 450177"/>
              <a:gd name="connsiteX3" fmla="*/ 57659 w 1743584"/>
              <a:gd name="connsiteY3" fmla="*/ 159664 h 450177"/>
              <a:gd name="connsiteX4" fmla="*/ 569629 w 1743584"/>
              <a:gd name="connsiteY4" fmla="*/ 169190 h 450177"/>
              <a:gd name="connsiteX5" fmla="*/ 1331629 w 1743584"/>
              <a:gd name="connsiteY5" fmla="*/ 207290 h 450177"/>
              <a:gd name="connsiteX6" fmla="*/ 1531654 w 1743584"/>
              <a:gd name="connsiteY6" fmla="*/ 450177 h 450177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65703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51415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67720 w 1767720"/>
              <a:gd name="connsiteY0" fmla="*/ 28418 h 442756"/>
              <a:gd name="connsiteX1" fmla="*/ 419934 w 1767720"/>
              <a:gd name="connsiteY1" fmla="*/ 6988 h 442756"/>
              <a:gd name="connsiteX2" fmla="*/ 31789 w 1767720"/>
              <a:gd name="connsiteY2" fmla="*/ 11752 h 442756"/>
              <a:gd name="connsiteX3" fmla="*/ 86558 w 1767720"/>
              <a:gd name="connsiteY3" fmla="*/ 135574 h 442756"/>
              <a:gd name="connsiteX4" fmla="*/ 593765 w 1767720"/>
              <a:gd name="connsiteY4" fmla="*/ 147481 h 442756"/>
              <a:gd name="connsiteX5" fmla="*/ 1355765 w 1767720"/>
              <a:gd name="connsiteY5" fmla="*/ 199869 h 442756"/>
              <a:gd name="connsiteX6" fmla="*/ 1555790 w 1767720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31122 w 1743077"/>
              <a:gd name="connsiteY5" fmla="*/ 199869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85891 w 1743077"/>
              <a:gd name="connsiteY5" fmla="*/ 173675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95416 w 1743077"/>
              <a:gd name="connsiteY5" fmla="*/ 171293 h 442756"/>
              <a:gd name="connsiteX6" fmla="*/ 1531147 w 1743077"/>
              <a:gd name="connsiteY6" fmla="*/ 442756 h 442756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422402 w 1535909"/>
              <a:gd name="connsiteY0" fmla="*/ 8995 h 516996"/>
              <a:gd name="connsiteX1" fmla="*/ 395291 w 1535909"/>
              <a:gd name="connsiteY1" fmla="*/ 9790 h 516996"/>
              <a:gd name="connsiteX2" fmla="*/ 45246 w 1535909"/>
              <a:gd name="connsiteY2" fmla="*/ 14554 h 516996"/>
              <a:gd name="connsiteX3" fmla="*/ 61915 w 1535909"/>
              <a:gd name="connsiteY3" fmla="*/ 138376 h 516996"/>
              <a:gd name="connsiteX4" fmla="*/ 569122 w 1535909"/>
              <a:gd name="connsiteY4" fmla="*/ 150283 h 516996"/>
              <a:gd name="connsiteX5" fmla="*/ 1395416 w 1535909"/>
              <a:gd name="connsiteY5" fmla="*/ 174095 h 516996"/>
              <a:gd name="connsiteX6" fmla="*/ 1535909 w 1535909"/>
              <a:gd name="connsiteY6" fmla="*/ 516996 h 516996"/>
              <a:gd name="connsiteX0" fmla="*/ 1422004 w 1535511"/>
              <a:gd name="connsiteY0" fmla="*/ 13985 h 521986"/>
              <a:gd name="connsiteX1" fmla="*/ 388543 w 1535511"/>
              <a:gd name="connsiteY1" fmla="*/ 2080 h 521986"/>
              <a:gd name="connsiteX2" fmla="*/ 44848 w 1535511"/>
              <a:gd name="connsiteY2" fmla="*/ 19544 h 521986"/>
              <a:gd name="connsiteX3" fmla="*/ 61517 w 1535511"/>
              <a:gd name="connsiteY3" fmla="*/ 143366 h 521986"/>
              <a:gd name="connsiteX4" fmla="*/ 568724 w 1535511"/>
              <a:gd name="connsiteY4" fmla="*/ 155273 h 521986"/>
              <a:gd name="connsiteX5" fmla="*/ 1395018 w 1535511"/>
              <a:gd name="connsiteY5" fmla="*/ 179085 h 521986"/>
              <a:gd name="connsiteX6" fmla="*/ 1535511 w 1535511"/>
              <a:gd name="connsiteY6" fmla="*/ 521986 h 521986"/>
              <a:gd name="connsiteX0" fmla="*/ 1958579 w 1958579"/>
              <a:gd name="connsiteY0" fmla="*/ 0 h 568326"/>
              <a:gd name="connsiteX1" fmla="*/ 388543 w 1958579"/>
              <a:gd name="connsiteY1" fmla="*/ 48420 h 568326"/>
              <a:gd name="connsiteX2" fmla="*/ 44848 w 1958579"/>
              <a:gd name="connsiteY2" fmla="*/ 65884 h 568326"/>
              <a:gd name="connsiteX3" fmla="*/ 61517 w 1958579"/>
              <a:gd name="connsiteY3" fmla="*/ 189706 h 568326"/>
              <a:gd name="connsiteX4" fmla="*/ 568724 w 1958579"/>
              <a:gd name="connsiteY4" fmla="*/ 201613 h 568326"/>
              <a:gd name="connsiteX5" fmla="*/ 1395018 w 1958579"/>
              <a:gd name="connsiteY5" fmla="*/ 225425 h 568326"/>
              <a:gd name="connsiteX6" fmla="*/ 1535511 w 1958579"/>
              <a:gd name="connsiteY6" fmla="*/ 568326 h 568326"/>
              <a:gd name="connsiteX0" fmla="*/ 1958579 w 1958579"/>
              <a:gd name="connsiteY0" fmla="*/ 0 h 568326"/>
              <a:gd name="connsiteX1" fmla="*/ 1950641 w 1958579"/>
              <a:gd name="connsiteY1" fmla="*/ 47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341041 w 1958579"/>
              <a:gd name="connsiteY1" fmla="*/ 52399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461691 w 1958579"/>
              <a:gd name="connsiteY1" fmla="*/ 555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847454 w 1847454"/>
              <a:gd name="connsiteY0" fmla="*/ 0 h 581026"/>
              <a:gd name="connsiteX1" fmla="*/ 1461691 w 1847454"/>
              <a:gd name="connsiteY1" fmla="*/ 68274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47454 w 1847454"/>
              <a:gd name="connsiteY0" fmla="*/ 0 h 581026"/>
              <a:gd name="connsiteX1" fmla="*/ 1448991 w 1847454"/>
              <a:gd name="connsiteY1" fmla="*/ 52399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8242 w 1850678"/>
              <a:gd name="connsiteY6" fmla="*/ 238125 h 581026"/>
              <a:gd name="connsiteX7" fmla="*/ 1538735 w 1850678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5067 w 1850678"/>
              <a:gd name="connsiteY6" fmla="*/ 203200 h 581026"/>
              <a:gd name="connsiteX7" fmla="*/ 1538735 w 1850678"/>
              <a:gd name="connsiteY7" fmla="*/ 581026 h 581026"/>
              <a:gd name="connsiteX0" fmla="*/ 1452215 w 1538735"/>
              <a:gd name="connsiteY0" fmla="*/ 0 h 528627"/>
              <a:gd name="connsiteX1" fmla="*/ 442567 w 1538735"/>
              <a:gd name="connsiteY1" fmla="*/ 18246 h 528627"/>
              <a:gd name="connsiteX2" fmla="*/ 48072 w 1538735"/>
              <a:gd name="connsiteY2" fmla="*/ 26185 h 528627"/>
              <a:gd name="connsiteX3" fmla="*/ 64741 w 1538735"/>
              <a:gd name="connsiteY3" fmla="*/ 150007 h 528627"/>
              <a:gd name="connsiteX4" fmla="*/ 571948 w 1538735"/>
              <a:gd name="connsiteY4" fmla="*/ 161914 h 528627"/>
              <a:gd name="connsiteX5" fmla="*/ 1395067 w 1538735"/>
              <a:gd name="connsiteY5" fmla="*/ 150801 h 528627"/>
              <a:gd name="connsiteX6" fmla="*/ 1538735 w 1538735"/>
              <a:gd name="connsiteY6" fmla="*/ 528627 h 528627"/>
              <a:gd name="connsiteX0" fmla="*/ 1452215 w 2530453"/>
              <a:gd name="connsiteY0" fmla="*/ 0 h 1398259"/>
              <a:gd name="connsiteX1" fmla="*/ 442567 w 2530453"/>
              <a:gd name="connsiteY1" fmla="*/ 18246 h 1398259"/>
              <a:gd name="connsiteX2" fmla="*/ 48072 w 2530453"/>
              <a:gd name="connsiteY2" fmla="*/ 26185 h 1398259"/>
              <a:gd name="connsiteX3" fmla="*/ 64741 w 2530453"/>
              <a:gd name="connsiteY3" fmla="*/ 150007 h 1398259"/>
              <a:gd name="connsiteX4" fmla="*/ 571948 w 2530453"/>
              <a:gd name="connsiteY4" fmla="*/ 161914 h 1398259"/>
              <a:gd name="connsiteX5" fmla="*/ 1395067 w 2530453"/>
              <a:gd name="connsiteY5" fmla="*/ 150801 h 1398259"/>
              <a:gd name="connsiteX6" fmla="*/ 2530453 w 2530453"/>
              <a:gd name="connsiteY6" fmla="*/ 1398259 h 1398259"/>
              <a:gd name="connsiteX0" fmla="*/ 1452215 w 2776811"/>
              <a:gd name="connsiteY0" fmla="*/ 0 h 1398259"/>
              <a:gd name="connsiteX1" fmla="*/ 442567 w 2776811"/>
              <a:gd name="connsiteY1" fmla="*/ 18246 h 1398259"/>
              <a:gd name="connsiteX2" fmla="*/ 48072 w 2776811"/>
              <a:gd name="connsiteY2" fmla="*/ 26185 h 1398259"/>
              <a:gd name="connsiteX3" fmla="*/ 64741 w 2776811"/>
              <a:gd name="connsiteY3" fmla="*/ 150007 h 1398259"/>
              <a:gd name="connsiteX4" fmla="*/ 571948 w 2776811"/>
              <a:gd name="connsiteY4" fmla="*/ 161914 h 1398259"/>
              <a:gd name="connsiteX5" fmla="*/ 2737265 w 2776811"/>
              <a:gd name="connsiteY5" fmla="*/ 286593 h 1398259"/>
              <a:gd name="connsiteX6" fmla="*/ 2530453 w 2776811"/>
              <a:gd name="connsiteY6" fmla="*/ 1398259 h 1398259"/>
              <a:gd name="connsiteX0" fmla="*/ 1452215 w 2530453"/>
              <a:gd name="connsiteY0" fmla="*/ 0 h 1398259"/>
              <a:gd name="connsiteX1" fmla="*/ 442567 w 2530453"/>
              <a:gd name="connsiteY1" fmla="*/ 18246 h 1398259"/>
              <a:gd name="connsiteX2" fmla="*/ 48072 w 2530453"/>
              <a:gd name="connsiteY2" fmla="*/ 26185 h 1398259"/>
              <a:gd name="connsiteX3" fmla="*/ 64741 w 2530453"/>
              <a:gd name="connsiteY3" fmla="*/ 150007 h 1398259"/>
              <a:gd name="connsiteX4" fmla="*/ 571948 w 2530453"/>
              <a:gd name="connsiteY4" fmla="*/ 161914 h 1398259"/>
              <a:gd name="connsiteX5" fmla="*/ 2220356 w 2530453"/>
              <a:gd name="connsiteY5" fmla="*/ 232943 h 1398259"/>
              <a:gd name="connsiteX6" fmla="*/ 2530453 w 2530453"/>
              <a:gd name="connsiteY6" fmla="*/ 1398259 h 1398259"/>
              <a:gd name="connsiteX0" fmla="*/ 1452215 w 2271692"/>
              <a:gd name="connsiteY0" fmla="*/ 0 h 1268127"/>
              <a:gd name="connsiteX1" fmla="*/ 442567 w 2271692"/>
              <a:gd name="connsiteY1" fmla="*/ 18246 h 1268127"/>
              <a:gd name="connsiteX2" fmla="*/ 48072 w 2271692"/>
              <a:gd name="connsiteY2" fmla="*/ 26185 h 1268127"/>
              <a:gd name="connsiteX3" fmla="*/ 64741 w 2271692"/>
              <a:gd name="connsiteY3" fmla="*/ 150007 h 1268127"/>
              <a:gd name="connsiteX4" fmla="*/ 571948 w 2271692"/>
              <a:gd name="connsiteY4" fmla="*/ 161914 h 1268127"/>
              <a:gd name="connsiteX5" fmla="*/ 2220356 w 2271692"/>
              <a:gd name="connsiteY5" fmla="*/ 232943 h 1268127"/>
              <a:gd name="connsiteX6" fmla="*/ 2125779 w 2271692"/>
              <a:gd name="connsiteY6" fmla="*/ 1268127 h 1268127"/>
              <a:gd name="connsiteX0" fmla="*/ 1452215 w 2125779"/>
              <a:gd name="connsiteY0" fmla="*/ 0 h 1268127"/>
              <a:gd name="connsiteX1" fmla="*/ 442567 w 2125779"/>
              <a:gd name="connsiteY1" fmla="*/ 18246 h 1268127"/>
              <a:gd name="connsiteX2" fmla="*/ 48072 w 2125779"/>
              <a:gd name="connsiteY2" fmla="*/ 26185 h 1268127"/>
              <a:gd name="connsiteX3" fmla="*/ 64741 w 2125779"/>
              <a:gd name="connsiteY3" fmla="*/ 150007 h 1268127"/>
              <a:gd name="connsiteX4" fmla="*/ 571948 w 2125779"/>
              <a:gd name="connsiteY4" fmla="*/ 161914 h 1268127"/>
              <a:gd name="connsiteX5" fmla="*/ 1119412 w 2125779"/>
              <a:gd name="connsiteY5" fmla="*/ 166390 h 1268127"/>
              <a:gd name="connsiteX6" fmla="*/ 2125779 w 2125779"/>
              <a:gd name="connsiteY6" fmla="*/ 1268127 h 1268127"/>
              <a:gd name="connsiteX0" fmla="*/ 1452215 w 1452215"/>
              <a:gd name="connsiteY0" fmla="*/ 0 h 945837"/>
              <a:gd name="connsiteX1" fmla="*/ 442567 w 1452215"/>
              <a:gd name="connsiteY1" fmla="*/ 18246 h 945837"/>
              <a:gd name="connsiteX2" fmla="*/ 48072 w 1452215"/>
              <a:gd name="connsiteY2" fmla="*/ 26185 h 945837"/>
              <a:gd name="connsiteX3" fmla="*/ 64741 w 1452215"/>
              <a:gd name="connsiteY3" fmla="*/ 150007 h 945837"/>
              <a:gd name="connsiteX4" fmla="*/ 571948 w 1452215"/>
              <a:gd name="connsiteY4" fmla="*/ 161914 h 945837"/>
              <a:gd name="connsiteX5" fmla="*/ 1119412 w 1452215"/>
              <a:gd name="connsiteY5" fmla="*/ 166390 h 945837"/>
              <a:gd name="connsiteX6" fmla="*/ 999034 w 1452215"/>
              <a:gd name="connsiteY6" fmla="*/ 945837 h 945837"/>
              <a:gd name="connsiteX0" fmla="*/ 1452215 w 1452215"/>
              <a:gd name="connsiteY0" fmla="*/ 0 h 945837"/>
              <a:gd name="connsiteX1" fmla="*/ 442567 w 1452215"/>
              <a:gd name="connsiteY1" fmla="*/ 18246 h 945837"/>
              <a:gd name="connsiteX2" fmla="*/ 48072 w 1452215"/>
              <a:gd name="connsiteY2" fmla="*/ 26185 h 945837"/>
              <a:gd name="connsiteX3" fmla="*/ 64741 w 1452215"/>
              <a:gd name="connsiteY3" fmla="*/ 150007 h 945837"/>
              <a:gd name="connsiteX4" fmla="*/ 571948 w 1452215"/>
              <a:gd name="connsiteY4" fmla="*/ 161914 h 945837"/>
              <a:gd name="connsiteX5" fmla="*/ 1006639 w 1452215"/>
              <a:gd name="connsiteY5" fmla="*/ 138814 h 945837"/>
              <a:gd name="connsiteX6" fmla="*/ 999034 w 1452215"/>
              <a:gd name="connsiteY6" fmla="*/ 945837 h 945837"/>
              <a:gd name="connsiteX0" fmla="*/ 1452215 w 1452215"/>
              <a:gd name="connsiteY0" fmla="*/ 0 h 935261"/>
              <a:gd name="connsiteX1" fmla="*/ 442567 w 1452215"/>
              <a:gd name="connsiteY1" fmla="*/ 18246 h 935261"/>
              <a:gd name="connsiteX2" fmla="*/ 48072 w 1452215"/>
              <a:gd name="connsiteY2" fmla="*/ 26185 h 935261"/>
              <a:gd name="connsiteX3" fmla="*/ 64741 w 1452215"/>
              <a:gd name="connsiteY3" fmla="*/ 150007 h 935261"/>
              <a:gd name="connsiteX4" fmla="*/ 571948 w 1452215"/>
              <a:gd name="connsiteY4" fmla="*/ 161914 h 935261"/>
              <a:gd name="connsiteX5" fmla="*/ 1006639 w 1452215"/>
              <a:gd name="connsiteY5" fmla="*/ 138814 h 935261"/>
              <a:gd name="connsiteX6" fmla="*/ 913283 w 1452215"/>
              <a:gd name="connsiteY6" fmla="*/ 935260 h 935261"/>
              <a:gd name="connsiteX0" fmla="*/ 1452215 w 1452215"/>
              <a:gd name="connsiteY0" fmla="*/ 0 h 935260"/>
              <a:gd name="connsiteX1" fmla="*/ 442567 w 1452215"/>
              <a:gd name="connsiteY1" fmla="*/ 18246 h 935260"/>
              <a:gd name="connsiteX2" fmla="*/ 48072 w 1452215"/>
              <a:gd name="connsiteY2" fmla="*/ 26185 h 935260"/>
              <a:gd name="connsiteX3" fmla="*/ 64741 w 1452215"/>
              <a:gd name="connsiteY3" fmla="*/ 150007 h 935260"/>
              <a:gd name="connsiteX4" fmla="*/ 571948 w 1452215"/>
              <a:gd name="connsiteY4" fmla="*/ 161914 h 935260"/>
              <a:gd name="connsiteX5" fmla="*/ 1006639 w 1452215"/>
              <a:gd name="connsiteY5" fmla="*/ 138814 h 935260"/>
              <a:gd name="connsiteX6" fmla="*/ 913283 w 1452215"/>
              <a:gd name="connsiteY6" fmla="*/ 935260 h 935260"/>
              <a:gd name="connsiteX0" fmla="*/ 1393500 w 1393500"/>
              <a:gd name="connsiteY0" fmla="*/ 1917309 h 2852569"/>
              <a:gd name="connsiteX1" fmla="*/ 383852 w 1393500"/>
              <a:gd name="connsiteY1" fmla="*/ 1935555 h 2852569"/>
              <a:gd name="connsiteX2" fmla="*/ 243432 w 1393500"/>
              <a:gd name="connsiteY2" fmla="*/ 183 h 2852569"/>
              <a:gd name="connsiteX3" fmla="*/ 6026 w 1393500"/>
              <a:gd name="connsiteY3" fmla="*/ 2067316 h 2852569"/>
              <a:gd name="connsiteX4" fmla="*/ 513233 w 1393500"/>
              <a:gd name="connsiteY4" fmla="*/ 2079223 h 2852569"/>
              <a:gd name="connsiteX5" fmla="*/ 947924 w 1393500"/>
              <a:gd name="connsiteY5" fmla="*/ 2056123 h 2852569"/>
              <a:gd name="connsiteX6" fmla="*/ 854568 w 1393500"/>
              <a:gd name="connsiteY6" fmla="*/ 2852569 h 2852569"/>
              <a:gd name="connsiteX0" fmla="*/ 1347066 w 1347066"/>
              <a:gd name="connsiteY0" fmla="*/ 2001578 h 2936838"/>
              <a:gd name="connsiteX1" fmla="*/ 337418 w 1347066"/>
              <a:gd name="connsiteY1" fmla="*/ 2019824 h 2936838"/>
              <a:gd name="connsiteX2" fmla="*/ 196998 w 1347066"/>
              <a:gd name="connsiteY2" fmla="*/ 84452 h 2936838"/>
              <a:gd name="connsiteX3" fmla="*/ 7147 w 1347066"/>
              <a:gd name="connsiteY3" fmla="*/ 528394 h 2936838"/>
              <a:gd name="connsiteX4" fmla="*/ 466799 w 1347066"/>
              <a:gd name="connsiteY4" fmla="*/ 2163492 h 2936838"/>
              <a:gd name="connsiteX5" fmla="*/ 901490 w 1347066"/>
              <a:gd name="connsiteY5" fmla="*/ 2140392 h 2936838"/>
              <a:gd name="connsiteX6" fmla="*/ 808134 w 1347066"/>
              <a:gd name="connsiteY6" fmla="*/ 2936838 h 2936838"/>
              <a:gd name="connsiteX0" fmla="*/ 1615105 w 1615105"/>
              <a:gd name="connsiteY0" fmla="*/ 2000971 h 2936231"/>
              <a:gd name="connsiteX1" fmla="*/ 605457 w 1615105"/>
              <a:gd name="connsiteY1" fmla="*/ 2019217 h 2936231"/>
              <a:gd name="connsiteX2" fmla="*/ 465037 w 1615105"/>
              <a:gd name="connsiteY2" fmla="*/ 83845 h 2936231"/>
              <a:gd name="connsiteX3" fmla="*/ 275186 w 1615105"/>
              <a:gd name="connsiteY3" fmla="*/ 527787 h 2936231"/>
              <a:gd name="connsiteX4" fmla="*/ 39693 w 1615105"/>
              <a:gd name="connsiteY4" fmla="*/ 2134361 h 2936231"/>
              <a:gd name="connsiteX5" fmla="*/ 1169529 w 1615105"/>
              <a:gd name="connsiteY5" fmla="*/ 2139785 h 2936231"/>
              <a:gd name="connsiteX6" fmla="*/ 1076173 w 1615105"/>
              <a:gd name="connsiteY6" fmla="*/ 2936231 h 2936231"/>
              <a:gd name="connsiteX0" fmla="*/ 1703211 w 1703211"/>
              <a:gd name="connsiteY0" fmla="*/ 2000971 h 2936231"/>
              <a:gd name="connsiteX1" fmla="*/ 693563 w 1703211"/>
              <a:gd name="connsiteY1" fmla="*/ 2019217 h 2936231"/>
              <a:gd name="connsiteX2" fmla="*/ 553143 w 1703211"/>
              <a:gd name="connsiteY2" fmla="*/ 83845 h 2936231"/>
              <a:gd name="connsiteX3" fmla="*/ 363292 w 1703211"/>
              <a:gd name="connsiteY3" fmla="*/ 527787 h 2936231"/>
              <a:gd name="connsiteX4" fmla="*/ 127799 w 1703211"/>
              <a:gd name="connsiteY4" fmla="*/ 2134361 h 2936231"/>
              <a:gd name="connsiteX5" fmla="*/ 132280 w 1703211"/>
              <a:gd name="connsiteY5" fmla="*/ 2714955 h 2936231"/>
              <a:gd name="connsiteX6" fmla="*/ 1164279 w 1703211"/>
              <a:gd name="connsiteY6" fmla="*/ 2936231 h 2936231"/>
              <a:gd name="connsiteX0" fmla="*/ 1703211 w 1703211"/>
              <a:gd name="connsiteY0" fmla="*/ 2000971 h 3692220"/>
              <a:gd name="connsiteX1" fmla="*/ 693563 w 1703211"/>
              <a:gd name="connsiteY1" fmla="*/ 2019217 h 3692220"/>
              <a:gd name="connsiteX2" fmla="*/ 553143 w 1703211"/>
              <a:gd name="connsiteY2" fmla="*/ 83845 h 3692220"/>
              <a:gd name="connsiteX3" fmla="*/ 363292 w 1703211"/>
              <a:gd name="connsiteY3" fmla="*/ 527787 h 3692220"/>
              <a:gd name="connsiteX4" fmla="*/ 127799 w 1703211"/>
              <a:gd name="connsiteY4" fmla="*/ 2134361 h 3692220"/>
              <a:gd name="connsiteX5" fmla="*/ 132280 w 1703211"/>
              <a:gd name="connsiteY5" fmla="*/ 2714955 h 3692220"/>
              <a:gd name="connsiteX6" fmla="*/ 75699 w 1703211"/>
              <a:gd name="connsiteY6" fmla="*/ 3692220 h 3692220"/>
              <a:gd name="connsiteX0" fmla="*/ 1718841 w 1718841"/>
              <a:gd name="connsiteY0" fmla="*/ 2000971 h 3692220"/>
              <a:gd name="connsiteX1" fmla="*/ 709193 w 1718841"/>
              <a:gd name="connsiteY1" fmla="*/ 2019217 h 3692220"/>
              <a:gd name="connsiteX2" fmla="*/ 568773 w 1718841"/>
              <a:gd name="connsiteY2" fmla="*/ 83845 h 3692220"/>
              <a:gd name="connsiteX3" fmla="*/ 378922 w 1718841"/>
              <a:gd name="connsiteY3" fmla="*/ 527787 h 3692220"/>
              <a:gd name="connsiteX4" fmla="*/ 143429 w 1718841"/>
              <a:gd name="connsiteY4" fmla="*/ 2134361 h 3692220"/>
              <a:gd name="connsiteX5" fmla="*/ 127178 w 1718841"/>
              <a:gd name="connsiteY5" fmla="*/ 2735404 h 3692220"/>
              <a:gd name="connsiteX6" fmla="*/ 91329 w 1718841"/>
              <a:gd name="connsiteY6" fmla="*/ 3692220 h 3692220"/>
              <a:gd name="connsiteX0" fmla="*/ 1718841 w 1718841"/>
              <a:gd name="connsiteY0" fmla="*/ 2000971 h 3692220"/>
              <a:gd name="connsiteX1" fmla="*/ 709193 w 1718841"/>
              <a:gd name="connsiteY1" fmla="*/ 2019217 h 3692220"/>
              <a:gd name="connsiteX2" fmla="*/ 568773 w 1718841"/>
              <a:gd name="connsiteY2" fmla="*/ 83845 h 3692220"/>
              <a:gd name="connsiteX3" fmla="*/ 378922 w 1718841"/>
              <a:gd name="connsiteY3" fmla="*/ 527787 h 3692220"/>
              <a:gd name="connsiteX4" fmla="*/ 143429 w 1718841"/>
              <a:gd name="connsiteY4" fmla="*/ 2134361 h 3692220"/>
              <a:gd name="connsiteX5" fmla="*/ 127178 w 1718841"/>
              <a:gd name="connsiteY5" fmla="*/ 2735404 h 3692220"/>
              <a:gd name="connsiteX6" fmla="*/ 91329 w 1718841"/>
              <a:gd name="connsiteY6" fmla="*/ 3692220 h 3692220"/>
              <a:gd name="connsiteX0" fmla="*/ 1627512 w 1627512"/>
              <a:gd name="connsiteY0" fmla="*/ 2000971 h 3692220"/>
              <a:gd name="connsiteX1" fmla="*/ 617864 w 1627512"/>
              <a:gd name="connsiteY1" fmla="*/ 2019217 h 3692220"/>
              <a:gd name="connsiteX2" fmla="*/ 477444 w 1627512"/>
              <a:gd name="connsiteY2" fmla="*/ 83845 h 3692220"/>
              <a:gd name="connsiteX3" fmla="*/ 287593 w 1627512"/>
              <a:gd name="connsiteY3" fmla="*/ 527787 h 3692220"/>
              <a:gd name="connsiteX4" fmla="*/ 52100 w 1627512"/>
              <a:gd name="connsiteY4" fmla="*/ 2134361 h 3692220"/>
              <a:gd name="connsiteX5" fmla="*/ 35849 w 1627512"/>
              <a:gd name="connsiteY5" fmla="*/ 2735404 h 3692220"/>
              <a:gd name="connsiteX6" fmla="*/ 0 w 1627512"/>
              <a:gd name="connsiteY6" fmla="*/ 3692220 h 3692220"/>
              <a:gd name="connsiteX0" fmla="*/ 1683259 w 1683259"/>
              <a:gd name="connsiteY0" fmla="*/ 2000971 h 3692220"/>
              <a:gd name="connsiteX1" fmla="*/ 673611 w 1683259"/>
              <a:gd name="connsiteY1" fmla="*/ 2019217 h 3692220"/>
              <a:gd name="connsiteX2" fmla="*/ 533191 w 1683259"/>
              <a:gd name="connsiteY2" fmla="*/ 83845 h 3692220"/>
              <a:gd name="connsiteX3" fmla="*/ 343340 w 1683259"/>
              <a:gd name="connsiteY3" fmla="*/ 527787 h 3692220"/>
              <a:gd name="connsiteX4" fmla="*/ 107847 w 1683259"/>
              <a:gd name="connsiteY4" fmla="*/ 2134361 h 3692220"/>
              <a:gd name="connsiteX5" fmla="*/ 16579 w 1683259"/>
              <a:gd name="connsiteY5" fmla="*/ 2818837 h 3692220"/>
              <a:gd name="connsiteX6" fmla="*/ 55747 w 1683259"/>
              <a:gd name="connsiteY6" fmla="*/ 3692220 h 3692220"/>
              <a:gd name="connsiteX0" fmla="*/ 1700369 w 1700369"/>
              <a:gd name="connsiteY0" fmla="*/ 2000971 h 3692220"/>
              <a:gd name="connsiteX1" fmla="*/ 690721 w 1700369"/>
              <a:gd name="connsiteY1" fmla="*/ 2019217 h 3692220"/>
              <a:gd name="connsiteX2" fmla="*/ 550301 w 1700369"/>
              <a:gd name="connsiteY2" fmla="*/ 83845 h 3692220"/>
              <a:gd name="connsiteX3" fmla="*/ 360450 w 1700369"/>
              <a:gd name="connsiteY3" fmla="*/ 527787 h 3692220"/>
              <a:gd name="connsiteX4" fmla="*/ 124957 w 1700369"/>
              <a:gd name="connsiteY4" fmla="*/ 2134361 h 3692220"/>
              <a:gd name="connsiteX5" fmla="*/ 33689 w 1700369"/>
              <a:gd name="connsiteY5" fmla="*/ 2818837 h 3692220"/>
              <a:gd name="connsiteX6" fmla="*/ 72857 w 1700369"/>
              <a:gd name="connsiteY6" fmla="*/ 3692220 h 3692220"/>
              <a:gd name="connsiteX0" fmla="*/ 1675586 w 1675586"/>
              <a:gd name="connsiteY0" fmla="*/ 2000971 h 3692220"/>
              <a:gd name="connsiteX1" fmla="*/ 665938 w 1675586"/>
              <a:gd name="connsiteY1" fmla="*/ 2019217 h 3692220"/>
              <a:gd name="connsiteX2" fmla="*/ 525518 w 1675586"/>
              <a:gd name="connsiteY2" fmla="*/ 83845 h 3692220"/>
              <a:gd name="connsiteX3" fmla="*/ 335667 w 1675586"/>
              <a:gd name="connsiteY3" fmla="*/ 527787 h 3692220"/>
              <a:gd name="connsiteX4" fmla="*/ 100174 w 1675586"/>
              <a:gd name="connsiteY4" fmla="*/ 2134361 h 3692220"/>
              <a:gd name="connsiteX5" fmla="*/ 46810 w 1675586"/>
              <a:gd name="connsiteY5" fmla="*/ 2834937 h 3692220"/>
              <a:gd name="connsiteX6" fmla="*/ 48074 w 1675586"/>
              <a:gd name="connsiteY6" fmla="*/ 3692220 h 3692220"/>
              <a:gd name="connsiteX0" fmla="*/ 1674375 w 1674375"/>
              <a:gd name="connsiteY0" fmla="*/ 2000971 h 3692220"/>
              <a:gd name="connsiteX1" fmla="*/ 664727 w 1674375"/>
              <a:gd name="connsiteY1" fmla="*/ 2019217 h 3692220"/>
              <a:gd name="connsiteX2" fmla="*/ 524307 w 1674375"/>
              <a:gd name="connsiteY2" fmla="*/ 83845 h 3692220"/>
              <a:gd name="connsiteX3" fmla="*/ 334456 w 1674375"/>
              <a:gd name="connsiteY3" fmla="*/ 527787 h 3692220"/>
              <a:gd name="connsiteX4" fmla="*/ 98963 w 1674375"/>
              <a:gd name="connsiteY4" fmla="*/ 2134361 h 3692220"/>
              <a:gd name="connsiteX5" fmla="*/ 45599 w 1674375"/>
              <a:gd name="connsiteY5" fmla="*/ 2834937 h 3692220"/>
              <a:gd name="connsiteX6" fmla="*/ 46863 w 1674375"/>
              <a:gd name="connsiteY6" fmla="*/ 3692220 h 3692220"/>
              <a:gd name="connsiteX0" fmla="*/ 1694568 w 1694568"/>
              <a:gd name="connsiteY0" fmla="*/ 2000971 h 3692220"/>
              <a:gd name="connsiteX1" fmla="*/ 684920 w 1694568"/>
              <a:gd name="connsiteY1" fmla="*/ 2019217 h 3692220"/>
              <a:gd name="connsiteX2" fmla="*/ 544500 w 1694568"/>
              <a:gd name="connsiteY2" fmla="*/ 83845 h 3692220"/>
              <a:gd name="connsiteX3" fmla="*/ 354649 w 1694568"/>
              <a:gd name="connsiteY3" fmla="*/ 527787 h 3692220"/>
              <a:gd name="connsiteX4" fmla="*/ 119156 w 1694568"/>
              <a:gd name="connsiteY4" fmla="*/ 2134361 h 3692220"/>
              <a:gd name="connsiteX5" fmla="*/ 34723 w 1694568"/>
              <a:gd name="connsiteY5" fmla="*/ 2746023 h 3692220"/>
              <a:gd name="connsiteX6" fmla="*/ 67056 w 1694568"/>
              <a:gd name="connsiteY6" fmla="*/ 3692220 h 3692220"/>
              <a:gd name="connsiteX0" fmla="*/ 1672928 w 1672928"/>
              <a:gd name="connsiteY0" fmla="*/ 1988280 h 3679529"/>
              <a:gd name="connsiteX1" fmla="*/ 663280 w 1672928"/>
              <a:gd name="connsiteY1" fmla="*/ 2006526 h 3679529"/>
              <a:gd name="connsiteX2" fmla="*/ 522860 w 1672928"/>
              <a:gd name="connsiteY2" fmla="*/ 71154 h 3679529"/>
              <a:gd name="connsiteX3" fmla="*/ 333009 w 1672928"/>
              <a:gd name="connsiteY3" fmla="*/ 515096 h 3679529"/>
              <a:gd name="connsiteX4" fmla="*/ 181397 w 1672928"/>
              <a:gd name="connsiteY4" fmla="*/ 1437992 h 3679529"/>
              <a:gd name="connsiteX5" fmla="*/ 13083 w 1672928"/>
              <a:gd name="connsiteY5" fmla="*/ 2733332 h 3679529"/>
              <a:gd name="connsiteX6" fmla="*/ 45416 w 1672928"/>
              <a:gd name="connsiteY6" fmla="*/ 3679529 h 3679529"/>
              <a:gd name="connsiteX0" fmla="*/ 1672927 w 1672927"/>
              <a:gd name="connsiteY0" fmla="*/ 2083844 h 3775093"/>
              <a:gd name="connsiteX1" fmla="*/ 663279 w 1672927"/>
              <a:gd name="connsiteY1" fmla="*/ 2102090 h 3775093"/>
              <a:gd name="connsiteX2" fmla="*/ 522859 w 1672927"/>
              <a:gd name="connsiteY2" fmla="*/ 166718 h 3775093"/>
              <a:gd name="connsiteX3" fmla="*/ 299000 w 1672927"/>
              <a:gd name="connsiteY3" fmla="*/ 257213 h 3775093"/>
              <a:gd name="connsiteX4" fmla="*/ 181396 w 1672927"/>
              <a:gd name="connsiteY4" fmla="*/ 1533556 h 3775093"/>
              <a:gd name="connsiteX5" fmla="*/ 13082 w 1672927"/>
              <a:gd name="connsiteY5" fmla="*/ 2828896 h 3775093"/>
              <a:gd name="connsiteX6" fmla="*/ 45415 w 1672927"/>
              <a:gd name="connsiteY6" fmla="*/ 3775093 h 3775093"/>
              <a:gd name="connsiteX0" fmla="*/ 1672927 w 1672927"/>
              <a:gd name="connsiteY0" fmla="*/ 2029619 h 3720868"/>
              <a:gd name="connsiteX1" fmla="*/ 663279 w 1672927"/>
              <a:gd name="connsiteY1" fmla="*/ 2047865 h 3720868"/>
              <a:gd name="connsiteX2" fmla="*/ 473206 w 1672927"/>
              <a:gd name="connsiteY2" fmla="*/ 192934 h 3720868"/>
              <a:gd name="connsiteX3" fmla="*/ 299000 w 1672927"/>
              <a:gd name="connsiteY3" fmla="*/ 202988 h 3720868"/>
              <a:gd name="connsiteX4" fmla="*/ 181396 w 1672927"/>
              <a:gd name="connsiteY4" fmla="*/ 1479331 h 3720868"/>
              <a:gd name="connsiteX5" fmla="*/ 13082 w 1672927"/>
              <a:gd name="connsiteY5" fmla="*/ 2774671 h 3720868"/>
              <a:gd name="connsiteX6" fmla="*/ 45415 w 1672927"/>
              <a:gd name="connsiteY6" fmla="*/ 3720868 h 3720868"/>
              <a:gd name="connsiteX0" fmla="*/ 1672927 w 1672927"/>
              <a:gd name="connsiteY0" fmla="*/ 2029912 h 3721161"/>
              <a:gd name="connsiteX1" fmla="*/ 365473 w 1672927"/>
              <a:gd name="connsiteY1" fmla="*/ 2052454 h 3721161"/>
              <a:gd name="connsiteX2" fmla="*/ 473206 w 1672927"/>
              <a:gd name="connsiteY2" fmla="*/ 193227 h 3721161"/>
              <a:gd name="connsiteX3" fmla="*/ 299000 w 1672927"/>
              <a:gd name="connsiteY3" fmla="*/ 203281 h 3721161"/>
              <a:gd name="connsiteX4" fmla="*/ 181396 w 1672927"/>
              <a:gd name="connsiteY4" fmla="*/ 1479624 h 3721161"/>
              <a:gd name="connsiteX5" fmla="*/ 13082 w 1672927"/>
              <a:gd name="connsiteY5" fmla="*/ 2774964 h 3721161"/>
              <a:gd name="connsiteX6" fmla="*/ 45415 w 1672927"/>
              <a:gd name="connsiteY6" fmla="*/ 3721161 h 3721161"/>
              <a:gd name="connsiteX0" fmla="*/ 1667723 w 1667723"/>
              <a:gd name="connsiteY0" fmla="*/ 2029099 h 3720348"/>
              <a:gd name="connsiteX1" fmla="*/ 360269 w 1667723"/>
              <a:gd name="connsiteY1" fmla="*/ 2051641 h 3720348"/>
              <a:gd name="connsiteX2" fmla="*/ 468002 w 1667723"/>
              <a:gd name="connsiteY2" fmla="*/ 192414 h 3720348"/>
              <a:gd name="connsiteX3" fmla="*/ 293796 w 1667723"/>
              <a:gd name="connsiteY3" fmla="*/ 202468 h 3720348"/>
              <a:gd name="connsiteX4" fmla="*/ 105016 w 1667723"/>
              <a:gd name="connsiteY4" fmla="*/ 1464067 h 3720348"/>
              <a:gd name="connsiteX5" fmla="*/ 7878 w 1667723"/>
              <a:gd name="connsiteY5" fmla="*/ 2774151 h 3720348"/>
              <a:gd name="connsiteX6" fmla="*/ 40211 w 1667723"/>
              <a:gd name="connsiteY6" fmla="*/ 3720348 h 3720348"/>
              <a:gd name="connsiteX0" fmla="*/ 1667723 w 1667723"/>
              <a:gd name="connsiteY0" fmla="*/ 2031507 h 3722756"/>
              <a:gd name="connsiteX1" fmla="*/ 360269 w 1667723"/>
              <a:gd name="connsiteY1" fmla="*/ 2054049 h 3722756"/>
              <a:gd name="connsiteX2" fmla="*/ 468002 w 1667723"/>
              <a:gd name="connsiteY2" fmla="*/ 194822 h 3722756"/>
              <a:gd name="connsiteX3" fmla="*/ 270071 w 1667723"/>
              <a:gd name="connsiteY3" fmla="*/ 199962 h 3722756"/>
              <a:gd name="connsiteX4" fmla="*/ 105016 w 1667723"/>
              <a:gd name="connsiteY4" fmla="*/ 1466475 h 3722756"/>
              <a:gd name="connsiteX5" fmla="*/ 7878 w 1667723"/>
              <a:gd name="connsiteY5" fmla="*/ 2776559 h 3722756"/>
              <a:gd name="connsiteX6" fmla="*/ 40211 w 1667723"/>
              <a:gd name="connsiteY6" fmla="*/ 3722756 h 3722756"/>
              <a:gd name="connsiteX0" fmla="*/ 1667723 w 1667723"/>
              <a:gd name="connsiteY0" fmla="*/ 2031063 h 3722312"/>
              <a:gd name="connsiteX1" fmla="*/ 328636 w 1667723"/>
              <a:gd name="connsiteY1" fmla="*/ 2047053 h 3722312"/>
              <a:gd name="connsiteX2" fmla="*/ 468002 w 1667723"/>
              <a:gd name="connsiteY2" fmla="*/ 194378 h 3722312"/>
              <a:gd name="connsiteX3" fmla="*/ 270071 w 1667723"/>
              <a:gd name="connsiteY3" fmla="*/ 199518 h 3722312"/>
              <a:gd name="connsiteX4" fmla="*/ 105016 w 1667723"/>
              <a:gd name="connsiteY4" fmla="*/ 1466031 h 3722312"/>
              <a:gd name="connsiteX5" fmla="*/ 7878 w 1667723"/>
              <a:gd name="connsiteY5" fmla="*/ 2776115 h 3722312"/>
              <a:gd name="connsiteX6" fmla="*/ 40211 w 1667723"/>
              <a:gd name="connsiteY6" fmla="*/ 3722312 h 3722312"/>
              <a:gd name="connsiteX0" fmla="*/ 1667723 w 1667723"/>
              <a:gd name="connsiteY0" fmla="*/ 2031063 h 3722312"/>
              <a:gd name="connsiteX1" fmla="*/ 328636 w 1667723"/>
              <a:gd name="connsiteY1" fmla="*/ 2047053 h 3722312"/>
              <a:gd name="connsiteX2" fmla="*/ 468002 w 1667723"/>
              <a:gd name="connsiteY2" fmla="*/ 194378 h 3722312"/>
              <a:gd name="connsiteX3" fmla="*/ 270071 w 1667723"/>
              <a:gd name="connsiteY3" fmla="*/ 199518 h 3722312"/>
              <a:gd name="connsiteX4" fmla="*/ 105016 w 1667723"/>
              <a:gd name="connsiteY4" fmla="*/ 1466031 h 3722312"/>
              <a:gd name="connsiteX5" fmla="*/ 7878 w 1667723"/>
              <a:gd name="connsiteY5" fmla="*/ 2776115 h 3722312"/>
              <a:gd name="connsiteX6" fmla="*/ 40211 w 1667723"/>
              <a:gd name="connsiteY6" fmla="*/ 3722312 h 3722312"/>
              <a:gd name="connsiteX0" fmla="*/ 1667723 w 1667723"/>
              <a:gd name="connsiteY0" fmla="*/ 2031063 h 3722312"/>
              <a:gd name="connsiteX1" fmla="*/ 328636 w 1667723"/>
              <a:gd name="connsiteY1" fmla="*/ 2047053 h 3722312"/>
              <a:gd name="connsiteX2" fmla="*/ 468002 w 1667723"/>
              <a:gd name="connsiteY2" fmla="*/ 194378 h 3722312"/>
              <a:gd name="connsiteX3" fmla="*/ 270071 w 1667723"/>
              <a:gd name="connsiteY3" fmla="*/ 199518 h 3722312"/>
              <a:gd name="connsiteX4" fmla="*/ 105016 w 1667723"/>
              <a:gd name="connsiteY4" fmla="*/ 1466031 h 3722312"/>
              <a:gd name="connsiteX5" fmla="*/ 7878 w 1667723"/>
              <a:gd name="connsiteY5" fmla="*/ 2776115 h 3722312"/>
              <a:gd name="connsiteX6" fmla="*/ 40211 w 1667723"/>
              <a:gd name="connsiteY6" fmla="*/ 3722312 h 3722312"/>
              <a:gd name="connsiteX0" fmla="*/ 1667723 w 1667723"/>
              <a:gd name="connsiteY0" fmla="*/ 2022886 h 3714135"/>
              <a:gd name="connsiteX1" fmla="*/ 262940 w 1667723"/>
              <a:gd name="connsiteY1" fmla="*/ 1918048 h 3714135"/>
              <a:gd name="connsiteX2" fmla="*/ 468002 w 1667723"/>
              <a:gd name="connsiteY2" fmla="*/ 186201 h 3714135"/>
              <a:gd name="connsiteX3" fmla="*/ 270071 w 1667723"/>
              <a:gd name="connsiteY3" fmla="*/ 191341 h 3714135"/>
              <a:gd name="connsiteX4" fmla="*/ 105016 w 1667723"/>
              <a:gd name="connsiteY4" fmla="*/ 1457854 h 3714135"/>
              <a:gd name="connsiteX5" fmla="*/ 7878 w 1667723"/>
              <a:gd name="connsiteY5" fmla="*/ 2767938 h 3714135"/>
              <a:gd name="connsiteX6" fmla="*/ 40211 w 1667723"/>
              <a:gd name="connsiteY6" fmla="*/ 3714135 h 3714135"/>
              <a:gd name="connsiteX0" fmla="*/ 1667723 w 1667723"/>
              <a:gd name="connsiteY0" fmla="*/ 2022886 h 3714135"/>
              <a:gd name="connsiteX1" fmla="*/ 262940 w 1667723"/>
              <a:gd name="connsiteY1" fmla="*/ 1918048 h 3714135"/>
              <a:gd name="connsiteX2" fmla="*/ 468002 w 1667723"/>
              <a:gd name="connsiteY2" fmla="*/ 186201 h 3714135"/>
              <a:gd name="connsiteX3" fmla="*/ 270071 w 1667723"/>
              <a:gd name="connsiteY3" fmla="*/ 191341 h 3714135"/>
              <a:gd name="connsiteX4" fmla="*/ 105016 w 1667723"/>
              <a:gd name="connsiteY4" fmla="*/ 1457854 h 3714135"/>
              <a:gd name="connsiteX5" fmla="*/ 7878 w 1667723"/>
              <a:gd name="connsiteY5" fmla="*/ 2767938 h 3714135"/>
              <a:gd name="connsiteX6" fmla="*/ 40211 w 1667723"/>
              <a:gd name="connsiteY6" fmla="*/ 3714135 h 3714135"/>
              <a:gd name="connsiteX0" fmla="*/ 1667723 w 1667723"/>
              <a:gd name="connsiteY0" fmla="*/ 2022886 h 3714135"/>
              <a:gd name="connsiteX1" fmla="*/ 262940 w 1667723"/>
              <a:gd name="connsiteY1" fmla="*/ 1918048 h 3714135"/>
              <a:gd name="connsiteX2" fmla="*/ 468002 w 1667723"/>
              <a:gd name="connsiteY2" fmla="*/ 186201 h 3714135"/>
              <a:gd name="connsiteX3" fmla="*/ 270070 w 1667723"/>
              <a:gd name="connsiteY3" fmla="*/ 191341 h 3714135"/>
              <a:gd name="connsiteX4" fmla="*/ 105016 w 1667723"/>
              <a:gd name="connsiteY4" fmla="*/ 1457854 h 3714135"/>
              <a:gd name="connsiteX5" fmla="*/ 7878 w 1667723"/>
              <a:gd name="connsiteY5" fmla="*/ 2767938 h 3714135"/>
              <a:gd name="connsiteX6" fmla="*/ 40211 w 1667723"/>
              <a:gd name="connsiteY6" fmla="*/ 3714135 h 3714135"/>
              <a:gd name="connsiteX0" fmla="*/ 1660752 w 1660752"/>
              <a:gd name="connsiteY0" fmla="*/ 2022886 h 4380038"/>
              <a:gd name="connsiteX1" fmla="*/ 255969 w 1660752"/>
              <a:gd name="connsiteY1" fmla="*/ 1918048 h 4380038"/>
              <a:gd name="connsiteX2" fmla="*/ 461031 w 1660752"/>
              <a:gd name="connsiteY2" fmla="*/ 186201 h 4380038"/>
              <a:gd name="connsiteX3" fmla="*/ 263099 w 1660752"/>
              <a:gd name="connsiteY3" fmla="*/ 191341 h 4380038"/>
              <a:gd name="connsiteX4" fmla="*/ 98045 w 1660752"/>
              <a:gd name="connsiteY4" fmla="*/ 1457854 h 4380038"/>
              <a:gd name="connsiteX5" fmla="*/ 907 w 1660752"/>
              <a:gd name="connsiteY5" fmla="*/ 2767938 h 4380038"/>
              <a:gd name="connsiteX6" fmla="*/ 128991 w 1660752"/>
              <a:gd name="connsiteY6" fmla="*/ 4380038 h 4380038"/>
              <a:gd name="connsiteX0" fmla="*/ 1563295 w 1563295"/>
              <a:gd name="connsiteY0" fmla="*/ 2022886 h 4380038"/>
              <a:gd name="connsiteX1" fmla="*/ 158512 w 1563295"/>
              <a:gd name="connsiteY1" fmla="*/ 1918048 h 4380038"/>
              <a:gd name="connsiteX2" fmla="*/ 363574 w 1563295"/>
              <a:gd name="connsiteY2" fmla="*/ 186201 h 4380038"/>
              <a:gd name="connsiteX3" fmla="*/ 165642 w 1563295"/>
              <a:gd name="connsiteY3" fmla="*/ 191341 h 4380038"/>
              <a:gd name="connsiteX4" fmla="*/ 588 w 1563295"/>
              <a:gd name="connsiteY4" fmla="*/ 1457854 h 4380038"/>
              <a:gd name="connsiteX5" fmla="*/ 104691 w 1563295"/>
              <a:gd name="connsiteY5" fmla="*/ 3256373 h 4380038"/>
              <a:gd name="connsiteX6" fmla="*/ 31534 w 1563295"/>
              <a:gd name="connsiteY6" fmla="*/ 4380038 h 4380038"/>
              <a:gd name="connsiteX0" fmla="*/ 1563295 w 1563295"/>
              <a:gd name="connsiteY0" fmla="*/ 2022886 h 4436855"/>
              <a:gd name="connsiteX1" fmla="*/ 158512 w 1563295"/>
              <a:gd name="connsiteY1" fmla="*/ 1918048 h 4436855"/>
              <a:gd name="connsiteX2" fmla="*/ 363574 w 1563295"/>
              <a:gd name="connsiteY2" fmla="*/ 186201 h 4436855"/>
              <a:gd name="connsiteX3" fmla="*/ 165642 w 1563295"/>
              <a:gd name="connsiteY3" fmla="*/ 191341 h 4436855"/>
              <a:gd name="connsiteX4" fmla="*/ 588 w 1563295"/>
              <a:gd name="connsiteY4" fmla="*/ 1457854 h 4436855"/>
              <a:gd name="connsiteX5" fmla="*/ 104691 w 1563295"/>
              <a:gd name="connsiteY5" fmla="*/ 3256373 h 4436855"/>
              <a:gd name="connsiteX6" fmla="*/ 40384 w 1563295"/>
              <a:gd name="connsiteY6" fmla="*/ 4436855 h 4436855"/>
              <a:gd name="connsiteX0" fmla="*/ 1563295 w 1563295"/>
              <a:gd name="connsiteY0" fmla="*/ 2022886 h 4436855"/>
              <a:gd name="connsiteX1" fmla="*/ 158512 w 1563295"/>
              <a:gd name="connsiteY1" fmla="*/ 1918048 h 4436855"/>
              <a:gd name="connsiteX2" fmla="*/ 363574 w 1563295"/>
              <a:gd name="connsiteY2" fmla="*/ 186201 h 4436855"/>
              <a:gd name="connsiteX3" fmla="*/ 165642 w 1563295"/>
              <a:gd name="connsiteY3" fmla="*/ 191341 h 4436855"/>
              <a:gd name="connsiteX4" fmla="*/ 588 w 1563295"/>
              <a:gd name="connsiteY4" fmla="*/ 1457854 h 4436855"/>
              <a:gd name="connsiteX5" fmla="*/ 104691 w 1563295"/>
              <a:gd name="connsiteY5" fmla="*/ 3256373 h 4436855"/>
              <a:gd name="connsiteX6" fmla="*/ 40384 w 1563295"/>
              <a:gd name="connsiteY6" fmla="*/ 4436855 h 4436855"/>
              <a:gd name="connsiteX0" fmla="*/ 3843450 w 3843450"/>
              <a:gd name="connsiteY0" fmla="*/ 2056428 h 4470397"/>
              <a:gd name="connsiteX1" fmla="*/ 2438667 w 3843450"/>
              <a:gd name="connsiteY1" fmla="*/ 1951590 h 4470397"/>
              <a:gd name="connsiteX2" fmla="*/ 2643729 w 3843450"/>
              <a:gd name="connsiteY2" fmla="*/ 219743 h 4470397"/>
              <a:gd name="connsiteX3" fmla="*/ 2445797 w 3843450"/>
              <a:gd name="connsiteY3" fmla="*/ 224883 h 4470397"/>
              <a:gd name="connsiteX4" fmla="*/ 33 w 3843450"/>
              <a:gd name="connsiteY4" fmla="*/ 2049936 h 4470397"/>
              <a:gd name="connsiteX5" fmla="*/ 2384846 w 3843450"/>
              <a:gd name="connsiteY5" fmla="*/ 3289915 h 4470397"/>
              <a:gd name="connsiteX6" fmla="*/ 2320539 w 3843450"/>
              <a:gd name="connsiteY6" fmla="*/ 4470397 h 4470397"/>
              <a:gd name="connsiteX0" fmla="*/ 3934117 w 3934117"/>
              <a:gd name="connsiteY0" fmla="*/ 1838973 h 4252942"/>
              <a:gd name="connsiteX1" fmla="*/ 2529334 w 3934117"/>
              <a:gd name="connsiteY1" fmla="*/ 1734135 h 4252942"/>
              <a:gd name="connsiteX2" fmla="*/ 2734396 w 3934117"/>
              <a:gd name="connsiteY2" fmla="*/ 2288 h 4252942"/>
              <a:gd name="connsiteX3" fmla="*/ 713501 w 3934117"/>
              <a:gd name="connsiteY3" fmla="*/ 1375586 h 4252942"/>
              <a:gd name="connsiteX4" fmla="*/ 90700 w 3934117"/>
              <a:gd name="connsiteY4" fmla="*/ 1832481 h 4252942"/>
              <a:gd name="connsiteX5" fmla="*/ 2475513 w 3934117"/>
              <a:gd name="connsiteY5" fmla="*/ 3072460 h 4252942"/>
              <a:gd name="connsiteX6" fmla="*/ 2411206 w 3934117"/>
              <a:gd name="connsiteY6" fmla="*/ 4252942 h 4252942"/>
              <a:gd name="connsiteX0" fmla="*/ 3913938 w 3913938"/>
              <a:gd name="connsiteY0" fmla="*/ 473639 h 2887608"/>
              <a:gd name="connsiteX1" fmla="*/ 2509155 w 3913938"/>
              <a:gd name="connsiteY1" fmla="*/ 368801 h 2887608"/>
              <a:gd name="connsiteX2" fmla="*/ 1338923 w 3913938"/>
              <a:gd name="connsiteY2" fmla="*/ 166571 h 2887608"/>
              <a:gd name="connsiteX3" fmla="*/ 693322 w 3913938"/>
              <a:gd name="connsiteY3" fmla="*/ 10252 h 2887608"/>
              <a:gd name="connsiteX4" fmla="*/ 70521 w 3913938"/>
              <a:gd name="connsiteY4" fmla="*/ 467147 h 2887608"/>
              <a:gd name="connsiteX5" fmla="*/ 2455334 w 3913938"/>
              <a:gd name="connsiteY5" fmla="*/ 1707126 h 2887608"/>
              <a:gd name="connsiteX6" fmla="*/ 2391027 w 3913938"/>
              <a:gd name="connsiteY6" fmla="*/ 2887608 h 2887608"/>
              <a:gd name="connsiteX0" fmla="*/ 3835422 w 3835423"/>
              <a:gd name="connsiteY0" fmla="*/ 952236 h 2887608"/>
              <a:gd name="connsiteX1" fmla="*/ 2509155 w 3835423"/>
              <a:gd name="connsiteY1" fmla="*/ 368801 h 2887608"/>
              <a:gd name="connsiteX2" fmla="*/ 1338923 w 3835423"/>
              <a:gd name="connsiteY2" fmla="*/ 166571 h 2887608"/>
              <a:gd name="connsiteX3" fmla="*/ 693322 w 3835423"/>
              <a:gd name="connsiteY3" fmla="*/ 10252 h 2887608"/>
              <a:gd name="connsiteX4" fmla="*/ 70521 w 3835423"/>
              <a:gd name="connsiteY4" fmla="*/ 467147 h 2887608"/>
              <a:gd name="connsiteX5" fmla="*/ 2455334 w 3835423"/>
              <a:gd name="connsiteY5" fmla="*/ 1707126 h 2887608"/>
              <a:gd name="connsiteX6" fmla="*/ 2391027 w 3835423"/>
              <a:gd name="connsiteY6" fmla="*/ 2887608 h 2887608"/>
              <a:gd name="connsiteX0" fmla="*/ 3835422 w 3835422"/>
              <a:gd name="connsiteY0" fmla="*/ 957464 h 2892836"/>
              <a:gd name="connsiteX1" fmla="*/ 2415199 w 3835422"/>
              <a:gd name="connsiteY1" fmla="*/ 794443 h 2892836"/>
              <a:gd name="connsiteX2" fmla="*/ 1338923 w 3835422"/>
              <a:gd name="connsiteY2" fmla="*/ 171799 h 2892836"/>
              <a:gd name="connsiteX3" fmla="*/ 693322 w 3835422"/>
              <a:gd name="connsiteY3" fmla="*/ 15480 h 2892836"/>
              <a:gd name="connsiteX4" fmla="*/ 70521 w 3835422"/>
              <a:gd name="connsiteY4" fmla="*/ 472375 h 2892836"/>
              <a:gd name="connsiteX5" fmla="*/ 2455334 w 3835422"/>
              <a:gd name="connsiteY5" fmla="*/ 1712354 h 2892836"/>
              <a:gd name="connsiteX6" fmla="*/ 2391027 w 3835422"/>
              <a:gd name="connsiteY6" fmla="*/ 2892836 h 2892836"/>
              <a:gd name="connsiteX0" fmla="*/ 3901764 w 3901764"/>
              <a:gd name="connsiteY0" fmla="*/ 990371 h 2925743"/>
              <a:gd name="connsiteX1" fmla="*/ 2481541 w 3901764"/>
              <a:gd name="connsiteY1" fmla="*/ 827350 h 2925743"/>
              <a:gd name="connsiteX2" fmla="*/ 1405265 w 3901764"/>
              <a:gd name="connsiteY2" fmla="*/ 204706 h 2925743"/>
              <a:gd name="connsiteX3" fmla="*/ 759664 w 3901764"/>
              <a:gd name="connsiteY3" fmla="*/ 48387 h 2925743"/>
              <a:gd name="connsiteX4" fmla="*/ 66302 w 3901764"/>
              <a:gd name="connsiteY4" fmla="*/ 978653 h 2925743"/>
              <a:gd name="connsiteX5" fmla="*/ 2521676 w 3901764"/>
              <a:gd name="connsiteY5" fmla="*/ 1745261 h 2925743"/>
              <a:gd name="connsiteX6" fmla="*/ 2457369 w 3901764"/>
              <a:gd name="connsiteY6" fmla="*/ 2925743 h 2925743"/>
              <a:gd name="connsiteX0" fmla="*/ 4028112 w 4028112"/>
              <a:gd name="connsiteY0" fmla="*/ 787122 h 2722494"/>
              <a:gd name="connsiteX1" fmla="*/ 2607889 w 4028112"/>
              <a:gd name="connsiteY1" fmla="*/ 624101 h 2722494"/>
              <a:gd name="connsiteX2" fmla="*/ 1531613 w 4028112"/>
              <a:gd name="connsiteY2" fmla="*/ 1457 h 2722494"/>
              <a:gd name="connsiteX3" fmla="*/ 311577 w 4028112"/>
              <a:gd name="connsiteY3" fmla="*/ 461569 h 2722494"/>
              <a:gd name="connsiteX4" fmla="*/ 192650 w 4028112"/>
              <a:gd name="connsiteY4" fmla="*/ 775404 h 2722494"/>
              <a:gd name="connsiteX5" fmla="*/ 2648024 w 4028112"/>
              <a:gd name="connsiteY5" fmla="*/ 1542012 h 2722494"/>
              <a:gd name="connsiteX6" fmla="*/ 2583717 w 4028112"/>
              <a:gd name="connsiteY6" fmla="*/ 2722494 h 2722494"/>
              <a:gd name="connsiteX0" fmla="*/ 4021435 w 4021435"/>
              <a:gd name="connsiteY0" fmla="*/ 327806 h 2263178"/>
              <a:gd name="connsiteX1" fmla="*/ 2601212 w 4021435"/>
              <a:gd name="connsiteY1" fmla="*/ 164785 h 2263178"/>
              <a:gd name="connsiteX2" fmla="*/ 1359569 w 4021435"/>
              <a:gd name="connsiteY2" fmla="*/ 174575 h 2263178"/>
              <a:gd name="connsiteX3" fmla="*/ 304900 w 4021435"/>
              <a:gd name="connsiteY3" fmla="*/ 2253 h 2263178"/>
              <a:gd name="connsiteX4" fmla="*/ 185973 w 4021435"/>
              <a:gd name="connsiteY4" fmla="*/ 316088 h 2263178"/>
              <a:gd name="connsiteX5" fmla="*/ 2641347 w 4021435"/>
              <a:gd name="connsiteY5" fmla="*/ 1082696 h 2263178"/>
              <a:gd name="connsiteX6" fmla="*/ 2577040 w 4021435"/>
              <a:gd name="connsiteY6" fmla="*/ 2263178 h 2263178"/>
              <a:gd name="connsiteX0" fmla="*/ 4021435 w 4021435"/>
              <a:gd name="connsiteY0" fmla="*/ 328239 h 2263611"/>
              <a:gd name="connsiteX1" fmla="*/ 2370270 w 4021435"/>
              <a:gd name="connsiteY1" fmla="*/ 351066 h 2263611"/>
              <a:gd name="connsiteX2" fmla="*/ 1359569 w 4021435"/>
              <a:gd name="connsiteY2" fmla="*/ 175008 h 2263611"/>
              <a:gd name="connsiteX3" fmla="*/ 304900 w 4021435"/>
              <a:gd name="connsiteY3" fmla="*/ 2686 h 2263611"/>
              <a:gd name="connsiteX4" fmla="*/ 185973 w 4021435"/>
              <a:gd name="connsiteY4" fmla="*/ 316521 h 2263611"/>
              <a:gd name="connsiteX5" fmla="*/ 2641347 w 4021435"/>
              <a:gd name="connsiteY5" fmla="*/ 1083129 h 2263611"/>
              <a:gd name="connsiteX6" fmla="*/ 2577040 w 4021435"/>
              <a:gd name="connsiteY6" fmla="*/ 2263611 h 2263611"/>
              <a:gd name="connsiteX0" fmla="*/ 3945506 w 3945506"/>
              <a:gd name="connsiteY0" fmla="*/ 429354 h 2263612"/>
              <a:gd name="connsiteX1" fmla="*/ 2370270 w 3945506"/>
              <a:gd name="connsiteY1" fmla="*/ 351067 h 2263612"/>
              <a:gd name="connsiteX2" fmla="*/ 1359569 w 3945506"/>
              <a:gd name="connsiteY2" fmla="*/ 175009 h 2263612"/>
              <a:gd name="connsiteX3" fmla="*/ 304900 w 3945506"/>
              <a:gd name="connsiteY3" fmla="*/ 2687 h 2263612"/>
              <a:gd name="connsiteX4" fmla="*/ 185973 w 3945506"/>
              <a:gd name="connsiteY4" fmla="*/ 316522 h 2263612"/>
              <a:gd name="connsiteX5" fmla="*/ 2641347 w 3945506"/>
              <a:gd name="connsiteY5" fmla="*/ 1083130 h 2263612"/>
              <a:gd name="connsiteX6" fmla="*/ 2577040 w 3945506"/>
              <a:gd name="connsiteY6" fmla="*/ 2263612 h 2263612"/>
              <a:gd name="connsiteX0" fmla="*/ 3899833 w 3899833"/>
              <a:gd name="connsiteY0" fmla="*/ 431887 h 2266145"/>
              <a:gd name="connsiteX1" fmla="*/ 2324597 w 3899833"/>
              <a:gd name="connsiteY1" fmla="*/ 353600 h 2266145"/>
              <a:gd name="connsiteX2" fmla="*/ 1313896 w 3899833"/>
              <a:gd name="connsiteY2" fmla="*/ 177542 h 2266145"/>
              <a:gd name="connsiteX3" fmla="*/ 259227 w 3899833"/>
              <a:gd name="connsiteY3" fmla="*/ 5220 h 2266145"/>
              <a:gd name="connsiteX4" fmla="*/ 201872 w 3899833"/>
              <a:gd name="connsiteY4" fmla="*/ 386794 h 2266145"/>
              <a:gd name="connsiteX5" fmla="*/ 2595674 w 3899833"/>
              <a:gd name="connsiteY5" fmla="*/ 1085663 h 2266145"/>
              <a:gd name="connsiteX6" fmla="*/ 2531367 w 3899833"/>
              <a:gd name="connsiteY6" fmla="*/ 2266145 h 2266145"/>
              <a:gd name="connsiteX0" fmla="*/ 3897950 w 3897950"/>
              <a:gd name="connsiteY0" fmla="*/ 429699 h 2263957"/>
              <a:gd name="connsiteX1" fmla="*/ 2322714 w 3897950"/>
              <a:gd name="connsiteY1" fmla="*/ 351412 h 2263957"/>
              <a:gd name="connsiteX2" fmla="*/ 1312013 w 3897950"/>
              <a:gd name="connsiteY2" fmla="*/ 175354 h 2263957"/>
              <a:gd name="connsiteX3" fmla="*/ 257344 w 3897950"/>
              <a:gd name="connsiteY3" fmla="*/ 3032 h 2263957"/>
              <a:gd name="connsiteX4" fmla="*/ 199989 w 3897950"/>
              <a:gd name="connsiteY4" fmla="*/ 384606 h 2263957"/>
              <a:gd name="connsiteX5" fmla="*/ 2593791 w 3897950"/>
              <a:gd name="connsiteY5" fmla="*/ 1083475 h 2263957"/>
              <a:gd name="connsiteX6" fmla="*/ 2529484 w 3897950"/>
              <a:gd name="connsiteY6" fmla="*/ 2263957 h 2263957"/>
              <a:gd name="connsiteX0" fmla="*/ 3899038 w 3899038"/>
              <a:gd name="connsiteY0" fmla="*/ 427200 h 2261458"/>
              <a:gd name="connsiteX1" fmla="*/ 2323802 w 3899038"/>
              <a:gd name="connsiteY1" fmla="*/ 348913 h 2261458"/>
              <a:gd name="connsiteX2" fmla="*/ 1313101 w 3899038"/>
              <a:gd name="connsiteY2" fmla="*/ 172855 h 2261458"/>
              <a:gd name="connsiteX3" fmla="*/ 258432 w 3899038"/>
              <a:gd name="connsiteY3" fmla="*/ 533 h 2261458"/>
              <a:gd name="connsiteX4" fmla="*/ 201077 w 3899038"/>
              <a:gd name="connsiteY4" fmla="*/ 382107 h 2261458"/>
              <a:gd name="connsiteX5" fmla="*/ 2594879 w 3899038"/>
              <a:gd name="connsiteY5" fmla="*/ 1080976 h 2261458"/>
              <a:gd name="connsiteX6" fmla="*/ 2530572 w 3899038"/>
              <a:gd name="connsiteY6" fmla="*/ 2261458 h 2261458"/>
              <a:gd name="connsiteX0" fmla="*/ 3267575 w 3267576"/>
              <a:gd name="connsiteY0" fmla="*/ 296398 h 2261458"/>
              <a:gd name="connsiteX1" fmla="*/ 2323802 w 3267576"/>
              <a:gd name="connsiteY1" fmla="*/ 348913 h 2261458"/>
              <a:gd name="connsiteX2" fmla="*/ 1313101 w 3267576"/>
              <a:gd name="connsiteY2" fmla="*/ 172855 h 2261458"/>
              <a:gd name="connsiteX3" fmla="*/ 258432 w 3267576"/>
              <a:gd name="connsiteY3" fmla="*/ 533 h 2261458"/>
              <a:gd name="connsiteX4" fmla="*/ 201077 w 3267576"/>
              <a:gd name="connsiteY4" fmla="*/ 382107 h 2261458"/>
              <a:gd name="connsiteX5" fmla="*/ 2594879 w 3267576"/>
              <a:gd name="connsiteY5" fmla="*/ 1080976 h 2261458"/>
              <a:gd name="connsiteX6" fmla="*/ 2530572 w 3267576"/>
              <a:gd name="connsiteY6" fmla="*/ 2261458 h 2261458"/>
              <a:gd name="connsiteX0" fmla="*/ 2323802 w 2594923"/>
              <a:gd name="connsiteY0" fmla="*/ 348913 h 2261458"/>
              <a:gd name="connsiteX1" fmla="*/ 1313101 w 2594923"/>
              <a:gd name="connsiteY1" fmla="*/ 172855 h 2261458"/>
              <a:gd name="connsiteX2" fmla="*/ 258432 w 2594923"/>
              <a:gd name="connsiteY2" fmla="*/ 533 h 2261458"/>
              <a:gd name="connsiteX3" fmla="*/ 201077 w 2594923"/>
              <a:gd name="connsiteY3" fmla="*/ 382107 h 2261458"/>
              <a:gd name="connsiteX4" fmla="*/ 2594879 w 2594923"/>
              <a:gd name="connsiteY4" fmla="*/ 1080976 h 2261458"/>
              <a:gd name="connsiteX5" fmla="*/ 2530572 w 2594923"/>
              <a:gd name="connsiteY5" fmla="*/ 2261458 h 2261458"/>
              <a:gd name="connsiteX0" fmla="*/ 2868584 w 2868585"/>
              <a:gd name="connsiteY0" fmla="*/ 341804 h 2261458"/>
              <a:gd name="connsiteX1" fmla="*/ 1313101 w 2868585"/>
              <a:gd name="connsiteY1" fmla="*/ 172855 h 2261458"/>
              <a:gd name="connsiteX2" fmla="*/ 258432 w 2868585"/>
              <a:gd name="connsiteY2" fmla="*/ 533 h 2261458"/>
              <a:gd name="connsiteX3" fmla="*/ 201077 w 2868585"/>
              <a:gd name="connsiteY3" fmla="*/ 382107 h 2261458"/>
              <a:gd name="connsiteX4" fmla="*/ 2594879 w 2868585"/>
              <a:gd name="connsiteY4" fmla="*/ 1080976 h 2261458"/>
              <a:gd name="connsiteX5" fmla="*/ 2530572 w 2868585"/>
              <a:gd name="connsiteY5" fmla="*/ 2261458 h 2261458"/>
              <a:gd name="connsiteX0" fmla="*/ 4617599 w 4617601"/>
              <a:gd name="connsiteY0" fmla="*/ 486265 h 2261458"/>
              <a:gd name="connsiteX1" fmla="*/ 1313101 w 4617601"/>
              <a:gd name="connsiteY1" fmla="*/ 172855 h 2261458"/>
              <a:gd name="connsiteX2" fmla="*/ 258432 w 4617601"/>
              <a:gd name="connsiteY2" fmla="*/ 533 h 2261458"/>
              <a:gd name="connsiteX3" fmla="*/ 201077 w 4617601"/>
              <a:gd name="connsiteY3" fmla="*/ 382107 h 2261458"/>
              <a:gd name="connsiteX4" fmla="*/ 2594879 w 4617601"/>
              <a:gd name="connsiteY4" fmla="*/ 1080976 h 2261458"/>
              <a:gd name="connsiteX5" fmla="*/ 2530572 w 4617601"/>
              <a:gd name="connsiteY5" fmla="*/ 2261458 h 2261458"/>
              <a:gd name="connsiteX0" fmla="*/ 4548387 w 4548389"/>
              <a:gd name="connsiteY0" fmla="*/ 411425 h 2261458"/>
              <a:gd name="connsiteX1" fmla="*/ 1313101 w 4548389"/>
              <a:gd name="connsiteY1" fmla="*/ 172855 h 2261458"/>
              <a:gd name="connsiteX2" fmla="*/ 258432 w 4548389"/>
              <a:gd name="connsiteY2" fmla="*/ 533 h 2261458"/>
              <a:gd name="connsiteX3" fmla="*/ 201077 w 4548389"/>
              <a:gd name="connsiteY3" fmla="*/ 382107 h 2261458"/>
              <a:gd name="connsiteX4" fmla="*/ 2594879 w 4548389"/>
              <a:gd name="connsiteY4" fmla="*/ 1080976 h 2261458"/>
              <a:gd name="connsiteX5" fmla="*/ 2530572 w 4548389"/>
              <a:gd name="connsiteY5" fmla="*/ 2261458 h 2261458"/>
              <a:gd name="connsiteX0" fmla="*/ 4569970 w 4569972"/>
              <a:gd name="connsiteY0" fmla="*/ 420109 h 2270142"/>
              <a:gd name="connsiteX1" fmla="*/ 1334684 w 4569972"/>
              <a:gd name="connsiteY1" fmla="*/ 181539 h 2270142"/>
              <a:gd name="connsiteX2" fmla="*/ 280015 w 4569972"/>
              <a:gd name="connsiteY2" fmla="*/ 9217 h 2270142"/>
              <a:gd name="connsiteX3" fmla="*/ 194233 w 4569972"/>
              <a:gd name="connsiteY3" fmla="*/ 469620 h 2270142"/>
              <a:gd name="connsiteX4" fmla="*/ 2616462 w 4569972"/>
              <a:gd name="connsiteY4" fmla="*/ 1089660 h 2270142"/>
              <a:gd name="connsiteX5" fmla="*/ 2552155 w 4569972"/>
              <a:gd name="connsiteY5" fmla="*/ 2270142 h 2270142"/>
              <a:gd name="connsiteX0" fmla="*/ 4576395 w 4576397"/>
              <a:gd name="connsiteY0" fmla="*/ 343920 h 2193953"/>
              <a:gd name="connsiteX1" fmla="*/ 1341109 w 4576397"/>
              <a:gd name="connsiteY1" fmla="*/ 105350 h 2193953"/>
              <a:gd name="connsiteX2" fmla="*/ 269615 w 4576397"/>
              <a:gd name="connsiteY2" fmla="*/ 14257 h 2193953"/>
              <a:gd name="connsiteX3" fmla="*/ 200658 w 4576397"/>
              <a:gd name="connsiteY3" fmla="*/ 393431 h 2193953"/>
              <a:gd name="connsiteX4" fmla="*/ 2622887 w 4576397"/>
              <a:gd name="connsiteY4" fmla="*/ 1013471 h 2193953"/>
              <a:gd name="connsiteX5" fmla="*/ 2558580 w 4576397"/>
              <a:gd name="connsiteY5" fmla="*/ 2193953 h 2193953"/>
              <a:gd name="connsiteX0" fmla="*/ 4009801 w 4009802"/>
              <a:gd name="connsiteY0" fmla="*/ 273858 h 2192848"/>
              <a:gd name="connsiteX1" fmla="*/ 1341109 w 4009802"/>
              <a:gd name="connsiteY1" fmla="*/ 104245 h 2192848"/>
              <a:gd name="connsiteX2" fmla="*/ 269615 w 4009802"/>
              <a:gd name="connsiteY2" fmla="*/ 13152 h 2192848"/>
              <a:gd name="connsiteX3" fmla="*/ 200658 w 4009802"/>
              <a:gd name="connsiteY3" fmla="*/ 392326 h 2192848"/>
              <a:gd name="connsiteX4" fmla="*/ 2622887 w 4009802"/>
              <a:gd name="connsiteY4" fmla="*/ 1012366 h 2192848"/>
              <a:gd name="connsiteX5" fmla="*/ 2558580 w 4009802"/>
              <a:gd name="connsiteY5" fmla="*/ 2192848 h 2192848"/>
              <a:gd name="connsiteX0" fmla="*/ 3946560 w 3946562"/>
              <a:gd name="connsiteY0" fmla="*/ 346619 h 2193998"/>
              <a:gd name="connsiteX1" fmla="*/ 1341109 w 3946562"/>
              <a:gd name="connsiteY1" fmla="*/ 105395 h 2193998"/>
              <a:gd name="connsiteX2" fmla="*/ 269615 w 3946562"/>
              <a:gd name="connsiteY2" fmla="*/ 14302 h 2193998"/>
              <a:gd name="connsiteX3" fmla="*/ 200658 w 3946562"/>
              <a:gd name="connsiteY3" fmla="*/ 393476 h 2193998"/>
              <a:gd name="connsiteX4" fmla="*/ 2622887 w 3946562"/>
              <a:gd name="connsiteY4" fmla="*/ 1013516 h 2193998"/>
              <a:gd name="connsiteX5" fmla="*/ 2558580 w 3946562"/>
              <a:gd name="connsiteY5" fmla="*/ 2193998 h 2193998"/>
              <a:gd name="connsiteX0" fmla="*/ 3753286 w 3753288"/>
              <a:gd name="connsiteY0" fmla="*/ 10073390 h 11920769"/>
              <a:gd name="connsiteX1" fmla="*/ 1147835 w 3753288"/>
              <a:gd name="connsiteY1" fmla="*/ 9832166 h 11920769"/>
              <a:gd name="connsiteX2" fmla="*/ 1658384 w 3753288"/>
              <a:gd name="connsiteY2" fmla="*/ 208 h 11920769"/>
              <a:gd name="connsiteX3" fmla="*/ 7384 w 3753288"/>
              <a:gd name="connsiteY3" fmla="*/ 10120247 h 11920769"/>
              <a:gd name="connsiteX4" fmla="*/ 2429613 w 3753288"/>
              <a:gd name="connsiteY4" fmla="*/ 10740287 h 11920769"/>
              <a:gd name="connsiteX5" fmla="*/ 2365306 w 3753288"/>
              <a:gd name="connsiteY5" fmla="*/ 11920769 h 11920769"/>
              <a:gd name="connsiteX0" fmla="*/ 3005813 w 3005815"/>
              <a:gd name="connsiteY0" fmla="*/ 10711849 h 12559228"/>
              <a:gd name="connsiteX1" fmla="*/ 400362 w 3005815"/>
              <a:gd name="connsiteY1" fmla="*/ 10470625 h 12559228"/>
              <a:gd name="connsiteX2" fmla="*/ 910911 w 3005815"/>
              <a:gd name="connsiteY2" fmla="*/ 638667 h 12559228"/>
              <a:gd name="connsiteX3" fmla="*/ 11797 w 3005815"/>
              <a:gd name="connsiteY3" fmla="*/ 2104451 h 12559228"/>
              <a:gd name="connsiteX4" fmla="*/ 1682140 w 3005815"/>
              <a:gd name="connsiteY4" fmla="*/ 11378746 h 12559228"/>
              <a:gd name="connsiteX5" fmla="*/ 1617833 w 3005815"/>
              <a:gd name="connsiteY5" fmla="*/ 12559228 h 12559228"/>
              <a:gd name="connsiteX0" fmla="*/ 2995970 w 2995972"/>
              <a:gd name="connsiteY0" fmla="*/ 12138926 h 13986305"/>
              <a:gd name="connsiteX1" fmla="*/ 390519 w 2995972"/>
              <a:gd name="connsiteY1" fmla="*/ 11897702 h 13986305"/>
              <a:gd name="connsiteX2" fmla="*/ 1316810 w 2995972"/>
              <a:gd name="connsiteY2" fmla="*/ 409226 h 13986305"/>
              <a:gd name="connsiteX3" fmla="*/ 1954 w 2995972"/>
              <a:gd name="connsiteY3" fmla="*/ 3531528 h 13986305"/>
              <a:gd name="connsiteX4" fmla="*/ 1672297 w 2995972"/>
              <a:gd name="connsiteY4" fmla="*/ 12805823 h 13986305"/>
              <a:gd name="connsiteX5" fmla="*/ 1607990 w 2995972"/>
              <a:gd name="connsiteY5" fmla="*/ 13986305 h 13986305"/>
              <a:gd name="connsiteX0" fmla="*/ 4979724 w 4979726"/>
              <a:gd name="connsiteY0" fmla="*/ 12103106 h 13950485"/>
              <a:gd name="connsiteX1" fmla="*/ 2374273 w 4979726"/>
              <a:gd name="connsiteY1" fmla="*/ 11861882 h 13950485"/>
              <a:gd name="connsiteX2" fmla="*/ 3300564 w 4979726"/>
              <a:gd name="connsiteY2" fmla="*/ 373406 h 13950485"/>
              <a:gd name="connsiteX3" fmla="*/ 1985708 w 4979726"/>
              <a:gd name="connsiteY3" fmla="*/ 3495708 h 13950485"/>
              <a:gd name="connsiteX4" fmla="*/ 22 w 4979726"/>
              <a:gd name="connsiteY4" fmla="*/ 10439490 h 13950485"/>
              <a:gd name="connsiteX5" fmla="*/ 3591744 w 4979726"/>
              <a:gd name="connsiteY5" fmla="*/ 13950485 h 13950485"/>
              <a:gd name="connsiteX0" fmla="*/ 5342873 w 5342875"/>
              <a:gd name="connsiteY0" fmla="*/ 12103106 h 13179683"/>
              <a:gd name="connsiteX1" fmla="*/ 2737422 w 5342875"/>
              <a:gd name="connsiteY1" fmla="*/ 11861882 h 13179683"/>
              <a:gd name="connsiteX2" fmla="*/ 3663713 w 5342875"/>
              <a:gd name="connsiteY2" fmla="*/ 373406 h 13179683"/>
              <a:gd name="connsiteX3" fmla="*/ 2348857 w 5342875"/>
              <a:gd name="connsiteY3" fmla="*/ 3495708 h 13179683"/>
              <a:gd name="connsiteX4" fmla="*/ 363171 w 5342875"/>
              <a:gd name="connsiteY4" fmla="*/ 10439490 h 13179683"/>
              <a:gd name="connsiteX5" fmla="*/ 2 w 5342875"/>
              <a:gd name="connsiteY5" fmla="*/ 13179683 h 13179683"/>
              <a:gd name="connsiteX0" fmla="*/ 5342873 w 5342875"/>
              <a:gd name="connsiteY0" fmla="*/ 12103106 h 13179683"/>
              <a:gd name="connsiteX1" fmla="*/ 2737422 w 5342875"/>
              <a:gd name="connsiteY1" fmla="*/ 11861882 h 13179683"/>
              <a:gd name="connsiteX2" fmla="*/ 3663713 w 5342875"/>
              <a:gd name="connsiteY2" fmla="*/ 373406 h 13179683"/>
              <a:gd name="connsiteX3" fmla="*/ 2348857 w 5342875"/>
              <a:gd name="connsiteY3" fmla="*/ 3495708 h 13179683"/>
              <a:gd name="connsiteX4" fmla="*/ 363171 w 5342875"/>
              <a:gd name="connsiteY4" fmla="*/ 10439490 h 13179683"/>
              <a:gd name="connsiteX5" fmla="*/ 2 w 5342875"/>
              <a:gd name="connsiteY5" fmla="*/ 13179683 h 13179683"/>
              <a:gd name="connsiteX0" fmla="*/ 5741867 w 5741869"/>
              <a:gd name="connsiteY0" fmla="*/ 12103106 h 15105905"/>
              <a:gd name="connsiteX1" fmla="*/ 3136416 w 5741869"/>
              <a:gd name="connsiteY1" fmla="*/ 11861882 h 15105905"/>
              <a:gd name="connsiteX2" fmla="*/ 4062707 w 5741869"/>
              <a:gd name="connsiteY2" fmla="*/ 373406 h 15105905"/>
              <a:gd name="connsiteX3" fmla="*/ 2747851 w 5741869"/>
              <a:gd name="connsiteY3" fmla="*/ 3495708 h 15105905"/>
              <a:gd name="connsiteX4" fmla="*/ 762165 w 5741869"/>
              <a:gd name="connsiteY4" fmla="*/ 10439490 h 15105905"/>
              <a:gd name="connsiteX5" fmla="*/ 0 w 5741869"/>
              <a:gd name="connsiteY5" fmla="*/ 15105907 h 15105905"/>
              <a:gd name="connsiteX0" fmla="*/ 5741867 w 5741869"/>
              <a:gd name="connsiteY0" fmla="*/ 12103997 h 15106796"/>
              <a:gd name="connsiteX1" fmla="*/ 3136416 w 5741869"/>
              <a:gd name="connsiteY1" fmla="*/ 11862773 h 15106796"/>
              <a:gd name="connsiteX2" fmla="*/ 4062707 w 5741869"/>
              <a:gd name="connsiteY2" fmla="*/ 374297 h 15106796"/>
              <a:gd name="connsiteX3" fmla="*/ 2747851 w 5741869"/>
              <a:gd name="connsiteY3" fmla="*/ 3496599 h 15106796"/>
              <a:gd name="connsiteX4" fmla="*/ 1063860 w 5741869"/>
              <a:gd name="connsiteY4" fmla="*/ 10502874 h 15106796"/>
              <a:gd name="connsiteX5" fmla="*/ 0 w 5741869"/>
              <a:gd name="connsiteY5" fmla="*/ 15106798 h 15106796"/>
              <a:gd name="connsiteX0" fmla="*/ 6307634 w 6307633"/>
              <a:gd name="connsiteY0" fmla="*/ 12293798 h 15106796"/>
              <a:gd name="connsiteX1" fmla="*/ 3136416 w 6307633"/>
              <a:gd name="connsiteY1" fmla="*/ 11862773 h 15106796"/>
              <a:gd name="connsiteX2" fmla="*/ 4062707 w 6307633"/>
              <a:gd name="connsiteY2" fmla="*/ 374297 h 15106796"/>
              <a:gd name="connsiteX3" fmla="*/ 2747851 w 6307633"/>
              <a:gd name="connsiteY3" fmla="*/ 3496599 h 15106796"/>
              <a:gd name="connsiteX4" fmla="*/ 1063860 w 6307633"/>
              <a:gd name="connsiteY4" fmla="*/ 10502874 h 15106796"/>
              <a:gd name="connsiteX5" fmla="*/ 0 w 6307633"/>
              <a:gd name="connsiteY5" fmla="*/ 15106798 h 15106796"/>
              <a:gd name="connsiteX0" fmla="*/ 6307634 w 6307633"/>
              <a:gd name="connsiteY0" fmla="*/ 12254773 h 15067771"/>
              <a:gd name="connsiteX1" fmla="*/ 2517936 w 6307633"/>
              <a:gd name="connsiteY1" fmla="*/ 11187367 h 15067771"/>
              <a:gd name="connsiteX2" fmla="*/ 4062707 w 6307633"/>
              <a:gd name="connsiteY2" fmla="*/ 335272 h 15067771"/>
              <a:gd name="connsiteX3" fmla="*/ 2747851 w 6307633"/>
              <a:gd name="connsiteY3" fmla="*/ 3457574 h 15067771"/>
              <a:gd name="connsiteX4" fmla="*/ 1063860 w 6307633"/>
              <a:gd name="connsiteY4" fmla="*/ 10463849 h 15067771"/>
              <a:gd name="connsiteX5" fmla="*/ 0 w 6307633"/>
              <a:gd name="connsiteY5" fmla="*/ 15067773 h 15067771"/>
              <a:gd name="connsiteX0" fmla="*/ 6307634 w 6307633"/>
              <a:gd name="connsiteY0" fmla="*/ 12254773 h 15067771"/>
              <a:gd name="connsiteX1" fmla="*/ 2517936 w 6307633"/>
              <a:gd name="connsiteY1" fmla="*/ 11187367 h 15067771"/>
              <a:gd name="connsiteX2" fmla="*/ 4062707 w 6307633"/>
              <a:gd name="connsiteY2" fmla="*/ 335272 h 15067771"/>
              <a:gd name="connsiteX3" fmla="*/ 2747851 w 6307633"/>
              <a:gd name="connsiteY3" fmla="*/ 3457574 h 15067771"/>
              <a:gd name="connsiteX4" fmla="*/ 1063860 w 6307633"/>
              <a:gd name="connsiteY4" fmla="*/ 10463849 h 15067771"/>
              <a:gd name="connsiteX5" fmla="*/ 0 w 6307633"/>
              <a:gd name="connsiteY5" fmla="*/ 15067773 h 15067771"/>
              <a:gd name="connsiteX0" fmla="*/ 6307634 w 6307633"/>
              <a:gd name="connsiteY0" fmla="*/ 12274067 h 15087065"/>
              <a:gd name="connsiteX1" fmla="*/ 2525068 w 6307633"/>
              <a:gd name="connsiteY1" fmla="*/ 11522786 h 15087065"/>
              <a:gd name="connsiteX2" fmla="*/ 4062707 w 6307633"/>
              <a:gd name="connsiteY2" fmla="*/ 354566 h 15087065"/>
              <a:gd name="connsiteX3" fmla="*/ 2747851 w 6307633"/>
              <a:gd name="connsiteY3" fmla="*/ 3476868 h 15087065"/>
              <a:gd name="connsiteX4" fmla="*/ 1063860 w 6307633"/>
              <a:gd name="connsiteY4" fmla="*/ 10483143 h 15087065"/>
              <a:gd name="connsiteX5" fmla="*/ 0 w 6307633"/>
              <a:gd name="connsiteY5" fmla="*/ 15087067 h 15087065"/>
              <a:gd name="connsiteX0" fmla="*/ 6307634 w 6307633"/>
              <a:gd name="connsiteY0" fmla="*/ 10626012 h 13439010"/>
              <a:gd name="connsiteX1" fmla="*/ 2525068 w 6307633"/>
              <a:gd name="connsiteY1" fmla="*/ 9874731 h 13439010"/>
              <a:gd name="connsiteX2" fmla="*/ 3770962 w 6307633"/>
              <a:gd name="connsiteY2" fmla="*/ 582339 h 13439010"/>
              <a:gd name="connsiteX3" fmla="*/ 2747851 w 6307633"/>
              <a:gd name="connsiteY3" fmla="*/ 1828813 h 13439010"/>
              <a:gd name="connsiteX4" fmla="*/ 1063860 w 6307633"/>
              <a:gd name="connsiteY4" fmla="*/ 8835088 h 13439010"/>
              <a:gd name="connsiteX5" fmla="*/ 0 w 6307633"/>
              <a:gd name="connsiteY5" fmla="*/ 13439012 h 13439010"/>
              <a:gd name="connsiteX0" fmla="*/ 6307634 w 6307633"/>
              <a:gd name="connsiteY0" fmla="*/ 11512048 h 14325046"/>
              <a:gd name="connsiteX1" fmla="*/ 2525068 w 6307633"/>
              <a:gd name="connsiteY1" fmla="*/ 10760767 h 14325046"/>
              <a:gd name="connsiteX2" fmla="*/ 3770962 w 6307633"/>
              <a:gd name="connsiteY2" fmla="*/ 1468375 h 14325046"/>
              <a:gd name="connsiteX3" fmla="*/ 2890737 w 6307633"/>
              <a:gd name="connsiteY3" fmla="*/ 856590 h 14325046"/>
              <a:gd name="connsiteX4" fmla="*/ 1063860 w 6307633"/>
              <a:gd name="connsiteY4" fmla="*/ 9721124 h 14325046"/>
              <a:gd name="connsiteX5" fmla="*/ 0 w 6307633"/>
              <a:gd name="connsiteY5" fmla="*/ 14325048 h 14325046"/>
              <a:gd name="connsiteX0" fmla="*/ 6307634 w 6307633"/>
              <a:gd name="connsiteY0" fmla="*/ 11445523 h 14258521"/>
              <a:gd name="connsiteX1" fmla="*/ 2525068 w 6307633"/>
              <a:gd name="connsiteY1" fmla="*/ 10694242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5523 h 14258521"/>
              <a:gd name="connsiteX1" fmla="*/ 2892248 w 6307633"/>
              <a:gd name="connsiteY1" fmla="*/ 11375380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5523 h 14258521"/>
              <a:gd name="connsiteX1" fmla="*/ 2892248 w 6307633"/>
              <a:gd name="connsiteY1" fmla="*/ 11375380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5523 h 14258521"/>
              <a:gd name="connsiteX1" fmla="*/ 2892248 w 6307633"/>
              <a:gd name="connsiteY1" fmla="*/ 11375380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5523 h 14258521"/>
              <a:gd name="connsiteX1" fmla="*/ 2892248 w 6307633"/>
              <a:gd name="connsiteY1" fmla="*/ 11375380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5523 h 14258521"/>
              <a:gd name="connsiteX1" fmla="*/ 3288430 w 6307633"/>
              <a:gd name="connsiteY1" fmla="*/ 11215412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5523 h 14258521"/>
              <a:gd name="connsiteX1" fmla="*/ 3288430 w 6307633"/>
              <a:gd name="connsiteY1" fmla="*/ 11215412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5523 h 14258521"/>
              <a:gd name="connsiteX1" fmla="*/ 3288430 w 6307633"/>
              <a:gd name="connsiteY1" fmla="*/ 11215412 h 14258521"/>
              <a:gd name="connsiteX2" fmla="*/ 2466636 w 6307633"/>
              <a:gd name="connsiteY2" fmla="*/ 9356979 h 14258521"/>
              <a:gd name="connsiteX3" fmla="*/ 3770962 w 6307633"/>
              <a:gd name="connsiteY3" fmla="*/ 1401850 h 14258521"/>
              <a:gd name="connsiteX4" fmla="*/ 2890737 w 6307633"/>
              <a:gd name="connsiteY4" fmla="*/ 790065 h 14258521"/>
              <a:gd name="connsiteX5" fmla="*/ 1063860 w 6307633"/>
              <a:gd name="connsiteY5" fmla="*/ 9654599 h 14258521"/>
              <a:gd name="connsiteX6" fmla="*/ 0 w 6307633"/>
              <a:gd name="connsiteY6" fmla="*/ 14258523 h 14258521"/>
              <a:gd name="connsiteX0" fmla="*/ 6307634 w 6307633"/>
              <a:gd name="connsiteY0" fmla="*/ 11443990 h 14256988"/>
              <a:gd name="connsiteX1" fmla="*/ 3288430 w 6307633"/>
              <a:gd name="connsiteY1" fmla="*/ 11213879 h 14256988"/>
              <a:gd name="connsiteX2" fmla="*/ 2545872 w 6307633"/>
              <a:gd name="connsiteY2" fmla="*/ 9323452 h 14256988"/>
              <a:gd name="connsiteX3" fmla="*/ 3770962 w 6307633"/>
              <a:gd name="connsiteY3" fmla="*/ 1400317 h 14256988"/>
              <a:gd name="connsiteX4" fmla="*/ 2890737 w 6307633"/>
              <a:gd name="connsiteY4" fmla="*/ 788532 h 14256988"/>
              <a:gd name="connsiteX5" fmla="*/ 1063860 w 6307633"/>
              <a:gd name="connsiteY5" fmla="*/ 9653066 h 14256988"/>
              <a:gd name="connsiteX6" fmla="*/ 0 w 6307633"/>
              <a:gd name="connsiteY6" fmla="*/ 14256990 h 14256988"/>
              <a:gd name="connsiteX0" fmla="*/ 6307634 w 6307633"/>
              <a:gd name="connsiteY0" fmla="*/ 11443990 h 14256988"/>
              <a:gd name="connsiteX1" fmla="*/ 3288430 w 6307633"/>
              <a:gd name="connsiteY1" fmla="*/ 11213879 h 14256988"/>
              <a:gd name="connsiteX2" fmla="*/ 2545872 w 6307633"/>
              <a:gd name="connsiteY2" fmla="*/ 9323452 h 14256988"/>
              <a:gd name="connsiteX3" fmla="*/ 3770962 w 6307633"/>
              <a:gd name="connsiteY3" fmla="*/ 1400317 h 14256988"/>
              <a:gd name="connsiteX4" fmla="*/ 2890737 w 6307633"/>
              <a:gd name="connsiteY4" fmla="*/ 788532 h 14256988"/>
              <a:gd name="connsiteX5" fmla="*/ 1063860 w 6307633"/>
              <a:gd name="connsiteY5" fmla="*/ 9653066 h 14256988"/>
              <a:gd name="connsiteX6" fmla="*/ 0 w 6307633"/>
              <a:gd name="connsiteY6" fmla="*/ 14256990 h 14256988"/>
              <a:gd name="connsiteX0" fmla="*/ 6307634 w 6307633"/>
              <a:gd name="connsiteY0" fmla="*/ 11443990 h 14256988"/>
              <a:gd name="connsiteX1" fmla="*/ 3033976 w 6307633"/>
              <a:gd name="connsiteY1" fmla="*/ 11040157 h 14256988"/>
              <a:gd name="connsiteX2" fmla="*/ 2545872 w 6307633"/>
              <a:gd name="connsiteY2" fmla="*/ 9323452 h 14256988"/>
              <a:gd name="connsiteX3" fmla="*/ 3770962 w 6307633"/>
              <a:gd name="connsiteY3" fmla="*/ 1400317 h 14256988"/>
              <a:gd name="connsiteX4" fmla="*/ 2890737 w 6307633"/>
              <a:gd name="connsiteY4" fmla="*/ 788532 h 14256988"/>
              <a:gd name="connsiteX5" fmla="*/ 1063860 w 6307633"/>
              <a:gd name="connsiteY5" fmla="*/ 9653066 h 14256988"/>
              <a:gd name="connsiteX6" fmla="*/ 0 w 6307633"/>
              <a:gd name="connsiteY6" fmla="*/ 14256990 h 14256988"/>
              <a:gd name="connsiteX0" fmla="*/ 6307634 w 6307633"/>
              <a:gd name="connsiteY0" fmla="*/ 11436451 h 14249449"/>
              <a:gd name="connsiteX1" fmla="*/ 3033976 w 6307633"/>
              <a:gd name="connsiteY1" fmla="*/ 11032618 h 14249449"/>
              <a:gd name="connsiteX2" fmla="*/ 2481881 w 6307633"/>
              <a:gd name="connsiteY2" fmla="*/ 9157438 h 14249449"/>
              <a:gd name="connsiteX3" fmla="*/ 3770962 w 6307633"/>
              <a:gd name="connsiteY3" fmla="*/ 1392778 h 14249449"/>
              <a:gd name="connsiteX4" fmla="*/ 2890737 w 6307633"/>
              <a:gd name="connsiteY4" fmla="*/ 780993 h 14249449"/>
              <a:gd name="connsiteX5" fmla="*/ 1063860 w 6307633"/>
              <a:gd name="connsiteY5" fmla="*/ 9645527 h 14249449"/>
              <a:gd name="connsiteX6" fmla="*/ 0 w 6307633"/>
              <a:gd name="connsiteY6" fmla="*/ 14249451 h 14249449"/>
              <a:gd name="connsiteX0" fmla="*/ 6307634 w 6307633"/>
              <a:gd name="connsiteY0" fmla="*/ 11436451 h 14249449"/>
              <a:gd name="connsiteX1" fmla="*/ 3033976 w 6307633"/>
              <a:gd name="connsiteY1" fmla="*/ 11032618 h 14249449"/>
              <a:gd name="connsiteX2" fmla="*/ 2481881 w 6307633"/>
              <a:gd name="connsiteY2" fmla="*/ 9157438 h 14249449"/>
              <a:gd name="connsiteX3" fmla="*/ 3770962 w 6307633"/>
              <a:gd name="connsiteY3" fmla="*/ 1392778 h 14249449"/>
              <a:gd name="connsiteX4" fmla="*/ 2890737 w 6307633"/>
              <a:gd name="connsiteY4" fmla="*/ 780993 h 14249449"/>
              <a:gd name="connsiteX5" fmla="*/ 1063860 w 6307633"/>
              <a:gd name="connsiteY5" fmla="*/ 9645527 h 14249449"/>
              <a:gd name="connsiteX6" fmla="*/ 0 w 6307633"/>
              <a:gd name="connsiteY6" fmla="*/ 14249451 h 14249449"/>
              <a:gd name="connsiteX0" fmla="*/ 6307634 w 6307633"/>
              <a:gd name="connsiteY0" fmla="*/ 11436451 h 14249449"/>
              <a:gd name="connsiteX1" fmla="*/ 3033976 w 6307633"/>
              <a:gd name="connsiteY1" fmla="*/ 11032618 h 14249449"/>
              <a:gd name="connsiteX2" fmla="*/ 2481881 w 6307633"/>
              <a:gd name="connsiteY2" fmla="*/ 9157438 h 14249449"/>
              <a:gd name="connsiteX3" fmla="*/ 3770962 w 6307633"/>
              <a:gd name="connsiteY3" fmla="*/ 1392778 h 14249449"/>
              <a:gd name="connsiteX4" fmla="*/ 2890737 w 6307633"/>
              <a:gd name="connsiteY4" fmla="*/ 780993 h 14249449"/>
              <a:gd name="connsiteX5" fmla="*/ 1063860 w 6307633"/>
              <a:gd name="connsiteY5" fmla="*/ 9645527 h 14249449"/>
              <a:gd name="connsiteX6" fmla="*/ 0 w 6307633"/>
              <a:gd name="connsiteY6" fmla="*/ 14249451 h 14249449"/>
              <a:gd name="connsiteX0" fmla="*/ 6307634 w 6307633"/>
              <a:gd name="connsiteY0" fmla="*/ 11436451 h 14249449"/>
              <a:gd name="connsiteX1" fmla="*/ 3033976 w 6307633"/>
              <a:gd name="connsiteY1" fmla="*/ 11032618 h 14249449"/>
              <a:gd name="connsiteX2" fmla="*/ 2481881 w 6307633"/>
              <a:gd name="connsiteY2" fmla="*/ 9157438 h 14249449"/>
              <a:gd name="connsiteX3" fmla="*/ 3770962 w 6307633"/>
              <a:gd name="connsiteY3" fmla="*/ 1392778 h 14249449"/>
              <a:gd name="connsiteX4" fmla="*/ 2890737 w 6307633"/>
              <a:gd name="connsiteY4" fmla="*/ 780993 h 14249449"/>
              <a:gd name="connsiteX5" fmla="*/ 1063860 w 6307633"/>
              <a:gd name="connsiteY5" fmla="*/ 9645527 h 14249449"/>
              <a:gd name="connsiteX6" fmla="*/ 0 w 6307633"/>
              <a:gd name="connsiteY6" fmla="*/ 14249451 h 14249449"/>
              <a:gd name="connsiteX0" fmla="*/ 6307634 w 6307633"/>
              <a:gd name="connsiteY0" fmla="*/ 11613532 h 14426530"/>
              <a:gd name="connsiteX1" fmla="*/ 3033976 w 6307633"/>
              <a:gd name="connsiteY1" fmla="*/ 11209699 h 14426530"/>
              <a:gd name="connsiteX2" fmla="*/ 2481881 w 6307633"/>
              <a:gd name="connsiteY2" fmla="*/ 9334519 h 14426530"/>
              <a:gd name="connsiteX3" fmla="*/ 3899102 w 6307633"/>
              <a:gd name="connsiteY3" fmla="*/ 1184944 h 14426530"/>
              <a:gd name="connsiteX4" fmla="*/ 2890737 w 6307633"/>
              <a:gd name="connsiteY4" fmla="*/ 958074 h 14426530"/>
              <a:gd name="connsiteX5" fmla="*/ 1063860 w 6307633"/>
              <a:gd name="connsiteY5" fmla="*/ 9822608 h 14426530"/>
              <a:gd name="connsiteX6" fmla="*/ 0 w 6307633"/>
              <a:gd name="connsiteY6" fmla="*/ 14426532 h 14426530"/>
              <a:gd name="connsiteX0" fmla="*/ 6307634 w 6307633"/>
              <a:gd name="connsiteY0" fmla="*/ 11467469 h 14280467"/>
              <a:gd name="connsiteX1" fmla="*/ 3033976 w 6307633"/>
              <a:gd name="connsiteY1" fmla="*/ 11063636 h 14280467"/>
              <a:gd name="connsiteX2" fmla="*/ 2481881 w 6307633"/>
              <a:gd name="connsiteY2" fmla="*/ 9188456 h 14280467"/>
              <a:gd name="connsiteX3" fmla="*/ 3899102 w 6307633"/>
              <a:gd name="connsiteY3" fmla="*/ 1038881 h 14280467"/>
              <a:gd name="connsiteX4" fmla="*/ 2890737 w 6307633"/>
              <a:gd name="connsiteY4" fmla="*/ 812011 h 14280467"/>
              <a:gd name="connsiteX5" fmla="*/ 1063860 w 6307633"/>
              <a:gd name="connsiteY5" fmla="*/ 9676545 h 14280467"/>
              <a:gd name="connsiteX6" fmla="*/ 0 w 6307633"/>
              <a:gd name="connsiteY6" fmla="*/ 14280469 h 14280467"/>
              <a:gd name="connsiteX0" fmla="*/ 6307634 w 6307633"/>
              <a:gd name="connsiteY0" fmla="*/ 11153805 h 13966803"/>
              <a:gd name="connsiteX1" fmla="*/ 3033976 w 6307633"/>
              <a:gd name="connsiteY1" fmla="*/ 10749972 h 13966803"/>
              <a:gd name="connsiteX2" fmla="*/ 2481881 w 6307633"/>
              <a:gd name="connsiteY2" fmla="*/ 8874792 h 13966803"/>
              <a:gd name="connsiteX3" fmla="*/ 3899102 w 6307633"/>
              <a:gd name="connsiteY3" fmla="*/ 725217 h 13966803"/>
              <a:gd name="connsiteX4" fmla="*/ 2890737 w 6307633"/>
              <a:gd name="connsiteY4" fmla="*/ 498347 h 13966803"/>
              <a:gd name="connsiteX5" fmla="*/ 1063860 w 6307633"/>
              <a:gd name="connsiteY5" fmla="*/ 9362881 h 13966803"/>
              <a:gd name="connsiteX6" fmla="*/ 0 w 6307633"/>
              <a:gd name="connsiteY6" fmla="*/ 13966805 h 13966803"/>
              <a:gd name="connsiteX0" fmla="*/ 6307634 w 6307633"/>
              <a:gd name="connsiteY0" fmla="*/ 11759465 h 14572463"/>
              <a:gd name="connsiteX1" fmla="*/ 3033976 w 6307633"/>
              <a:gd name="connsiteY1" fmla="*/ 11355632 h 14572463"/>
              <a:gd name="connsiteX2" fmla="*/ 2481881 w 6307633"/>
              <a:gd name="connsiteY2" fmla="*/ 9480452 h 14572463"/>
              <a:gd name="connsiteX3" fmla="*/ 4140126 w 6307633"/>
              <a:gd name="connsiteY3" fmla="*/ 751518 h 14572463"/>
              <a:gd name="connsiteX4" fmla="*/ 2890737 w 6307633"/>
              <a:gd name="connsiteY4" fmla="*/ 1104007 h 14572463"/>
              <a:gd name="connsiteX5" fmla="*/ 1063860 w 6307633"/>
              <a:gd name="connsiteY5" fmla="*/ 9968541 h 14572463"/>
              <a:gd name="connsiteX6" fmla="*/ 0 w 6307633"/>
              <a:gd name="connsiteY6" fmla="*/ 14572465 h 14572463"/>
              <a:gd name="connsiteX0" fmla="*/ 6307634 w 6307633"/>
              <a:gd name="connsiteY0" fmla="*/ 12088038 h 14901036"/>
              <a:gd name="connsiteX1" fmla="*/ 3033976 w 6307633"/>
              <a:gd name="connsiteY1" fmla="*/ 11684205 h 14901036"/>
              <a:gd name="connsiteX2" fmla="*/ 2481881 w 6307633"/>
              <a:gd name="connsiteY2" fmla="*/ 9809025 h 14901036"/>
              <a:gd name="connsiteX3" fmla="*/ 4140126 w 6307633"/>
              <a:gd name="connsiteY3" fmla="*/ 1080091 h 14901036"/>
              <a:gd name="connsiteX4" fmla="*/ 2948425 w 6307633"/>
              <a:gd name="connsiteY4" fmla="*/ 1154089 h 14901036"/>
              <a:gd name="connsiteX5" fmla="*/ 1063860 w 6307633"/>
              <a:gd name="connsiteY5" fmla="*/ 10297114 h 14901036"/>
              <a:gd name="connsiteX6" fmla="*/ 0 w 6307633"/>
              <a:gd name="connsiteY6" fmla="*/ 14901038 h 14901036"/>
              <a:gd name="connsiteX0" fmla="*/ 6307634 w 6307633"/>
              <a:gd name="connsiteY0" fmla="*/ 12020254 h 14833252"/>
              <a:gd name="connsiteX1" fmla="*/ 3033976 w 6307633"/>
              <a:gd name="connsiteY1" fmla="*/ 11616421 h 14833252"/>
              <a:gd name="connsiteX2" fmla="*/ 2481881 w 6307633"/>
              <a:gd name="connsiteY2" fmla="*/ 9741241 h 14833252"/>
              <a:gd name="connsiteX3" fmla="*/ 4140126 w 6307633"/>
              <a:gd name="connsiteY3" fmla="*/ 1012307 h 14833252"/>
              <a:gd name="connsiteX4" fmla="*/ 2948425 w 6307633"/>
              <a:gd name="connsiteY4" fmla="*/ 1086305 h 14833252"/>
              <a:gd name="connsiteX5" fmla="*/ 1063860 w 6307633"/>
              <a:gd name="connsiteY5" fmla="*/ 10229330 h 14833252"/>
              <a:gd name="connsiteX6" fmla="*/ 0 w 6307633"/>
              <a:gd name="connsiteY6" fmla="*/ 14833254 h 14833252"/>
              <a:gd name="connsiteX0" fmla="*/ 6307634 w 6307633"/>
              <a:gd name="connsiteY0" fmla="*/ 11784566 h 14597564"/>
              <a:gd name="connsiteX1" fmla="*/ 3033976 w 6307633"/>
              <a:gd name="connsiteY1" fmla="*/ 11380733 h 14597564"/>
              <a:gd name="connsiteX2" fmla="*/ 2481881 w 6307633"/>
              <a:gd name="connsiteY2" fmla="*/ 9505553 h 14597564"/>
              <a:gd name="connsiteX3" fmla="*/ 4140126 w 6307633"/>
              <a:gd name="connsiteY3" fmla="*/ 776619 h 14597564"/>
              <a:gd name="connsiteX4" fmla="*/ 2948425 w 6307633"/>
              <a:gd name="connsiteY4" fmla="*/ 850617 h 14597564"/>
              <a:gd name="connsiteX5" fmla="*/ 1063860 w 6307633"/>
              <a:gd name="connsiteY5" fmla="*/ 9993642 h 14597564"/>
              <a:gd name="connsiteX6" fmla="*/ 0 w 6307633"/>
              <a:gd name="connsiteY6" fmla="*/ 14597566 h 14597564"/>
              <a:gd name="connsiteX0" fmla="*/ 6307634 w 6307633"/>
              <a:gd name="connsiteY0" fmla="*/ 11982284 h 14795282"/>
              <a:gd name="connsiteX1" fmla="*/ 3033976 w 6307633"/>
              <a:gd name="connsiteY1" fmla="*/ 11578451 h 14795282"/>
              <a:gd name="connsiteX2" fmla="*/ 2481881 w 6307633"/>
              <a:gd name="connsiteY2" fmla="*/ 9703271 h 14795282"/>
              <a:gd name="connsiteX3" fmla="*/ 4140126 w 6307633"/>
              <a:gd name="connsiteY3" fmla="*/ 974337 h 14795282"/>
              <a:gd name="connsiteX4" fmla="*/ 3034956 w 6307633"/>
              <a:gd name="connsiteY4" fmla="*/ 630602 h 14795282"/>
              <a:gd name="connsiteX5" fmla="*/ 1063860 w 6307633"/>
              <a:gd name="connsiteY5" fmla="*/ 10191360 h 14795282"/>
              <a:gd name="connsiteX6" fmla="*/ 0 w 6307633"/>
              <a:gd name="connsiteY6" fmla="*/ 14795284 h 14795282"/>
              <a:gd name="connsiteX0" fmla="*/ 6307634 w 6307633"/>
              <a:gd name="connsiteY0" fmla="*/ 12278276 h 15091274"/>
              <a:gd name="connsiteX1" fmla="*/ 3033976 w 6307633"/>
              <a:gd name="connsiteY1" fmla="*/ 11874443 h 15091274"/>
              <a:gd name="connsiteX2" fmla="*/ 2481881 w 6307633"/>
              <a:gd name="connsiteY2" fmla="*/ 9999263 h 15091274"/>
              <a:gd name="connsiteX3" fmla="*/ 4140126 w 6307633"/>
              <a:gd name="connsiteY3" fmla="*/ 1270329 h 15091274"/>
              <a:gd name="connsiteX4" fmla="*/ 3034956 w 6307633"/>
              <a:gd name="connsiteY4" fmla="*/ 926594 h 15091274"/>
              <a:gd name="connsiteX5" fmla="*/ 1028041 w 6307633"/>
              <a:gd name="connsiteY5" fmla="*/ 9608616 h 15091274"/>
              <a:gd name="connsiteX6" fmla="*/ 0 w 6307633"/>
              <a:gd name="connsiteY6" fmla="*/ 15091276 h 15091274"/>
              <a:gd name="connsiteX0" fmla="*/ 6307634 w 6307633"/>
              <a:gd name="connsiteY0" fmla="*/ 12279256 h 15092254"/>
              <a:gd name="connsiteX1" fmla="*/ 3033976 w 6307633"/>
              <a:gd name="connsiteY1" fmla="*/ 11875423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033978 w 6307633"/>
              <a:gd name="connsiteY1" fmla="*/ 11875423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033978 w 6307633"/>
              <a:gd name="connsiteY1" fmla="*/ 11875423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255605 w 6307633"/>
              <a:gd name="connsiteY1" fmla="*/ 12090746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665383 w 6307633"/>
              <a:gd name="connsiteY1" fmla="*/ 11982000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665383 w 6307633"/>
              <a:gd name="connsiteY1" fmla="*/ 11982000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665383 w 6307633"/>
              <a:gd name="connsiteY1" fmla="*/ 11982000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509395 w 6307633"/>
              <a:gd name="connsiteY1" fmla="*/ 11683460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363686 w 6307633"/>
              <a:gd name="connsiteY1" fmla="*/ 11919512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363686 w 6307633"/>
              <a:gd name="connsiteY1" fmla="*/ 11919512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294066 w 6307633"/>
              <a:gd name="connsiteY1" fmla="*/ 11905091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294066 w 6307633"/>
              <a:gd name="connsiteY1" fmla="*/ 11905091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279256 h 15092254"/>
              <a:gd name="connsiteX1" fmla="*/ 3790210 w 6307633"/>
              <a:gd name="connsiteY1" fmla="*/ 12080474 h 15092254"/>
              <a:gd name="connsiteX2" fmla="*/ 2481881 w 6307633"/>
              <a:gd name="connsiteY2" fmla="*/ 10000243 h 15092254"/>
              <a:gd name="connsiteX3" fmla="*/ 4140126 w 6307633"/>
              <a:gd name="connsiteY3" fmla="*/ 1271309 h 15092254"/>
              <a:gd name="connsiteX4" fmla="*/ 3034956 w 6307633"/>
              <a:gd name="connsiteY4" fmla="*/ 927574 h 15092254"/>
              <a:gd name="connsiteX5" fmla="*/ 1097668 w 6307633"/>
              <a:gd name="connsiteY5" fmla="*/ 9624017 h 15092254"/>
              <a:gd name="connsiteX6" fmla="*/ 0 w 6307633"/>
              <a:gd name="connsiteY6" fmla="*/ 15092256 h 15092254"/>
              <a:gd name="connsiteX0" fmla="*/ 6307634 w 6307633"/>
              <a:gd name="connsiteY0" fmla="*/ 12301993 h 15114991"/>
              <a:gd name="connsiteX1" fmla="*/ 3790210 w 6307633"/>
              <a:gd name="connsiteY1" fmla="*/ 12103211 h 15114991"/>
              <a:gd name="connsiteX2" fmla="*/ 2325729 w 6307633"/>
              <a:gd name="connsiteY2" fmla="*/ 10426294 h 15114991"/>
              <a:gd name="connsiteX3" fmla="*/ 4140126 w 6307633"/>
              <a:gd name="connsiteY3" fmla="*/ 1294046 h 15114991"/>
              <a:gd name="connsiteX4" fmla="*/ 3034956 w 6307633"/>
              <a:gd name="connsiteY4" fmla="*/ 950311 h 15114991"/>
              <a:gd name="connsiteX5" fmla="*/ 1097668 w 6307633"/>
              <a:gd name="connsiteY5" fmla="*/ 9646754 h 15114991"/>
              <a:gd name="connsiteX6" fmla="*/ 0 w 6307633"/>
              <a:gd name="connsiteY6" fmla="*/ 15114993 h 15114991"/>
              <a:gd name="connsiteX0" fmla="*/ 6307634 w 6307633"/>
              <a:gd name="connsiteY0" fmla="*/ 12301993 h 15114991"/>
              <a:gd name="connsiteX1" fmla="*/ 3790210 w 6307633"/>
              <a:gd name="connsiteY1" fmla="*/ 12103211 h 15114991"/>
              <a:gd name="connsiteX2" fmla="*/ 2325729 w 6307633"/>
              <a:gd name="connsiteY2" fmla="*/ 10426294 h 15114991"/>
              <a:gd name="connsiteX3" fmla="*/ 4140126 w 6307633"/>
              <a:gd name="connsiteY3" fmla="*/ 1294046 h 15114991"/>
              <a:gd name="connsiteX4" fmla="*/ 3034956 w 6307633"/>
              <a:gd name="connsiteY4" fmla="*/ 950311 h 15114991"/>
              <a:gd name="connsiteX5" fmla="*/ 1097668 w 6307633"/>
              <a:gd name="connsiteY5" fmla="*/ 9646754 h 15114991"/>
              <a:gd name="connsiteX6" fmla="*/ 0 w 6307633"/>
              <a:gd name="connsiteY6" fmla="*/ 15114993 h 15114991"/>
              <a:gd name="connsiteX0" fmla="*/ 6307634 w 6307633"/>
              <a:gd name="connsiteY0" fmla="*/ 12301993 h 15114991"/>
              <a:gd name="connsiteX1" fmla="*/ 3790210 w 6307633"/>
              <a:gd name="connsiteY1" fmla="*/ 12103211 h 15114991"/>
              <a:gd name="connsiteX2" fmla="*/ 2325729 w 6307633"/>
              <a:gd name="connsiteY2" fmla="*/ 10426294 h 15114991"/>
              <a:gd name="connsiteX3" fmla="*/ 4140126 w 6307633"/>
              <a:gd name="connsiteY3" fmla="*/ 1294046 h 15114991"/>
              <a:gd name="connsiteX4" fmla="*/ 3034956 w 6307633"/>
              <a:gd name="connsiteY4" fmla="*/ 950311 h 15114991"/>
              <a:gd name="connsiteX5" fmla="*/ 1097668 w 6307633"/>
              <a:gd name="connsiteY5" fmla="*/ 9646754 h 15114991"/>
              <a:gd name="connsiteX6" fmla="*/ 0 w 6307633"/>
              <a:gd name="connsiteY6" fmla="*/ 15114993 h 15114991"/>
              <a:gd name="connsiteX0" fmla="*/ 6307634 w 6307633"/>
              <a:gd name="connsiteY0" fmla="*/ 12506051 h 15319049"/>
              <a:gd name="connsiteX1" fmla="*/ 3790210 w 6307633"/>
              <a:gd name="connsiteY1" fmla="*/ 12307269 h 15319049"/>
              <a:gd name="connsiteX2" fmla="*/ 2325729 w 6307633"/>
              <a:gd name="connsiteY2" fmla="*/ 10630352 h 15319049"/>
              <a:gd name="connsiteX3" fmla="*/ 4140126 w 6307633"/>
              <a:gd name="connsiteY3" fmla="*/ 1498104 h 15319049"/>
              <a:gd name="connsiteX4" fmla="*/ 3034956 w 6307633"/>
              <a:gd name="connsiteY4" fmla="*/ 1154369 h 15319049"/>
              <a:gd name="connsiteX5" fmla="*/ 603194 w 6307633"/>
              <a:gd name="connsiteY5" fmla="*/ 12822201 h 15319049"/>
              <a:gd name="connsiteX6" fmla="*/ 0 w 6307633"/>
              <a:gd name="connsiteY6" fmla="*/ 15319051 h 15319049"/>
              <a:gd name="connsiteX0" fmla="*/ 6925600 w 6925599"/>
              <a:gd name="connsiteY0" fmla="*/ 12506051 h 19354013"/>
              <a:gd name="connsiteX1" fmla="*/ 4408176 w 6925599"/>
              <a:gd name="connsiteY1" fmla="*/ 12307269 h 19354013"/>
              <a:gd name="connsiteX2" fmla="*/ 2943695 w 6925599"/>
              <a:gd name="connsiteY2" fmla="*/ 10630352 h 19354013"/>
              <a:gd name="connsiteX3" fmla="*/ 4758092 w 6925599"/>
              <a:gd name="connsiteY3" fmla="*/ 1498104 h 19354013"/>
              <a:gd name="connsiteX4" fmla="*/ 3652922 w 6925599"/>
              <a:gd name="connsiteY4" fmla="*/ 1154369 h 19354013"/>
              <a:gd name="connsiteX5" fmla="*/ 1221160 w 6925599"/>
              <a:gd name="connsiteY5" fmla="*/ 12822201 h 19354013"/>
              <a:gd name="connsiteX6" fmla="*/ -1 w 6925599"/>
              <a:gd name="connsiteY6" fmla="*/ 19354012 h 19354013"/>
              <a:gd name="connsiteX0" fmla="*/ 6925600 w 6925599"/>
              <a:gd name="connsiteY0" fmla="*/ 12535661 h 19383623"/>
              <a:gd name="connsiteX1" fmla="*/ 4408176 w 6925599"/>
              <a:gd name="connsiteY1" fmla="*/ 12336879 h 19383623"/>
              <a:gd name="connsiteX2" fmla="*/ 2943695 w 6925599"/>
              <a:gd name="connsiteY2" fmla="*/ 10659962 h 19383623"/>
              <a:gd name="connsiteX3" fmla="*/ 4758092 w 6925599"/>
              <a:gd name="connsiteY3" fmla="*/ 1527714 h 19383623"/>
              <a:gd name="connsiteX4" fmla="*/ 3652922 w 6925599"/>
              <a:gd name="connsiteY4" fmla="*/ 1183979 h 19383623"/>
              <a:gd name="connsiteX5" fmla="*/ 1278680 w 6925599"/>
              <a:gd name="connsiteY5" fmla="*/ 13275186 h 19383623"/>
              <a:gd name="connsiteX6" fmla="*/ -1 w 6925599"/>
              <a:gd name="connsiteY6" fmla="*/ 19383622 h 19383623"/>
              <a:gd name="connsiteX0" fmla="*/ 6925600 w 6925599"/>
              <a:gd name="connsiteY0" fmla="*/ 11868687 h 18716649"/>
              <a:gd name="connsiteX1" fmla="*/ 4408176 w 6925599"/>
              <a:gd name="connsiteY1" fmla="*/ 11669905 h 18716649"/>
              <a:gd name="connsiteX2" fmla="*/ 2943695 w 6925599"/>
              <a:gd name="connsiteY2" fmla="*/ 9992988 h 18716649"/>
              <a:gd name="connsiteX3" fmla="*/ 1122643 w 6925599"/>
              <a:gd name="connsiteY3" fmla="*/ 2987897 h 18716649"/>
              <a:gd name="connsiteX4" fmla="*/ 3652922 w 6925599"/>
              <a:gd name="connsiteY4" fmla="*/ 517005 h 18716649"/>
              <a:gd name="connsiteX5" fmla="*/ 1278680 w 6925599"/>
              <a:gd name="connsiteY5" fmla="*/ 12608212 h 18716649"/>
              <a:gd name="connsiteX6" fmla="*/ -1 w 6925599"/>
              <a:gd name="connsiteY6" fmla="*/ 18716648 h 18716649"/>
              <a:gd name="connsiteX0" fmla="*/ 7347914 w 7347913"/>
              <a:gd name="connsiteY0" fmla="*/ 11882153 h 18730115"/>
              <a:gd name="connsiteX1" fmla="*/ 4830490 w 7347913"/>
              <a:gd name="connsiteY1" fmla="*/ 11683371 h 18730115"/>
              <a:gd name="connsiteX2" fmla="*/ 131051 w 7347913"/>
              <a:gd name="connsiteY2" fmla="*/ 10667554 h 18730115"/>
              <a:gd name="connsiteX3" fmla="*/ 1544957 w 7347913"/>
              <a:gd name="connsiteY3" fmla="*/ 3001363 h 18730115"/>
              <a:gd name="connsiteX4" fmla="*/ 4075236 w 7347913"/>
              <a:gd name="connsiteY4" fmla="*/ 530471 h 18730115"/>
              <a:gd name="connsiteX5" fmla="*/ 1700994 w 7347913"/>
              <a:gd name="connsiteY5" fmla="*/ 12621678 h 18730115"/>
              <a:gd name="connsiteX6" fmla="*/ 422313 w 7347913"/>
              <a:gd name="connsiteY6" fmla="*/ 18730114 h 18730115"/>
              <a:gd name="connsiteX0" fmla="*/ 7341410 w 7341409"/>
              <a:gd name="connsiteY0" fmla="*/ 9951995 h 16799957"/>
              <a:gd name="connsiteX1" fmla="*/ 4823986 w 7341409"/>
              <a:gd name="connsiteY1" fmla="*/ 9753213 h 16799957"/>
              <a:gd name="connsiteX2" fmla="*/ 124547 w 7341409"/>
              <a:gd name="connsiteY2" fmla="*/ 8737396 h 16799957"/>
              <a:gd name="connsiteX3" fmla="*/ 1538453 w 7341409"/>
              <a:gd name="connsiteY3" fmla="*/ 1071205 h 16799957"/>
              <a:gd name="connsiteX4" fmla="*/ 3479939 w 7341409"/>
              <a:gd name="connsiteY4" fmla="*/ 1092310 h 16799957"/>
              <a:gd name="connsiteX5" fmla="*/ 1694490 w 7341409"/>
              <a:gd name="connsiteY5" fmla="*/ 10691520 h 16799957"/>
              <a:gd name="connsiteX6" fmla="*/ 415809 w 7341409"/>
              <a:gd name="connsiteY6" fmla="*/ 16799956 h 16799957"/>
              <a:gd name="connsiteX0" fmla="*/ 7341410 w 7341409"/>
              <a:gd name="connsiteY0" fmla="*/ 9951995 h 15710032"/>
              <a:gd name="connsiteX1" fmla="*/ 4823986 w 7341409"/>
              <a:gd name="connsiteY1" fmla="*/ 9753213 h 15710032"/>
              <a:gd name="connsiteX2" fmla="*/ 124547 w 7341409"/>
              <a:gd name="connsiteY2" fmla="*/ 8737396 h 15710032"/>
              <a:gd name="connsiteX3" fmla="*/ 1538453 w 7341409"/>
              <a:gd name="connsiteY3" fmla="*/ 1071205 h 15710032"/>
              <a:gd name="connsiteX4" fmla="*/ 3479939 w 7341409"/>
              <a:gd name="connsiteY4" fmla="*/ 1092310 h 15710032"/>
              <a:gd name="connsiteX5" fmla="*/ 1694490 w 7341409"/>
              <a:gd name="connsiteY5" fmla="*/ 10691520 h 15710032"/>
              <a:gd name="connsiteX6" fmla="*/ 762586 w 7341409"/>
              <a:gd name="connsiteY6" fmla="*/ 15710032 h 15710032"/>
              <a:gd name="connsiteX0" fmla="*/ 7341410 w 7341409"/>
              <a:gd name="connsiteY0" fmla="*/ 9957185 h 15715222"/>
              <a:gd name="connsiteX1" fmla="*/ 4823986 w 7341409"/>
              <a:gd name="connsiteY1" fmla="*/ 9758403 h 15715222"/>
              <a:gd name="connsiteX2" fmla="*/ 124547 w 7341409"/>
              <a:gd name="connsiteY2" fmla="*/ 8742586 h 15715222"/>
              <a:gd name="connsiteX3" fmla="*/ 1538453 w 7341409"/>
              <a:gd name="connsiteY3" fmla="*/ 1076395 h 15715222"/>
              <a:gd name="connsiteX4" fmla="*/ 3479939 w 7341409"/>
              <a:gd name="connsiteY4" fmla="*/ 1097500 h 15715222"/>
              <a:gd name="connsiteX5" fmla="*/ 1726484 w 7341409"/>
              <a:gd name="connsiteY5" fmla="*/ 10775950 h 15715222"/>
              <a:gd name="connsiteX6" fmla="*/ 762586 w 7341409"/>
              <a:gd name="connsiteY6" fmla="*/ 15715222 h 15715222"/>
              <a:gd name="connsiteX0" fmla="*/ 7637099 w 7637098"/>
              <a:gd name="connsiteY0" fmla="*/ 8964086 h 14722123"/>
              <a:gd name="connsiteX1" fmla="*/ 5119675 w 7637098"/>
              <a:gd name="connsiteY1" fmla="*/ 8765304 h 14722123"/>
              <a:gd name="connsiteX2" fmla="*/ 420236 w 7637098"/>
              <a:gd name="connsiteY2" fmla="*/ 7749487 h 14722123"/>
              <a:gd name="connsiteX3" fmla="*/ 606983 w 7637098"/>
              <a:gd name="connsiteY3" fmla="*/ 4839186 h 14722123"/>
              <a:gd name="connsiteX4" fmla="*/ 3775628 w 7637098"/>
              <a:gd name="connsiteY4" fmla="*/ 104401 h 14722123"/>
              <a:gd name="connsiteX5" fmla="*/ 2022173 w 7637098"/>
              <a:gd name="connsiteY5" fmla="*/ 9782851 h 14722123"/>
              <a:gd name="connsiteX6" fmla="*/ 1058275 w 7637098"/>
              <a:gd name="connsiteY6" fmla="*/ 14722123 h 14722123"/>
              <a:gd name="connsiteX0" fmla="*/ 7591495 w 7591494"/>
              <a:gd name="connsiteY0" fmla="*/ 4249687 h 10007724"/>
              <a:gd name="connsiteX1" fmla="*/ 5074071 w 7591494"/>
              <a:gd name="connsiteY1" fmla="*/ 4050905 h 10007724"/>
              <a:gd name="connsiteX2" fmla="*/ 374632 w 7591494"/>
              <a:gd name="connsiteY2" fmla="*/ 3035088 h 10007724"/>
              <a:gd name="connsiteX3" fmla="*/ 561379 w 7591494"/>
              <a:gd name="connsiteY3" fmla="*/ 124787 h 10007724"/>
              <a:gd name="connsiteX4" fmla="*/ 2715558 w 7591494"/>
              <a:gd name="connsiteY4" fmla="*/ 988654 h 10007724"/>
              <a:gd name="connsiteX5" fmla="*/ 1976569 w 7591494"/>
              <a:gd name="connsiteY5" fmla="*/ 5068452 h 10007724"/>
              <a:gd name="connsiteX6" fmla="*/ 1012671 w 7591494"/>
              <a:gd name="connsiteY6" fmla="*/ 10007724 h 10007724"/>
              <a:gd name="connsiteX0" fmla="*/ 7588848 w 7588847"/>
              <a:gd name="connsiteY0" fmla="*/ 3990013 h 9748050"/>
              <a:gd name="connsiteX1" fmla="*/ 5071424 w 7588847"/>
              <a:gd name="connsiteY1" fmla="*/ 3791231 h 9748050"/>
              <a:gd name="connsiteX2" fmla="*/ 371985 w 7588847"/>
              <a:gd name="connsiteY2" fmla="*/ 2775414 h 9748050"/>
              <a:gd name="connsiteX3" fmla="*/ 565857 w 7588847"/>
              <a:gd name="connsiteY3" fmla="*/ 181234 h 9748050"/>
              <a:gd name="connsiteX4" fmla="*/ 2712911 w 7588847"/>
              <a:gd name="connsiteY4" fmla="*/ 728980 h 9748050"/>
              <a:gd name="connsiteX5" fmla="*/ 1973922 w 7588847"/>
              <a:gd name="connsiteY5" fmla="*/ 4808778 h 9748050"/>
              <a:gd name="connsiteX6" fmla="*/ 1010024 w 7588847"/>
              <a:gd name="connsiteY6" fmla="*/ 9748050 h 9748050"/>
              <a:gd name="connsiteX0" fmla="*/ 7436903 w 7436902"/>
              <a:gd name="connsiteY0" fmla="*/ 4025550 h 9783587"/>
              <a:gd name="connsiteX1" fmla="*/ 4919479 w 7436902"/>
              <a:gd name="connsiteY1" fmla="*/ 3826768 h 9783587"/>
              <a:gd name="connsiteX2" fmla="*/ 435212 w 7436902"/>
              <a:gd name="connsiteY2" fmla="*/ 3291177 h 9783587"/>
              <a:gd name="connsiteX3" fmla="*/ 413912 w 7436902"/>
              <a:gd name="connsiteY3" fmla="*/ 216771 h 9783587"/>
              <a:gd name="connsiteX4" fmla="*/ 2560966 w 7436902"/>
              <a:gd name="connsiteY4" fmla="*/ 764517 h 9783587"/>
              <a:gd name="connsiteX5" fmla="*/ 1821977 w 7436902"/>
              <a:gd name="connsiteY5" fmla="*/ 4844315 h 9783587"/>
              <a:gd name="connsiteX6" fmla="*/ 858079 w 7436902"/>
              <a:gd name="connsiteY6" fmla="*/ 9783587 h 9783587"/>
              <a:gd name="connsiteX0" fmla="*/ 7228749 w 7228748"/>
              <a:gd name="connsiteY0" fmla="*/ 4025550 h 9783587"/>
              <a:gd name="connsiteX1" fmla="*/ 1450991 w 7228748"/>
              <a:gd name="connsiteY1" fmla="*/ 3441873 h 9783587"/>
              <a:gd name="connsiteX2" fmla="*/ 227058 w 7228748"/>
              <a:gd name="connsiteY2" fmla="*/ 3291177 h 9783587"/>
              <a:gd name="connsiteX3" fmla="*/ 205758 w 7228748"/>
              <a:gd name="connsiteY3" fmla="*/ 216771 h 9783587"/>
              <a:gd name="connsiteX4" fmla="*/ 2352812 w 7228748"/>
              <a:gd name="connsiteY4" fmla="*/ 764517 h 9783587"/>
              <a:gd name="connsiteX5" fmla="*/ 1613823 w 7228748"/>
              <a:gd name="connsiteY5" fmla="*/ 4844315 h 9783587"/>
              <a:gd name="connsiteX6" fmla="*/ 649925 w 7228748"/>
              <a:gd name="connsiteY6" fmla="*/ 9783587 h 9783587"/>
              <a:gd name="connsiteX0" fmla="*/ 7270864 w 7270863"/>
              <a:gd name="connsiteY0" fmla="*/ 3986644 h 9744681"/>
              <a:gd name="connsiteX1" fmla="*/ 1493106 w 7270863"/>
              <a:gd name="connsiteY1" fmla="*/ 3402967 h 9744681"/>
              <a:gd name="connsiteX2" fmla="*/ 184462 w 7270863"/>
              <a:gd name="connsiteY2" fmla="*/ 2726456 h 9744681"/>
              <a:gd name="connsiteX3" fmla="*/ 247873 w 7270863"/>
              <a:gd name="connsiteY3" fmla="*/ 177865 h 9744681"/>
              <a:gd name="connsiteX4" fmla="*/ 2394927 w 7270863"/>
              <a:gd name="connsiteY4" fmla="*/ 725611 h 9744681"/>
              <a:gd name="connsiteX5" fmla="*/ 1655938 w 7270863"/>
              <a:gd name="connsiteY5" fmla="*/ 4805409 h 9744681"/>
              <a:gd name="connsiteX6" fmla="*/ 692040 w 7270863"/>
              <a:gd name="connsiteY6" fmla="*/ 9744681 h 9744681"/>
              <a:gd name="connsiteX0" fmla="*/ 7245952 w 7245951"/>
              <a:gd name="connsiteY0" fmla="*/ 3986644 h 9744681"/>
              <a:gd name="connsiteX1" fmla="*/ 1040843 w 7245951"/>
              <a:gd name="connsiteY1" fmla="*/ 3362855 h 9744681"/>
              <a:gd name="connsiteX2" fmla="*/ 159550 w 7245951"/>
              <a:gd name="connsiteY2" fmla="*/ 2726456 h 9744681"/>
              <a:gd name="connsiteX3" fmla="*/ 222961 w 7245951"/>
              <a:gd name="connsiteY3" fmla="*/ 177865 h 9744681"/>
              <a:gd name="connsiteX4" fmla="*/ 2370015 w 7245951"/>
              <a:gd name="connsiteY4" fmla="*/ 725611 h 9744681"/>
              <a:gd name="connsiteX5" fmla="*/ 1631026 w 7245951"/>
              <a:gd name="connsiteY5" fmla="*/ 4805409 h 9744681"/>
              <a:gd name="connsiteX6" fmla="*/ 667128 w 7245951"/>
              <a:gd name="connsiteY6" fmla="*/ 9744681 h 9744681"/>
              <a:gd name="connsiteX0" fmla="*/ 7108329 w 7108328"/>
              <a:gd name="connsiteY0" fmla="*/ 3949933 h 9707970"/>
              <a:gd name="connsiteX1" fmla="*/ 903220 w 7108328"/>
              <a:gd name="connsiteY1" fmla="*/ 3326144 h 9707970"/>
              <a:gd name="connsiteX2" fmla="*/ 21927 w 7108328"/>
              <a:gd name="connsiteY2" fmla="*/ 2689745 h 9707970"/>
              <a:gd name="connsiteX3" fmla="*/ 438257 w 7108328"/>
              <a:gd name="connsiteY3" fmla="*/ 190049 h 9707970"/>
              <a:gd name="connsiteX4" fmla="*/ 2232392 w 7108328"/>
              <a:gd name="connsiteY4" fmla="*/ 688900 h 9707970"/>
              <a:gd name="connsiteX5" fmla="*/ 1493403 w 7108328"/>
              <a:gd name="connsiteY5" fmla="*/ 4768698 h 9707970"/>
              <a:gd name="connsiteX6" fmla="*/ 529505 w 7108328"/>
              <a:gd name="connsiteY6" fmla="*/ 9707970 h 9707970"/>
              <a:gd name="connsiteX0" fmla="*/ 7108876 w 7108875"/>
              <a:gd name="connsiteY0" fmla="*/ 3975651 h 9733688"/>
              <a:gd name="connsiteX1" fmla="*/ 903767 w 7108875"/>
              <a:gd name="connsiteY1" fmla="*/ 3351862 h 9733688"/>
              <a:gd name="connsiteX2" fmla="*/ 22474 w 7108875"/>
              <a:gd name="connsiteY2" fmla="*/ 2715463 h 9733688"/>
              <a:gd name="connsiteX3" fmla="*/ 438804 w 7108875"/>
              <a:gd name="connsiteY3" fmla="*/ 215767 h 9733688"/>
              <a:gd name="connsiteX4" fmla="*/ 2270566 w 7108875"/>
              <a:gd name="connsiteY4" fmla="*/ 649799 h 9733688"/>
              <a:gd name="connsiteX5" fmla="*/ 1493950 w 7108875"/>
              <a:gd name="connsiteY5" fmla="*/ 4794416 h 9733688"/>
              <a:gd name="connsiteX6" fmla="*/ 530052 w 7108875"/>
              <a:gd name="connsiteY6" fmla="*/ 9733688 h 9733688"/>
              <a:gd name="connsiteX0" fmla="*/ 7108876 w 7108875"/>
              <a:gd name="connsiteY0" fmla="*/ 3980145 h 9738182"/>
              <a:gd name="connsiteX1" fmla="*/ 903767 w 7108875"/>
              <a:gd name="connsiteY1" fmla="*/ 3356356 h 9738182"/>
              <a:gd name="connsiteX2" fmla="*/ 22474 w 7108875"/>
              <a:gd name="connsiteY2" fmla="*/ 2719957 h 9738182"/>
              <a:gd name="connsiteX3" fmla="*/ 438804 w 7108875"/>
              <a:gd name="connsiteY3" fmla="*/ 220261 h 9738182"/>
              <a:gd name="connsiteX4" fmla="*/ 2270566 w 7108875"/>
              <a:gd name="connsiteY4" fmla="*/ 654293 h 9738182"/>
              <a:gd name="connsiteX5" fmla="*/ 1716414 w 7108875"/>
              <a:gd name="connsiteY5" fmla="*/ 4893395 h 9738182"/>
              <a:gd name="connsiteX6" fmla="*/ 530052 w 7108875"/>
              <a:gd name="connsiteY6" fmla="*/ 9738182 h 9738182"/>
              <a:gd name="connsiteX0" fmla="*/ 7108876 w 7108875"/>
              <a:gd name="connsiteY0" fmla="*/ 3980145 h 6797284"/>
              <a:gd name="connsiteX1" fmla="*/ 903767 w 7108875"/>
              <a:gd name="connsiteY1" fmla="*/ 3356356 h 6797284"/>
              <a:gd name="connsiteX2" fmla="*/ 22474 w 7108875"/>
              <a:gd name="connsiteY2" fmla="*/ 2719957 h 6797284"/>
              <a:gd name="connsiteX3" fmla="*/ 438804 w 7108875"/>
              <a:gd name="connsiteY3" fmla="*/ 220261 h 6797284"/>
              <a:gd name="connsiteX4" fmla="*/ 2270566 w 7108875"/>
              <a:gd name="connsiteY4" fmla="*/ 654293 h 6797284"/>
              <a:gd name="connsiteX5" fmla="*/ 1716414 w 7108875"/>
              <a:gd name="connsiteY5" fmla="*/ 4893395 h 6797284"/>
              <a:gd name="connsiteX6" fmla="*/ 1405463 w 7108875"/>
              <a:gd name="connsiteY6" fmla="*/ 6797285 h 6797284"/>
              <a:gd name="connsiteX0" fmla="*/ 7108876 w 7108875"/>
              <a:gd name="connsiteY0" fmla="*/ 3980145 h 6880500"/>
              <a:gd name="connsiteX1" fmla="*/ 903767 w 7108875"/>
              <a:gd name="connsiteY1" fmla="*/ 3356356 h 6880500"/>
              <a:gd name="connsiteX2" fmla="*/ 22474 w 7108875"/>
              <a:gd name="connsiteY2" fmla="*/ 2719957 h 6880500"/>
              <a:gd name="connsiteX3" fmla="*/ 438804 w 7108875"/>
              <a:gd name="connsiteY3" fmla="*/ 220261 h 6880500"/>
              <a:gd name="connsiteX4" fmla="*/ 2270566 w 7108875"/>
              <a:gd name="connsiteY4" fmla="*/ 654293 h 6880500"/>
              <a:gd name="connsiteX5" fmla="*/ 1716414 w 7108875"/>
              <a:gd name="connsiteY5" fmla="*/ 4893395 h 6880500"/>
              <a:gd name="connsiteX6" fmla="*/ 1339819 w 7108875"/>
              <a:gd name="connsiteY6" fmla="*/ 6880499 h 6880500"/>
              <a:gd name="connsiteX0" fmla="*/ 7108876 w 7108875"/>
              <a:gd name="connsiteY0" fmla="*/ 3980145 h 6880500"/>
              <a:gd name="connsiteX1" fmla="*/ 903767 w 7108875"/>
              <a:gd name="connsiteY1" fmla="*/ 3356356 h 6880500"/>
              <a:gd name="connsiteX2" fmla="*/ 22474 w 7108875"/>
              <a:gd name="connsiteY2" fmla="*/ 2719957 h 6880500"/>
              <a:gd name="connsiteX3" fmla="*/ 438804 w 7108875"/>
              <a:gd name="connsiteY3" fmla="*/ 220261 h 6880500"/>
              <a:gd name="connsiteX4" fmla="*/ 2270566 w 7108875"/>
              <a:gd name="connsiteY4" fmla="*/ 654293 h 6880500"/>
              <a:gd name="connsiteX5" fmla="*/ 1716414 w 7108875"/>
              <a:gd name="connsiteY5" fmla="*/ 4893395 h 6880500"/>
              <a:gd name="connsiteX6" fmla="*/ 1339819 w 7108875"/>
              <a:gd name="connsiteY6" fmla="*/ 6880499 h 6880500"/>
              <a:gd name="connsiteX0" fmla="*/ 7108876 w 7108875"/>
              <a:gd name="connsiteY0" fmla="*/ 3891883 h 6792238"/>
              <a:gd name="connsiteX1" fmla="*/ 903767 w 7108875"/>
              <a:gd name="connsiteY1" fmla="*/ 3268094 h 6792238"/>
              <a:gd name="connsiteX2" fmla="*/ 22474 w 7108875"/>
              <a:gd name="connsiteY2" fmla="*/ 2631695 h 6792238"/>
              <a:gd name="connsiteX3" fmla="*/ 438804 w 7108875"/>
              <a:gd name="connsiteY3" fmla="*/ 131999 h 6792238"/>
              <a:gd name="connsiteX4" fmla="*/ 2270566 w 7108875"/>
              <a:gd name="connsiteY4" fmla="*/ 566031 h 6792238"/>
              <a:gd name="connsiteX5" fmla="*/ 2183543 w 7108875"/>
              <a:gd name="connsiteY5" fmla="*/ 2433156 h 6792238"/>
              <a:gd name="connsiteX6" fmla="*/ 1339819 w 7108875"/>
              <a:gd name="connsiteY6" fmla="*/ 6792237 h 6792238"/>
              <a:gd name="connsiteX0" fmla="*/ 7109324 w 7109323"/>
              <a:gd name="connsiteY0" fmla="*/ 3976656 h 6877011"/>
              <a:gd name="connsiteX1" fmla="*/ 904215 w 7109323"/>
              <a:gd name="connsiteY1" fmla="*/ 3352867 h 6877011"/>
              <a:gd name="connsiteX2" fmla="*/ 22922 w 7109323"/>
              <a:gd name="connsiteY2" fmla="*/ 2716468 h 6877011"/>
              <a:gd name="connsiteX3" fmla="*/ 439252 w 7109323"/>
              <a:gd name="connsiteY3" fmla="*/ 216772 h 6877011"/>
              <a:gd name="connsiteX4" fmla="*/ 2300684 w 7109323"/>
              <a:gd name="connsiteY4" fmla="*/ 390717 h 6877011"/>
              <a:gd name="connsiteX5" fmla="*/ 2183991 w 7109323"/>
              <a:gd name="connsiteY5" fmla="*/ 2517929 h 6877011"/>
              <a:gd name="connsiteX6" fmla="*/ 1340267 w 7109323"/>
              <a:gd name="connsiteY6" fmla="*/ 6877010 h 6877011"/>
              <a:gd name="connsiteX0" fmla="*/ 7109324 w 7109323"/>
              <a:gd name="connsiteY0" fmla="*/ 3938417 h 6838772"/>
              <a:gd name="connsiteX1" fmla="*/ 904215 w 7109323"/>
              <a:gd name="connsiteY1" fmla="*/ 3314628 h 6838772"/>
              <a:gd name="connsiteX2" fmla="*/ 22922 w 7109323"/>
              <a:gd name="connsiteY2" fmla="*/ 2678229 h 6838772"/>
              <a:gd name="connsiteX3" fmla="*/ 439252 w 7109323"/>
              <a:gd name="connsiteY3" fmla="*/ 178533 h 6838772"/>
              <a:gd name="connsiteX4" fmla="*/ 2300684 w 7109323"/>
              <a:gd name="connsiteY4" fmla="*/ 352478 h 6838772"/>
              <a:gd name="connsiteX5" fmla="*/ 2325053 w 7109323"/>
              <a:gd name="connsiteY5" fmla="*/ 1564975 h 6838772"/>
              <a:gd name="connsiteX6" fmla="*/ 1340267 w 7109323"/>
              <a:gd name="connsiteY6" fmla="*/ 6838771 h 6838772"/>
              <a:gd name="connsiteX0" fmla="*/ 7105836 w 7105835"/>
              <a:gd name="connsiteY0" fmla="*/ 3996820 h 6897175"/>
              <a:gd name="connsiteX1" fmla="*/ 900727 w 7105835"/>
              <a:gd name="connsiteY1" fmla="*/ 3373031 h 6897175"/>
              <a:gd name="connsiteX2" fmla="*/ 19434 w 7105835"/>
              <a:gd name="connsiteY2" fmla="*/ 2736632 h 6897175"/>
              <a:gd name="connsiteX3" fmla="*/ 435764 w 7105835"/>
              <a:gd name="connsiteY3" fmla="*/ 236936 h 6897175"/>
              <a:gd name="connsiteX4" fmla="*/ 2037934 w 7105835"/>
              <a:gd name="connsiteY4" fmla="*/ 260370 h 6897175"/>
              <a:gd name="connsiteX5" fmla="*/ 2321565 w 7105835"/>
              <a:gd name="connsiteY5" fmla="*/ 1623378 h 6897175"/>
              <a:gd name="connsiteX6" fmla="*/ 1336779 w 7105835"/>
              <a:gd name="connsiteY6" fmla="*/ 6897174 h 6897175"/>
              <a:gd name="connsiteX0" fmla="*/ 7105836 w 7105835"/>
              <a:gd name="connsiteY0" fmla="*/ 3984732 h 6885087"/>
              <a:gd name="connsiteX1" fmla="*/ 900727 w 7105835"/>
              <a:gd name="connsiteY1" fmla="*/ 3360943 h 6885087"/>
              <a:gd name="connsiteX2" fmla="*/ 19434 w 7105835"/>
              <a:gd name="connsiteY2" fmla="*/ 2724544 h 6885087"/>
              <a:gd name="connsiteX3" fmla="*/ 435764 w 7105835"/>
              <a:gd name="connsiteY3" fmla="*/ 224848 h 6885087"/>
              <a:gd name="connsiteX4" fmla="*/ 2037934 w 7105835"/>
              <a:gd name="connsiteY4" fmla="*/ 248282 h 6885087"/>
              <a:gd name="connsiteX5" fmla="*/ 2321565 w 7105835"/>
              <a:gd name="connsiteY5" fmla="*/ 1611290 h 6885087"/>
              <a:gd name="connsiteX6" fmla="*/ 1336779 w 7105835"/>
              <a:gd name="connsiteY6" fmla="*/ 6885086 h 6885087"/>
              <a:gd name="connsiteX0" fmla="*/ 7105836 w 7105835"/>
              <a:gd name="connsiteY0" fmla="*/ 3984732 h 6885087"/>
              <a:gd name="connsiteX1" fmla="*/ 900727 w 7105835"/>
              <a:gd name="connsiteY1" fmla="*/ 3360943 h 6885087"/>
              <a:gd name="connsiteX2" fmla="*/ 19434 w 7105835"/>
              <a:gd name="connsiteY2" fmla="*/ 2724544 h 6885087"/>
              <a:gd name="connsiteX3" fmla="*/ 435764 w 7105835"/>
              <a:gd name="connsiteY3" fmla="*/ 224848 h 6885087"/>
              <a:gd name="connsiteX4" fmla="*/ 2037934 w 7105835"/>
              <a:gd name="connsiteY4" fmla="*/ 248282 h 6885087"/>
              <a:gd name="connsiteX5" fmla="*/ 2321565 w 7105835"/>
              <a:gd name="connsiteY5" fmla="*/ 1611290 h 6885087"/>
              <a:gd name="connsiteX6" fmla="*/ 1336779 w 7105835"/>
              <a:gd name="connsiteY6" fmla="*/ 6885086 h 6885087"/>
              <a:gd name="connsiteX0" fmla="*/ 7105836 w 7105835"/>
              <a:gd name="connsiteY0" fmla="*/ 3984732 h 6885087"/>
              <a:gd name="connsiteX1" fmla="*/ 900727 w 7105835"/>
              <a:gd name="connsiteY1" fmla="*/ 3360943 h 6885087"/>
              <a:gd name="connsiteX2" fmla="*/ 19434 w 7105835"/>
              <a:gd name="connsiteY2" fmla="*/ 2724544 h 6885087"/>
              <a:gd name="connsiteX3" fmla="*/ 435764 w 7105835"/>
              <a:gd name="connsiteY3" fmla="*/ 224848 h 6885087"/>
              <a:gd name="connsiteX4" fmla="*/ 2037934 w 7105835"/>
              <a:gd name="connsiteY4" fmla="*/ 248282 h 6885087"/>
              <a:gd name="connsiteX5" fmla="*/ 2321565 w 7105835"/>
              <a:gd name="connsiteY5" fmla="*/ 1611290 h 6885087"/>
              <a:gd name="connsiteX6" fmla="*/ 1336779 w 7105835"/>
              <a:gd name="connsiteY6" fmla="*/ 6885086 h 6885087"/>
              <a:gd name="connsiteX0" fmla="*/ 7105836 w 7105835"/>
              <a:gd name="connsiteY0" fmla="*/ 3984732 h 6885087"/>
              <a:gd name="connsiteX1" fmla="*/ 900727 w 7105835"/>
              <a:gd name="connsiteY1" fmla="*/ 3360943 h 6885087"/>
              <a:gd name="connsiteX2" fmla="*/ 19434 w 7105835"/>
              <a:gd name="connsiteY2" fmla="*/ 2724544 h 6885087"/>
              <a:gd name="connsiteX3" fmla="*/ 435764 w 7105835"/>
              <a:gd name="connsiteY3" fmla="*/ 224848 h 6885087"/>
              <a:gd name="connsiteX4" fmla="*/ 2037932 w 7105835"/>
              <a:gd name="connsiteY4" fmla="*/ 248285 h 6885087"/>
              <a:gd name="connsiteX5" fmla="*/ 2321565 w 7105835"/>
              <a:gd name="connsiteY5" fmla="*/ 1611290 h 6885087"/>
              <a:gd name="connsiteX6" fmla="*/ 1336779 w 7105835"/>
              <a:gd name="connsiteY6" fmla="*/ 6885086 h 6885087"/>
              <a:gd name="connsiteX0" fmla="*/ 7142642 w 7142641"/>
              <a:gd name="connsiteY0" fmla="*/ 3827318 h 6727673"/>
              <a:gd name="connsiteX1" fmla="*/ 937533 w 7142641"/>
              <a:gd name="connsiteY1" fmla="*/ 3203529 h 6727673"/>
              <a:gd name="connsiteX2" fmla="*/ 56240 w 7142641"/>
              <a:gd name="connsiteY2" fmla="*/ 2567130 h 6727673"/>
              <a:gd name="connsiteX3" fmla="*/ 307633 w 7142641"/>
              <a:gd name="connsiteY3" fmla="*/ 396324 h 6727673"/>
              <a:gd name="connsiteX4" fmla="*/ 2074738 w 7142641"/>
              <a:gd name="connsiteY4" fmla="*/ 90871 h 6727673"/>
              <a:gd name="connsiteX5" fmla="*/ 2358371 w 7142641"/>
              <a:gd name="connsiteY5" fmla="*/ 1453876 h 6727673"/>
              <a:gd name="connsiteX6" fmla="*/ 1373585 w 7142641"/>
              <a:gd name="connsiteY6" fmla="*/ 6727672 h 6727673"/>
              <a:gd name="connsiteX0" fmla="*/ 7110415 w 7110414"/>
              <a:gd name="connsiteY0" fmla="*/ 4144390 h 7044745"/>
              <a:gd name="connsiteX1" fmla="*/ 905306 w 7110414"/>
              <a:gd name="connsiteY1" fmla="*/ 3520601 h 7044745"/>
              <a:gd name="connsiteX2" fmla="*/ 24013 w 7110414"/>
              <a:gd name="connsiteY2" fmla="*/ 2884202 h 7044745"/>
              <a:gd name="connsiteX3" fmla="*/ 409179 w 7110414"/>
              <a:gd name="connsiteY3" fmla="*/ 184429 h 7044745"/>
              <a:gd name="connsiteX4" fmla="*/ 2042511 w 7110414"/>
              <a:gd name="connsiteY4" fmla="*/ 407943 h 7044745"/>
              <a:gd name="connsiteX5" fmla="*/ 2326144 w 7110414"/>
              <a:gd name="connsiteY5" fmla="*/ 1770948 h 7044745"/>
              <a:gd name="connsiteX6" fmla="*/ 1341358 w 7110414"/>
              <a:gd name="connsiteY6" fmla="*/ 7044744 h 7044745"/>
              <a:gd name="connsiteX0" fmla="*/ 7110415 w 7110414"/>
              <a:gd name="connsiteY0" fmla="*/ 4144390 h 7044745"/>
              <a:gd name="connsiteX1" fmla="*/ 905306 w 7110414"/>
              <a:gd name="connsiteY1" fmla="*/ 3520601 h 7044745"/>
              <a:gd name="connsiteX2" fmla="*/ 24013 w 7110414"/>
              <a:gd name="connsiteY2" fmla="*/ 2884202 h 7044745"/>
              <a:gd name="connsiteX3" fmla="*/ 409179 w 7110414"/>
              <a:gd name="connsiteY3" fmla="*/ 184429 h 7044745"/>
              <a:gd name="connsiteX4" fmla="*/ 2042518 w 7110414"/>
              <a:gd name="connsiteY4" fmla="*/ 407941 h 7044745"/>
              <a:gd name="connsiteX5" fmla="*/ 2326144 w 7110414"/>
              <a:gd name="connsiteY5" fmla="*/ 1770948 h 7044745"/>
              <a:gd name="connsiteX6" fmla="*/ 1341358 w 7110414"/>
              <a:gd name="connsiteY6" fmla="*/ 7044744 h 7044745"/>
              <a:gd name="connsiteX0" fmla="*/ 7110415 w 7110414"/>
              <a:gd name="connsiteY0" fmla="*/ 4128864 h 7029219"/>
              <a:gd name="connsiteX1" fmla="*/ 905306 w 7110414"/>
              <a:gd name="connsiteY1" fmla="*/ 3505075 h 7029219"/>
              <a:gd name="connsiteX2" fmla="*/ 24013 w 7110414"/>
              <a:gd name="connsiteY2" fmla="*/ 2868676 h 7029219"/>
              <a:gd name="connsiteX3" fmla="*/ 409179 w 7110414"/>
              <a:gd name="connsiteY3" fmla="*/ 168903 h 7029219"/>
              <a:gd name="connsiteX4" fmla="*/ 2042518 w 7110414"/>
              <a:gd name="connsiteY4" fmla="*/ 392415 h 7029219"/>
              <a:gd name="connsiteX5" fmla="*/ 2326144 w 7110414"/>
              <a:gd name="connsiteY5" fmla="*/ 1755422 h 7029219"/>
              <a:gd name="connsiteX6" fmla="*/ 1341358 w 7110414"/>
              <a:gd name="connsiteY6" fmla="*/ 7029218 h 7029219"/>
              <a:gd name="connsiteX0" fmla="*/ 7120010 w 7120009"/>
              <a:gd name="connsiteY0" fmla="*/ 4047241 h 6947596"/>
              <a:gd name="connsiteX1" fmla="*/ 914901 w 7120009"/>
              <a:gd name="connsiteY1" fmla="*/ 3423452 h 6947596"/>
              <a:gd name="connsiteX2" fmla="*/ 33608 w 7120009"/>
              <a:gd name="connsiteY2" fmla="*/ 2787053 h 6947596"/>
              <a:gd name="connsiteX3" fmla="*/ 418774 w 7120009"/>
              <a:gd name="connsiteY3" fmla="*/ 87280 h 6947596"/>
              <a:gd name="connsiteX4" fmla="*/ 2052113 w 7120009"/>
              <a:gd name="connsiteY4" fmla="*/ 310792 h 6947596"/>
              <a:gd name="connsiteX5" fmla="*/ 2335739 w 7120009"/>
              <a:gd name="connsiteY5" fmla="*/ 1673799 h 6947596"/>
              <a:gd name="connsiteX6" fmla="*/ 1350953 w 7120009"/>
              <a:gd name="connsiteY6" fmla="*/ 6947595 h 6947596"/>
              <a:gd name="connsiteX0" fmla="*/ 7113098 w 7113097"/>
              <a:gd name="connsiteY0" fmla="*/ 4083872 h 6984227"/>
              <a:gd name="connsiteX1" fmla="*/ 907989 w 7113097"/>
              <a:gd name="connsiteY1" fmla="*/ 3460083 h 6984227"/>
              <a:gd name="connsiteX2" fmla="*/ 26696 w 7113097"/>
              <a:gd name="connsiteY2" fmla="*/ 2823684 h 6984227"/>
              <a:gd name="connsiteX3" fmla="*/ 411862 w 7113097"/>
              <a:gd name="connsiteY3" fmla="*/ 123911 h 6984227"/>
              <a:gd name="connsiteX4" fmla="*/ 2045201 w 7113097"/>
              <a:gd name="connsiteY4" fmla="*/ 347423 h 6984227"/>
              <a:gd name="connsiteX5" fmla="*/ 2328827 w 7113097"/>
              <a:gd name="connsiteY5" fmla="*/ 1710430 h 6984227"/>
              <a:gd name="connsiteX6" fmla="*/ 1344041 w 7113097"/>
              <a:gd name="connsiteY6" fmla="*/ 6984226 h 6984227"/>
              <a:gd name="connsiteX0" fmla="*/ 7021910 w 7021909"/>
              <a:gd name="connsiteY0" fmla="*/ 4102006 h 7002361"/>
              <a:gd name="connsiteX1" fmla="*/ 816801 w 7021909"/>
              <a:gd name="connsiteY1" fmla="*/ 3478217 h 7002361"/>
              <a:gd name="connsiteX2" fmla="*/ 35636 w 7021909"/>
              <a:gd name="connsiteY2" fmla="*/ 2475305 h 7002361"/>
              <a:gd name="connsiteX3" fmla="*/ 320674 w 7021909"/>
              <a:gd name="connsiteY3" fmla="*/ 142045 h 7002361"/>
              <a:gd name="connsiteX4" fmla="*/ 1954013 w 7021909"/>
              <a:gd name="connsiteY4" fmla="*/ 365557 h 7002361"/>
              <a:gd name="connsiteX5" fmla="*/ 2237639 w 7021909"/>
              <a:gd name="connsiteY5" fmla="*/ 1728564 h 7002361"/>
              <a:gd name="connsiteX6" fmla="*/ 1252853 w 7021909"/>
              <a:gd name="connsiteY6" fmla="*/ 7002360 h 7002361"/>
              <a:gd name="connsiteX0" fmla="*/ 7036207 w 7036206"/>
              <a:gd name="connsiteY0" fmla="*/ 3950564 h 6850919"/>
              <a:gd name="connsiteX1" fmla="*/ 831098 w 7036206"/>
              <a:gd name="connsiteY1" fmla="*/ 3326775 h 6850919"/>
              <a:gd name="connsiteX2" fmla="*/ 49933 w 7036206"/>
              <a:gd name="connsiteY2" fmla="*/ 2323863 h 6850919"/>
              <a:gd name="connsiteX3" fmla="*/ 286900 w 7036206"/>
              <a:gd name="connsiteY3" fmla="*/ 222683 h 6850919"/>
              <a:gd name="connsiteX4" fmla="*/ 1968310 w 7036206"/>
              <a:gd name="connsiteY4" fmla="*/ 214115 h 6850919"/>
              <a:gd name="connsiteX5" fmla="*/ 2251936 w 7036206"/>
              <a:gd name="connsiteY5" fmla="*/ 1577122 h 6850919"/>
              <a:gd name="connsiteX6" fmla="*/ 1267150 w 7036206"/>
              <a:gd name="connsiteY6" fmla="*/ 6850918 h 6850919"/>
              <a:gd name="connsiteX0" fmla="*/ 7036207 w 7036206"/>
              <a:gd name="connsiteY0" fmla="*/ 3950564 h 6850919"/>
              <a:gd name="connsiteX1" fmla="*/ 831098 w 7036206"/>
              <a:gd name="connsiteY1" fmla="*/ 3326773 h 6850919"/>
              <a:gd name="connsiteX2" fmla="*/ 49933 w 7036206"/>
              <a:gd name="connsiteY2" fmla="*/ 2323863 h 6850919"/>
              <a:gd name="connsiteX3" fmla="*/ 286900 w 7036206"/>
              <a:gd name="connsiteY3" fmla="*/ 222683 h 6850919"/>
              <a:gd name="connsiteX4" fmla="*/ 1968310 w 7036206"/>
              <a:gd name="connsiteY4" fmla="*/ 214115 h 6850919"/>
              <a:gd name="connsiteX5" fmla="*/ 2251936 w 7036206"/>
              <a:gd name="connsiteY5" fmla="*/ 1577122 h 6850919"/>
              <a:gd name="connsiteX6" fmla="*/ 1267150 w 7036206"/>
              <a:gd name="connsiteY6" fmla="*/ 6850918 h 6850919"/>
              <a:gd name="connsiteX0" fmla="*/ 7036207 w 7036206"/>
              <a:gd name="connsiteY0" fmla="*/ 3950564 h 6850919"/>
              <a:gd name="connsiteX1" fmla="*/ 831098 w 7036206"/>
              <a:gd name="connsiteY1" fmla="*/ 3326773 h 6850919"/>
              <a:gd name="connsiteX2" fmla="*/ 49931 w 7036206"/>
              <a:gd name="connsiteY2" fmla="*/ 2323863 h 6850919"/>
              <a:gd name="connsiteX3" fmla="*/ 286900 w 7036206"/>
              <a:gd name="connsiteY3" fmla="*/ 222683 h 6850919"/>
              <a:gd name="connsiteX4" fmla="*/ 1968310 w 7036206"/>
              <a:gd name="connsiteY4" fmla="*/ 214115 h 6850919"/>
              <a:gd name="connsiteX5" fmla="*/ 2251936 w 7036206"/>
              <a:gd name="connsiteY5" fmla="*/ 1577122 h 6850919"/>
              <a:gd name="connsiteX6" fmla="*/ 1267150 w 7036206"/>
              <a:gd name="connsiteY6" fmla="*/ 6850918 h 6850919"/>
              <a:gd name="connsiteX0" fmla="*/ 7178353 w 7178352"/>
              <a:gd name="connsiteY0" fmla="*/ 3981448 h 6881803"/>
              <a:gd name="connsiteX1" fmla="*/ 973244 w 7178352"/>
              <a:gd name="connsiteY1" fmla="*/ 3357657 h 6881803"/>
              <a:gd name="connsiteX2" fmla="*/ 26314 w 7178352"/>
              <a:gd name="connsiteY2" fmla="*/ 2804477 h 6881803"/>
              <a:gd name="connsiteX3" fmla="*/ 429046 w 7178352"/>
              <a:gd name="connsiteY3" fmla="*/ 253567 h 6881803"/>
              <a:gd name="connsiteX4" fmla="*/ 2110456 w 7178352"/>
              <a:gd name="connsiteY4" fmla="*/ 244999 h 6881803"/>
              <a:gd name="connsiteX5" fmla="*/ 2394082 w 7178352"/>
              <a:gd name="connsiteY5" fmla="*/ 1608006 h 6881803"/>
              <a:gd name="connsiteX6" fmla="*/ 1409296 w 7178352"/>
              <a:gd name="connsiteY6" fmla="*/ 6881802 h 6881803"/>
              <a:gd name="connsiteX0" fmla="*/ 7212048 w 7212047"/>
              <a:gd name="connsiteY0" fmla="*/ 3981448 h 6881803"/>
              <a:gd name="connsiteX1" fmla="*/ 1513526 w 7212047"/>
              <a:gd name="connsiteY1" fmla="*/ 3365778 h 6881803"/>
              <a:gd name="connsiteX2" fmla="*/ 60009 w 7212047"/>
              <a:gd name="connsiteY2" fmla="*/ 2804477 h 6881803"/>
              <a:gd name="connsiteX3" fmla="*/ 462741 w 7212047"/>
              <a:gd name="connsiteY3" fmla="*/ 253567 h 6881803"/>
              <a:gd name="connsiteX4" fmla="*/ 2144151 w 7212047"/>
              <a:gd name="connsiteY4" fmla="*/ 244999 h 6881803"/>
              <a:gd name="connsiteX5" fmla="*/ 2427777 w 7212047"/>
              <a:gd name="connsiteY5" fmla="*/ 1608006 h 6881803"/>
              <a:gd name="connsiteX6" fmla="*/ 1442991 w 7212047"/>
              <a:gd name="connsiteY6" fmla="*/ 6881802 h 6881803"/>
              <a:gd name="connsiteX0" fmla="*/ 7212048 w 7212047"/>
              <a:gd name="connsiteY0" fmla="*/ 3981448 h 6881803"/>
              <a:gd name="connsiteX1" fmla="*/ 1513526 w 7212047"/>
              <a:gd name="connsiteY1" fmla="*/ 3365778 h 6881803"/>
              <a:gd name="connsiteX2" fmla="*/ 60012 w 7212047"/>
              <a:gd name="connsiteY2" fmla="*/ 2804475 h 6881803"/>
              <a:gd name="connsiteX3" fmla="*/ 462741 w 7212047"/>
              <a:gd name="connsiteY3" fmla="*/ 253567 h 6881803"/>
              <a:gd name="connsiteX4" fmla="*/ 2144151 w 7212047"/>
              <a:gd name="connsiteY4" fmla="*/ 244999 h 6881803"/>
              <a:gd name="connsiteX5" fmla="*/ 2427777 w 7212047"/>
              <a:gd name="connsiteY5" fmla="*/ 1608006 h 6881803"/>
              <a:gd name="connsiteX6" fmla="*/ 1442991 w 7212047"/>
              <a:gd name="connsiteY6" fmla="*/ 6881802 h 6881803"/>
              <a:gd name="connsiteX0" fmla="*/ 7318792 w 7318791"/>
              <a:gd name="connsiteY0" fmla="*/ 3981448 h 6881803"/>
              <a:gd name="connsiteX1" fmla="*/ 1620270 w 7318791"/>
              <a:gd name="connsiteY1" fmla="*/ 3365778 h 6881803"/>
              <a:gd name="connsiteX2" fmla="*/ 166756 w 7318791"/>
              <a:gd name="connsiteY2" fmla="*/ 2804475 h 6881803"/>
              <a:gd name="connsiteX3" fmla="*/ 569485 w 7318791"/>
              <a:gd name="connsiteY3" fmla="*/ 253567 h 6881803"/>
              <a:gd name="connsiteX4" fmla="*/ 2250895 w 7318791"/>
              <a:gd name="connsiteY4" fmla="*/ 244999 h 6881803"/>
              <a:gd name="connsiteX5" fmla="*/ 2534521 w 7318791"/>
              <a:gd name="connsiteY5" fmla="*/ 1608006 h 6881803"/>
              <a:gd name="connsiteX6" fmla="*/ 1549735 w 7318791"/>
              <a:gd name="connsiteY6" fmla="*/ 6881802 h 6881803"/>
              <a:gd name="connsiteX0" fmla="*/ 7215193 w 7215192"/>
              <a:gd name="connsiteY0" fmla="*/ 3981448 h 6881803"/>
              <a:gd name="connsiteX1" fmla="*/ 1562263 w 7215192"/>
              <a:gd name="connsiteY1" fmla="*/ 3496244 h 6881803"/>
              <a:gd name="connsiteX2" fmla="*/ 63157 w 7215192"/>
              <a:gd name="connsiteY2" fmla="*/ 2804475 h 6881803"/>
              <a:gd name="connsiteX3" fmla="*/ 465886 w 7215192"/>
              <a:gd name="connsiteY3" fmla="*/ 253567 h 6881803"/>
              <a:gd name="connsiteX4" fmla="*/ 2147296 w 7215192"/>
              <a:gd name="connsiteY4" fmla="*/ 244999 h 6881803"/>
              <a:gd name="connsiteX5" fmla="*/ 2430922 w 7215192"/>
              <a:gd name="connsiteY5" fmla="*/ 1608006 h 6881803"/>
              <a:gd name="connsiteX6" fmla="*/ 1446136 w 7215192"/>
              <a:gd name="connsiteY6" fmla="*/ 6881802 h 6881803"/>
              <a:gd name="connsiteX0" fmla="*/ 6082832 w 6082833"/>
              <a:gd name="connsiteY0" fmla="*/ 3722690 h 6881803"/>
              <a:gd name="connsiteX1" fmla="*/ 1562263 w 6082833"/>
              <a:gd name="connsiteY1" fmla="*/ 3496244 h 6881803"/>
              <a:gd name="connsiteX2" fmla="*/ 63157 w 6082833"/>
              <a:gd name="connsiteY2" fmla="*/ 2804475 h 6881803"/>
              <a:gd name="connsiteX3" fmla="*/ 465886 w 6082833"/>
              <a:gd name="connsiteY3" fmla="*/ 253567 h 6881803"/>
              <a:gd name="connsiteX4" fmla="*/ 2147296 w 6082833"/>
              <a:gd name="connsiteY4" fmla="*/ 244999 h 6881803"/>
              <a:gd name="connsiteX5" fmla="*/ 2430922 w 6082833"/>
              <a:gd name="connsiteY5" fmla="*/ 1608006 h 6881803"/>
              <a:gd name="connsiteX6" fmla="*/ 1446136 w 6082833"/>
              <a:gd name="connsiteY6" fmla="*/ 6881802 h 6881803"/>
              <a:gd name="connsiteX0" fmla="*/ 6080956 w 6080957"/>
              <a:gd name="connsiteY0" fmla="*/ 3722690 h 6881803"/>
              <a:gd name="connsiteX1" fmla="*/ 1533201 w 6080957"/>
              <a:gd name="connsiteY1" fmla="*/ 3393799 h 6881803"/>
              <a:gd name="connsiteX2" fmla="*/ 61281 w 6080957"/>
              <a:gd name="connsiteY2" fmla="*/ 2804475 h 6881803"/>
              <a:gd name="connsiteX3" fmla="*/ 464010 w 6080957"/>
              <a:gd name="connsiteY3" fmla="*/ 253567 h 6881803"/>
              <a:gd name="connsiteX4" fmla="*/ 2145420 w 6080957"/>
              <a:gd name="connsiteY4" fmla="*/ 244999 h 6881803"/>
              <a:gd name="connsiteX5" fmla="*/ 2429046 w 6080957"/>
              <a:gd name="connsiteY5" fmla="*/ 1608006 h 6881803"/>
              <a:gd name="connsiteX6" fmla="*/ 1444260 w 6080957"/>
              <a:gd name="connsiteY6" fmla="*/ 6881802 h 6881803"/>
              <a:gd name="connsiteX0" fmla="*/ 6080956 w 6080957"/>
              <a:gd name="connsiteY0" fmla="*/ 3722690 h 6881803"/>
              <a:gd name="connsiteX1" fmla="*/ 1533201 w 6080957"/>
              <a:gd name="connsiteY1" fmla="*/ 3393799 h 6881803"/>
              <a:gd name="connsiteX2" fmla="*/ 61280 w 6080957"/>
              <a:gd name="connsiteY2" fmla="*/ 2804468 h 6881803"/>
              <a:gd name="connsiteX3" fmla="*/ 464010 w 6080957"/>
              <a:gd name="connsiteY3" fmla="*/ 253567 h 6881803"/>
              <a:gd name="connsiteX4" fmla="*/ 2145420 w 6080957"/>
              <a:gd name="connsiteY4" fmla="*/ 244999 h 6881803"/>
              <a:gd name="connsiteX5" fmla="*/ 2429046 w 6080957"/>
              <a:gd name="connsiteY5" fmla="*/ 1608006 h 6881803"/>
              <a:gd name="connsiteX6" fmla="*/ 1444260 w 6080957"/>
              <a:gd name="connsiteY6" fmla="*/ 6881802 h 6881803"/>
              <a:gd name="connsiteX0" fmla="*/ 6035735 w 6035736"/>
              <a:gd name="connsiteY0" fmla="*/ 3722690 h 6881803"/>
              <a:gd name="connsiteX1" fmla="*/ 794904 w 6035736"/>
              <a:gd name="connsiteY1" fmla="*/ 3468060 h 6881803"/>
              <a:gd name="connsiteX2" fmla="*/ 16059 w 6035736"/>
              <a:gd name="connsiteY2" fmla="*/ 2804468 h 6881803"/>
              <a:gd name="connsiteX3" fmla="*/ 418789 w 6035736"/>
              <a:gd name="connsiteY3" fmla="*/ 253567 h 6881803"/>
              <a:gd name="connsiteX4" fmla="*/ 2100199 w 6035736"/>
              <a:gd name="connsiteY4" fmla="*/ 244999 h 6881803"/>
              <a:gd name="connsiteX5" fmla="*/ 2383825 w 6035736"/>
              <a:gd name="connsiteY5" fmla="*/ 1608006 h 6881803"/>
              <a:gd name="connsiteX6" fmla="*/ 1399039 w 6035736"/>
              <a:gd name="connsiteY6" fmla="*/ 6881802 h 6881803"/>
              <a:gd name="connsiteX0" fmla="*/ 6046937 w 6046938"/>
              <a:gd name="connsiteY0" fmla="*/ 3702476 h 6861589"/>
              <a:gd name="connsiteX1" fmla="*/ 806106 w 6046938"/>
              <a:gd name="connsiteY1" fmla="*/ 3447846 h 6861589"/>
              <a:gd name="connsiteX2" fmla="*/ 15322 w 6046938"/>
              <a:gd name="connsiteY2" fmla="*/ 2491346 h 6861589"/>
              <a:gd name="connsiteX3" fmla="*/ 429991 w 6046938"/>
              <a:gd name="connsiteY3" fmla="*/ 233353 h 6861589"/>
              <a:gd name="connsiteX4" fmla="*/ 2111401 w 6046938"/>
              <a:gd name="connsiteY4" fmla="*/ 224785 h 6861589"/>
              <a:gd name="connsiteX5" fmla="*/ 2395027 w 6046938"/>
              <a:gd name="connsiteY5" fmla="*/ 1587792 h 6861589"/>
              <a:gd name="connsiteX6" fmla="*/ 1410241 w 6046938"/>
              <a:gd name="connsiteY6" fmla="*/ 6861588 h 6861589"/>
              <a:gd name="connsiteX0" fmla="*/ 6084623 w 6084624"/>
              <a:gd name="connsiteY0" fmla="*/ 3702476 h 6861589"/>
              <a:gd name="connsiteX1" fmla="*/ 843792 w 6084624"/>
              <a:gd name="connsiteY1" fmla="*/ 3447846 h 6861589"/>
              <a:gd name="connsiteX2" fmla="*/ 53008 w 6084624"/>
              <a:gd name="connsiteY2" fmla="*/ 2491346 h 6861589"/>
              <a:gd name="connsiteX3" fmla="*/ 467677 w 6084624"/>
              <a:gd name="connsiteY3" fmla="*/ 233353 h 6861589"/>
              <a:gd name="connsiteX4" fmla="*/ 2149087 w 6084624"/>
              <a:gd name="connsiteY4" fmla="*/ 224785 h 6861589"/>
              <a:gd name="connsiteX5" fmla="*/ 2432713 w 6084624"/>
              <a:gd name="connsiteY5" fmla="*/ 1587792 h 6861589"/>
              <a:gd name="connsiteX6" fmla="*/ 1447927 w 6084624"/>
              <a:gd name="connsiteY6" fmla="*/ 6861588 h 6861589"/>
              <a:gd name="connsiteX0" fmla="*/ 6046937 w 6046938"/>
              <a:gd name="connsiteY0" fmla="*/ 3702476 h 6861589"/>
              <a:gd name="connsiteX1" fmla="*/ 806107 w 6046938"/>
              <a:gd name="connsiteY1" fmla="*/ 3447846 h 6861589"/>
              <a:gd name="connsiteX2" fmla="*/ 15322 w 6046938"/>
              <a:gd name="connsiteY2" fmla="*/ 2491346 h 6861589"/>
              <a:gd name="connsiteX3" fmla="*/ 429991 w 6046938"/>
              <a:gd name="connsiteY3" fmla="*/ 233353 h 6861589"/>
              <a:gd name="connsiteX4" fmla="*/ 2111401 w 6046938"/>
              <a:gd name="connsiteY4" fmla="*/ 224785 h 6861589"/>
              <a:gd name="connsiteX5" fmla="*/ 2395027 w 6046938"/>
              <a:gd name="connsiteY5" fmla="*/ 1587792 h 6861589"/>
              <a:gd name="connsiteX6" fmla="*/ 1410241 w 6046938"/>
              <a:gd name="connsiteY6" fmla="*/ 6861588 h 6861589"/>
              <a:gd name="connsiteX0" fmla="*/ 6002269 w 6002270"/>
              <a:gd name="connsiteY0" fmla="*/ 3686726 h 6845839"/>
              <a:gd name="connsiteX1" fmla="*/ 761439 w 6002270"/>
              <a:gd name="connsiteY1" fmla="*/ 3432096 h 6845839"/>
              <a:gd name="connsiteX2" fmla="*/ 18725 w 6002270"/>
              <a:gd name="connsiteY2" fmla="*/ 2243518 h 6845839"/>
              <a:gd name="connsiteX3" fmla="*/ 385323 w 6002270"/>
              <a:gd name="connsiteY3" fmla="*/ 217603 h 6845839"/>
              <a:gd name="connsiteX4" fmla="*/ 2066733 w 6002270"/>
              <a:gd name="connsiteY4" fmla="*/ 209035 h 6845839"/>
              <a:gd name="connsiteX5" fmla="*/ 2350359 w 6002270"/>
              <a:gd name="connsiteY5" fmla="*/ 1572042 h 6845839"/>
              <a:gd name="connsiteX6" fmla="*/ 1365573 w 6002270"/>
              <a:gd name="connsiteY6" fmla="*/ 6845838 h 6845839"/>
              <a:gd name="connsiteX0" fmla="*/ 6002269 w 6002270"/>
              <a:gd name="connsiteY0" fmla="*/ 3686726 h 6845839"/>
              <a:gd name="connsiteX1" fmla="*/ 761443 w 6002270"/>
              <a:gd name="connsiteY1" fmla="*/ 3432096 h 6845839"/>
              <a:gd name="connsiteX2" fmla="*/ 18725 w 6002270"/>
              <a:gd name="connsiteY2" fmla="*/ 2243518 h 6845839"/>
              <a:gd name="connsiteX3" fmla="*/ 385323 w 6002270"/>
              <a:gd name="connsiteY3" fmla="*/ 217603 h 6845839"/>
              <a:gd name="connsiteX4" fmla="*/ 2066733 w 6002270"/>
              <a:gd name="connsiteY4" fmla="*/ 209035 h 6845839"/>
              <a:gd name="connsiteX5" fmla="*/ 2350359 w 6002270"/>
              <a:gd name="connsiteY5" fmla="*/ 1572042 h 6845839"/>
              <a:gd name="connsiteX6" fmla="*/ 1365573 w 6002270"/>
              <a:gd name="connsiteY6" fmla="*/ 6845838 h 6845839"/>
              <a:gd name="connsiteX0" fmla="*/ 6008067 w 6008068"/>
              <a:gd name="connsiteY0" fmla="*/ 3686726 h 6845839"/>
              <a:gd name="connsiteX1" fmla="*/ 767241 w 6008068"/>
              <a:gd name="connsiteY1" fmla="*/ 3432096 h 6845839"/>
              <a:gd name="connsiteX2" fmla="*/ 24523 w 6008068"/>
              <a:gd name="connsiteY2" fmla="*/ 2243518 h 6845839"/>
              <a:gd name="connsiteX3" fmla="*/ 391121 w 6008068"/>
              <a:gd name="connsiteY3" fmla="*/ 217603 h 6845839"/>
              <a:gd name="connsiteX4" fmla="*/ 2072531 w 6008068"/>
              <a:gd name="connsiteY4" fmla="*/ 209035 h 6845839"/>
              <a:gd name="connsiteX5" fmla="*/ 2356157 w 6008068"/>
              <a:gd name="connsiteY5" fmla="*/ 1572042 h 6845839"/>
              <a:gd name="connsiteX6" fmla="*/ 1371371 w 6008068"/>
              <a:gd name="connsiteY6" fmla="*/ 6845838 h 6845839"/>
              <a:gd name="connsiteX0" fmla="*/ 6062832 w 6062833"/>
              <a:gd name="connsiteY0" fmla="*/ 3686726 h 6845839"/>
              <a:gd name="connsiteX1" fmla="*/ 822006 w 6062833"/>
              <a:gd name="connsiteY1" fmla="*/ 3432096 h 6845839"/>
              <a:gd name="connsiteX2" fmla="*/ 79288 w 6062833"/>
              <a:gd name="connsiteY2" fmla="*/ 2243518 h 6845839"/>
              <a:gd name="connsiteX3" fmla="*/ 445886 w 6062833"/>
              <a:gd name="connsiteY3" fmla="*/ 217603 h 6845839"/>
              <a:gd name="connsiteX4" fmla="*/ 2127296 w 6062833"/>
              <a:gd name="connsiteY4" fmla="*/ 209035 h 6845839"/>
              <a:gd name="connsiteX5" fmla="*/ 2410922 w 6062833"/>
              <a:gd name="connsiteY5" fmla="*/ 1572042 h 6845839"/>
              <a:gd name="connsiteX6" fmla="*/ 1426136 w 6062833"/>
              <a:gd name="connsiteY6" fmla="*/ 6845838 h 6845839"/>
              <a:gd name="connsiteX0" fmla="*/ 6106187 w 6106188"/>
              <a:gd name="connsiteY0" fmla="*/ 3713643 h 6872756"/>
              <a:gd name="connsiteX1" fmla="*/ 865361 w 6106188"/>
              <a:gd name="connsiteY1" fmla="*/ 3459013 h 6872756"/>
              <a:gd name="connsiteX2" fmla="*/ 40922 w 6106188"/>
              <a:gd name="connsiteY2" fmla="*/ 2664973 h 6872756"/>
              <a:gd name="connsiteX3" fmla="*/ 489241 w 6106188"/>
              <a:gd name="connsiteY3" fmla="*/ 244520 h 6872756"/>
              <a:gd name="connsiteX4" fmla="*/ 2170651 w 6106188"/>
              <a:gd name="connsiteY4" fmla="*/ 235952 h 6872756"/>
              <a:gd name="connsiteX5" fmla="*/ 2454277 w 6106188"/>
              <a:gd name="connsiteY5" fmla="*/ 1598959 h 6872756"/>
              <a:gd name="connsiteX6" fmla="*/ 1469491 w 6106188"/>
              <a:gd name="connsiteY6" fmla="*/ 6872755 h 687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06188" h="6872756">
                <a:moveTo>
                  <a:pt x="6106187" y="3713643"/>
                </a:moveTo>
                <a:cubicBezTo>
                  <a:pt x="4833553" y="3597932"/>
                  <a:pt x="1876238" y="3633791"/>
                  <a:pt x="865361" y="3459013"/>
                </a:cubicBezTo>
                <a:cubicBezTo>
                  <a:pt x="-145516" y="3284235"/>
                  <a:pt x="-22045" y="3223102"/>
                  <a:pt x="40922" y="2664973"/>
                </a:cubicBezTo>
                <a:cubicBezTo>
                  <a:pt x="103889" y="2106844"/>
                  <a:pt x="134286" y="649357"/>
                  <a:pt x="489241" y="244520"/>
                </a:cubicBezTo>
                <a:cubicBezTo>
                  <a:pt x="844196" y="-160317"/>
                  <a:pt x="1843145" y="10212"/>
                  <a:pt x="2170651" y="235952"/>
                </a:cubicBezTo>
                <a:cubicBezTo>
                  <a:pt x="2498157" y="461692"/>
                  <a:pt x="2571137" y="492825"/>
                  <a:pt x="2454277" y="1598959"/>
                </a:cubicBezTo>
                <a:cubicBezTo>
                  <a:pt x="2337417" y="2705093"/>
                  <a:pt x="1709475" y="5790458"/>
                  <a:pt x="1469491" y="6872755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3DF2D744-1195-46A6-BB0D-977F1EC53101}"/>
              </a:ext>
            </a:extLst>
          </p:cNvPr>
          <p:cNvSpPr/>
          <p:nvPr/>
        </p:nvSpPr>
        <p:spPr>
          <a:xfrm>
            <a:off x="6741907" y="468339"/>
            <a:ext cx="976312" cy="180975"/>
          </a:xfrm>
          <a:custGeom>
            <a:avLst/>
            <a:gdLst>
              <a:gd name="connsiteX0" fmla="*/ 0 w 1690687"/>
              <a:gd name="connsiteY0" fmla="*/ 323850 h 323850"/>
              <a:gd name="connsiteX1" fmla="*/ 1690687 w 1690687"/>
              <a:gd name="connsiteY1" fmla="*/ 0 h 323850"/>
              <a:gd name="connsiteX0" fmla="*/ 0 w 976312"/>
              <a:gd name="connsiteY0" fmla="*/ 180975 h 180975"/>
              <a:gd name="connsiteX1" fmla="*/ 976312 w 976312"/>
              <a:gd name="connsiteY1" fmla="*/ 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76312" h="180975">
                <a:moveTo>
                  <a:pt x="0" y="180975"/>
                </a:moveTo>
                <a:lnTo>
                  <a:pt x="976312" y="0"/>
                </a:lnTo>
              </a:path>
            </a:pathLst>
          </a:custGeom>
          <a:noFill/>
          <a:ln w="38100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C974D31-3FED-4EF6-8580-474754A1E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617413"/>
              </p:ext>
            </p:extLst>
          </p:nvPr>
        </p:nvGraphicFramePr>
        <p:xfrm>
          <a:off x="3387687" y="1003300"/>
          <a:ext cx="2018924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3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FD5FE3FD-6AC1-4B43-9DF6-BDB23212C1BA}"/>
              </a:ext>
            </a:extLst>
          </p:cNvPr>
          <p:cNvCxnSpPr>
            <a:cxnSpLocks/>
          </p:cNvCxnSpPr>
          <p:nvPr/>
        </p:nvCxnSpPr>
        <p:spPr>
          <a:xfrm flipH="1">
            <a:off x="3716663" y="1424061"/>
            <a:ext cx="30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C3EC3AB-4752-4D45-BC77-0D9BAD5B5A02}"/>
              </a:ext>
            </a:extLst>
          </p:cNvPr>
          <p:cNvCxnSpPr>
            <a:cxnSpLocks/>
          </p:cNvCxnSpPr>
          <p:nvPr/>
        </p:nvCxnSpPr>
        <p:spPr>
          <a:xfrm>
            <a:off x="3431932" y="1685796"/>
            <a:ext cx="3174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916627F-2DDA-4D81-A5A8-E7D0961FE56C}"/>
              </a:ext>
            </a:extLst>
          </p:cNvPr>
          <p:cNvGrpSpPr/>
          <p:nvPr/>
        </p:nvGrpSpPr>
        <p:grpSpPr>
          <a:xfrm rot="20042499" flipH="1">
            <a:off x="4388022" y="1429515"/>
            <a:ext cx="263789" cy="177406"/>
            <a:chOff x="2012833" y="3266848"/>
            <a:chExt cx="412152" cy="277186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569D8081-5DDD-463E-90A9-3DB8EF4889D3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8F084D22-9951-438F-8081-173F2123D9AC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CD70B76-76F4-4955-9138-FCF468767A7E}"/>
              </a:ext>
            </a:extLst>
          </p:cNvPr>
          <p:cNvGrpSpPr/>
          <p:nvPr/>
        </p:nvGrpSpPr>
        <p:grpSpPr>
          <a:xfrm rot="9265519" flipH="1">
            <a:off x="4115192" y="1432277"/>
            <a:ext cx="263695" cy="179518"/>
            <a:chOff x="2012833" y="3266639"/>
            <a:chExt cx="412004" cy="280486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E2C0F832-9F08-4E09-A653-CA059F279542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4E99F1FD-A9E1-4C73-B542-19EAA236FD92}"/>
                </a:ext>
              </a:extLst>
            </p:cNvPr>
            <p:cNvCxnSpPr>
              <a:cxnSpLocks/>
            </p:cNvCxnSpPr>
            <p:nvPr/>
          </p:nvCxnSpPr>
          <p:spPr>
            <a:xfrm rot="3665098">
              <a:off x="2275893" y="3398181"/>
              <a:ext cx="280486" cy="174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DFF82C0-19E3-4F68-A84C-145E811113E6}"/>
              </a:ext>
            </a:extLst>
          </p:cNvPr>
          <p:cNvCxnSpPr>
            <a:cxnSpLocks/>
          </p:cNvCxnSpPr>
          <p:nvPr/>
        </p:nvCxnSpPr>
        <p:spPr>
          <a:xfrm flipV="1">
            <a:off x="5157989" y="1499999"/>
            <a:ext cx="0" cy="292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8CFF6AD3-26B5-41A2-AFF4-E9529DA7F61F}"/>
              </a:ext>
            </a:extLst>
          </p:cNvPr>
          <p:cNvCxnSpPr>
            <a:cxnSpLocks/>
          </p:cNvCxnSpPr>
          <p:nvPr/>
        </p:nvCxnSpPr>
        <p:spPr>
          <a:xfrm>
            <a:off x="4948851" y="1232462"/>
            <a:ext cx="0" cy="30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6DBA5E17-488A-4CE9-A2EC-C70590018D50}"/>
              </a:ext>
            </a:extLst>
          </p:cNvPr>
          <p:cNvCxnSpPr>
            <a:cxnSpLocks/>
          </p:cNvCxnSpPr>
          <p:nvPr/>
        </p:nvCxnSpPr>
        <p:spPr>
          <a:xfrm>
            <a:off x="3435705" y="1572595"/>
            <a:ext cx="31743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7C938403-E3EA-480B-A5D3-1C2B1BF45B26}"/>
              </a:ext>
            </a:extLst>
          </p:cNvPr>
          <p:cNvCxnSpPr>
            <a:cxnSpLocks/>
          </p:cNvCxnSpPr>
          <p:nvPr/>
        </p:nvCxnSpPr>
        <p:spPr>
          <a:xfrm flipH="1">
            <a:off x="3716663" y="1324049"/>
            <a:ext cx="3016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994AE069-E1B3-4847-A2D0-8F4E6F8EC536}"/>
              </a:ext>
            </a:extLst>
          </p:cNvPr>
          <p:cNvSpPr txBox="1"/>
          <p:nvPr/>
        </p:nvSpPr>
        <p:spPr>
          <a:xfrm>
            <a:off x="3367129" y="767065"/>
            <a:ext cx="52501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建议相位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939D3DA-D0F0-4E5C-A49C-7453921851E5}"/>
              </a:ext>
            </a:extLst>
          </p:cNvPr>
          <p:cNvSpPr txBox="1"/>
          <p:nvPr/>
        </p:nvSpPr>
        <p:spPr>
          <a:xfrm>
            <a:off x="122238" y="663253"/>
            <a:ext cx="3234509" cy="330859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b="1" dirty="0">
                <a:latin typeface="+mn-ea"/>
              </a:rPr>
              <a:t>改善思路</a:t>
            </a:r>
            <a:endParaRPr lang="en-US" altLang="zh-CN" sz="1100" b="1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路口采用</a:t>
            </a:r>
            <a:r>
              <a:rPr lang="en-US" altLang="zh-CN" sz="1100" dirty="0">
                <a:latin typeface="+mn-ea"/>
              </a:rPr>
              <a:t>3</a:t>
            </a:r>
            <a:r>
              <a:rPr lang="zh-CN" altLang="en-US" sz="1100" dirty="0">
                <a:latin typeface="+mn-ea"/>
              </a:rPr>
              <a:t>相位交通组织，禁止南北方向左转，允许东西方向左转；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南往西左转可以利用利用参花街</a:t>
            </a:r>
            <a:r>
              <a:rPr lang="en-US" altLang="zh-CN" sz="1100" dirty="0">
                <a:latin typeface="+mn-ea"/>
              </a:rPr>
              <a:t>-</a:t>
            </a:r>
            <a:r>
              <a:rPr lang="zh-CN" altLang="en-US" sz="1100" dirty="0">
                <a:latin typeface="+mn-ea"/>
              </a:rPr>
              <a:t>迎宾路</a:t>
            </a:r>
            <a:r>
              <a:rPr lang="en-US" altLang="zh-CN" sz="1100" dirty="0">
                <a:latin typeface="+mn-ea"/>
              </a:rPr>
              <a:t>-</a:t>
            </a:r>
            <a:r>
              <a:rPr lang="zh-CN" altLang="en-US" sz="1100" dirty="0">
                <a:latin typeface="+mn-ea"/>
              </a:rPr>
              <a:t>梨花路（延河路）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北往东左转可以通过爱丹路实现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endParaRPr lang="en-US" altLang="zh-CN" sz="1100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dirty="0">
                <a:latin typeface="+mn-ea"/>
              </a:rPr>
              <a:t>南北方向左转流量分别为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南转西早高峰：</a:t>
            </a:r>
            <a:r>
              <a:rPr lang="en-US" altLang="zh-CN" sz="1100" dirty="0">
                <a:latin typeface="+mn-ea"/>
              </a:rPr>
              <a:t>97 PCU/Hr</a:t>
            </a:r>
            <a:r>
              <a:rPr lang="zh-CN" altLang="en-US" sz="1100" dirty="0">
                <a:latin typeface="+mn-ea"/>
              </a:rPr>
              <a:t>，晚高峰为</a:t>
            </a:r>
            <a:r>
              <a:rPr lang="en-US" altLang="zh-CN" sz="1100" dirty="0">
                <a:latin typeface="+mn-ea"/>
              </a:rPr>
              <a:t>353 PCU/Hr</a:t>
            </a: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北转东早高峰：</a:t>
            </a:r>
            <a:r>
              <a:rPr lang="en-US" altLang="zh-CN" sz="1100" dirty="0">
                <a:latin typeface="+mn-ea"/>
              </a:rPr>
              <a:t>185 PCU/Hr</a:t>
            </a:r>
            <a:r>
              <a:rPr lang="zh-CN" altLang="en-US" sz="1100" dirty="0">
                <a:latin typeface="+mn-ea"/>
              </a:rPr>
              <a:t>，晚高峰为</a:t>
            </a:r>
            <a:r>
              <a:rPr lang="en-US" altLang="zh-CN" sz="1100" dirty="0">
                <a:latin typeface="+mn-ea"/>
              </a:rPr>
              <a:t>167 PCU/Hr</a:t>
            </a: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1100" dirty="0">
                <a:latin typeface="+mn-ea"/>
              </a:rPr>
              <a:t>2021</a:t>
            </a:r>
            <a:r>
              <a:rPr lang="zh-CN" altLang="en-US" sz="1100" dirty="0">
                <a:latin typeface="+mn-ea"/>
              </a:rPr>
              <a:t>年</a:t>
            </a:r>
            <a:r>
              <a:rPr lang="en-US" altLang="zh-CN" sz="1100" dirty="0">
                <a:latin typeface="+mn-ea"/>
              </a:rPr>
              <a:t>9</a:t>
            </a:r>
            <a:r>
              <a:rPr lang="zh-CN" altLang="en-US" sz="1100" dirty="0">
                <a:latin typeface="+mn-ea"/>
              </a:rPr>
              <a:t>月</a:t>
            </a:r>
            <a:r>
              <a:rPr lang="en-US" altLang="zh-CN" sz="1100" dirty="0">
                <a:latin typeface="+mn-ea"/>
              </a:rPr>
              <a:t>10</a:t>
            </a:r>
            <a:r>
              <a:rPr lang="zh-CN" altLang="en-US" sz="1100" dirty="0">
                <a:latin typeface="+mn-ea"/>
              </a:rPr>
              <a:t>日调查南进口早高峰左转流量为：</a:t>
            </a:r>
            <a:endParaRPr lang="en-US" altLang="zh-CN" sz="1100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1100" dirty="0">
                <a:latin typeface="+mn-ea"/>
              </a:rPr>
              <a:t>273 PCU/Hr</a:t>
            </a:r>
            <a:r>
              <a:rPr lang="zh-CN" altLang="en-US" sz="1100" dirty="0">
                <a:latin typeface="+mn-ea"/>
              </a:rPr>
              <a:t>。</a:t>
            </a:r>
            <a:endParaRPr lang="en-US" altLang="zh-CN" sz="1100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dirty="0">
                <a:latin typeface="+mn-ea"/>
              </a:rPr>
              <a:t>可以看到，早晚高峰期左转流量非常小，左转取消后不会对路网造成影响。</a:t>
            </a:r>
            <a:endParaRPr lang="en-US" altLang="zh-CN" sz="1100" dirty="0">
              <a:latin typeface="+mn-ea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FE6A3F9-9DC0-4F0F-9454-BE40506F1184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35" name="Freeform 53">
              <a:extLst>
                <a:ext uri="{FF2B5EF4-FFF2-40B4-BE49-F238E27FC236}">
                  <a16:creationId xmlns:a16="http://schemas.microsoft.com/office/drawing/2014/main" id="{33DCF4DE-E249-4DDF-975A-25EF5D5C65B4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6" name="Freeform 54">
              <a:extLst>
                <a:ext uri="{FF2B5EF4-FFF2-40B4-BE49-F238E27FC236}">
                  <a16:creationId xmlns:a16="http://schemas.microsoft.com/office/drawing/2014/main" id="{9A5BDC12-8A2E-40AD-A836-938E353EE20F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25A8099-1C1A-4104-A681-009FC89F7DC3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A3BA22FB-5040-45F4-96EB-D5F765450FDF}"/>
              </a:ext>
            </a:extLst>
          </p:cNvPr>
          <p:cNvSpPr txBox="1"/>
          <p:nvPr/>
        </p:nvSpPr>
        <p:spPr>
          <a:xfrm>
            <a:off x="5937211" y="1963558"/>
            <a:ext cx="706922" cy="510776"/>
          </a:xfrm>
          <a:prstGeom prst="wedgeRoundRectCallout">
            <a:avLst>
              <a:gd name="adj1" fmla="val -101697"/>
              <a:gd name="adj2" fmla="val 9130"/>
              <a:gd name="adj3" fmla="val 16667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公交</a:t>
            </a:r>
            <a:r>
              <a:rPr lang="en-US" altLang="zh-CN" sz="800" dirty="0"/>
              <a:t>4</a:t>
            </a:r>
            <a:r>
              <a:rPr lang="zh-CN" altLang="en-US" sz="800" dirty="0"/>
              <a:t>路可以绕行团结路</a:t>
            </a:r>
            <a:r>
              <a:rPr lang="en-US" altLang="zh-CN" sz="800" dirty="0"/>
              <a:t>-</a:t>
            </a:r>
            <a:r>
              <a:rPr lang="zh-CN" altLang="en-US" sz="800" dirty="0"/>
              <a:t>民安胡同</a:t>
            </a:r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271454BD-9104-4F0F-978C-1BEF535D6BE1}"/>
              </a:ext>
            </a:extLst>
          </p:cNvPr>
          <p:cNvSpPr/>
          <p:nvPr/>
        </p:nvSpPr>
        <p:spPr>
          <a:xfrm>
            <a:off x="4881563" y="3933825"/>
            <a:ext cx="264318" cy="329021"/>
          </a:xfrm>
          <a:custGeom>
            <a:avLst/>
            <a:gdLst>
              <a:gd name="connsiteX0" fmla="*/ 264318 w 264318"/>
              <a:gd name="connsiteY0" fmla="*/ 0 h 329021"/>
              <a:gd name="connsiteX1" fmla="*/ 221456 w 264318"/>
              <a:gd name="connsiteY1" fmla="*/ 54769 h 329021"/>
              <a:gd name="connsiteX2" fmla="*/ 235743 w 264318"/>
              <a:gd name="connsiteY2" fmla="*/ 280988 h 329021"/>
              <a:gd name="connsiteX3" fmla="*/ 178593 w 264318"/>
              <a:gd name="connsiteY3" fmla="*/ 328613 h 329021"/>
              <a:gd name="connsiteX4" fmla="*/ 0 w 264318"/>
              <a:gd name="connsiteY4" fmla="*/ 300038 h 32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318" h="329021">
                <a:moveTo>
                  <a:pt x="264318" y="0"/>
                </a:moveTo>
                <a:cubicBezTo>
                  <a:pt x="245268" y="3969"/>
                  <a:pt x="226218" y="7938"/>
                  <a:pt x="221456" y="54769"/>
                </a:cubicBezTo>
                <a:cubicBezTo>
                  <a:pt x="216694" y="101600"/>
                  <a:pt x="242887" y="235347"/>
                  <a:pt x="235743" y="280988"/>
                </a:cubicBezTo>
                <a:cubicBezTo>
                  <a:pt x="228599" y="326629"/>
                  <a:pt x="217883" y="325438"/>
                  <a:pt x="178593" y="328613"/>
                </a:cubicBezTo>
                <a:cubicBezTo>
                  <a:pt x="139303" y="331788"/>
                  <a:pt x="69651" y="315913"/>
                  <a:pt x="0" y="300038"/>
                </a:cubicBezTo>
              </a:path>
            </a:pathLst>
          </a:custGeom>
          <a:noFill/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1BED52CC-7AC4-4854-8FD2-154BCD0185DB}"/>
              </a:ext>
            </a:extLst>
          </p:cNvPr>
          <p:cNvCxnSpPr>
            <a:cxnSpLocks/>
          </p:cNvCxnSpPr>
          <p:nvPr/>
        </p:nvCxnSpPr>
        <p:spPr>
          <a:xfrm>
            <a:off x="3561558" y="1686904"/>
            <a:ext cx="0" cy="139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EE0B0886-BAAC-4ADA-B393-1ABAC94ADDA4}"/>
              </a:ext>
            </a:extLst>
          </p:cNvPr>
          <p:cNvCxnSpPr>
            <a:cxnSpLocks/>
          </p:cNvCxnSpPr>
          <p:nvPr/>
        </p:nvCxnSpPr>
        <p:spPr>
          <a:xfrm flipV="1">
            <a:off x="3863476" y="1146175"/>
            <a:ext cx="0" cy="177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93EE7BE1-92EF-4915-8AA8-9FBE049CF9DB}"/>
              </a:ext>
            </a:extLst>
          </p:cNvPr>
          <p:cNvCxnSpPr>
            <a:cxnSpLocks/>
          </p:cNvCxnSpPr>
          <p:nvPr/>
        </p:nvCxnSpPr>
        <p:spPr>
          <a:xfrm>
            <a:off x="5157989" y="1646424"/>
            <a:ext cx="1329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1C7E9B38-CF48-4DC3-9BB8-BA55D303D77C}"/>
              </a:ext>
            </a:extLst>
          </p:cNvPr>
          <p:cNvCxnSpPr>
            <a:cxnSpLocks/>
          </p:cNvCxnSpPr>
          <p:nvPr/>
        </p:nvCxnSpPr>
        <p:spPr>
          <a:xfrm flipH="1">
            <a:off x="4816962" y="1338399"/>
            <a:ext cx="1292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3" name="表格 72">
            <a:extLst>
              <a:ext uri="{FF2B5EF4-FFF2-40B4-BE49-F238E27FC236}">
                <a16:creationId xmlns:a16="http://schemas.microsoft.com/office/drawing/2014/main" id="{4F9F7B1E-03BB-4BCC-8BF5-5762379B1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743235"/>
              </p:ext>
            </p:extLst>
          </p:nvPr>
        </p:nvGraphicFramePr>
        <p:xfrm>
          <a:off x="1176981" y="-1076297"/>
          <a:ext cx="2686496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1345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1717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1717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1717">
                  <a:extLst>
                    <a:ext uri="{9D8B030D-6E8A-4147-A177-3AD203B41FA5}">
                      <a16:colId xmlns:a16="http://schemas.microsoft.com/office/drawing/2014/main" val="531571556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3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34A1DEE2-8513-47EF-BC41-5471D0E53C98}"/>
              </a:ext>
            </a:extLst>
          </p:cNvPr>
          <p:cNvCxnSpPr>
            <a:cxnSpLocks/>
          </p:cNvCxnSpPr>
          <p:nvPr/>
        </p:nvCxnSpPr>
        <p:spPr>
          <a:xfrm flipH="1">
            <a:off x="1505959" y="-655536"/>
            <a:ext cx="30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E8B5012B-F004-4903-B24E-9A0456406EAF}"/>
              </a:ext>
            </a:extLst>
          </p:cNvPr>
          <p:cNvCxnSpPr>
            <a:cxnSpLocks/>
          </p:cNvCxnSpPr>
          <p:nvPr/>
        </p:nvCxnSpPr>
        <p:spPr>
          <a:xfrm>
            <a:off x="1221228" y="-393801"/>
            <a:ext cx="3174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5F47988C-356F-49D7-A3E3-98A3E2A726C0}"/>
              </a:ext>
            </a:extLst>
          </p:cNvPr>
          <p:cNvGrpSpPr/>
          <p:nvPr/>
        </p:nvGrpSpPr>
        <p:grpSpPr>
          <a:xfrm rot="20042499" flipH="1">
            <a:off x="2834871" y="-625368"/>
            <a:ext cx="263789" cy="177406"/>
            <a:chOff x="2012833" y="3266848"/>
            <a:chExt cx="412152" cy="277186"/>
          </a:xfrm>
        </p:grpSpPr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C72201FD-4541-4CC2-87B1-626F62DC7DF1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直接箭头连接符 77">
              <a:extLst>
                <a:ext uri="{FF2B5EF4-FFF2-40B4-BE49-F238E27FC236}">
                  <a16:creationId xmlns:a16="http://schemas.microsoft.com/office/drawing/2014/main" id="{8AF79164-30E5-41A1-9D35-4E8CB2A8C9FC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412DFCF8-1A22-410E-82F0-B15E241A6E2A}"/>
              </a:ext>
            </a:extLst>
          </p:cNvPr>
          <p:cNvGrpSpPr/>
          <p:nvPr/>
        </p:nvGrpSpPr>
        <p:grpSpPr>
          <a:xfrm rot="9265519" flipH="1">
            <a:off x="2666996" y="-745296"/>
            <a:ext cx="263695" cy="179518"/>
            <a:chOff x="2012833" y="3266639"/>
            <a:chExt cx="412004" cy="280486"/>
          </a:xfrm>
        </p:grpSpPr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A0B71FD1-67BA-4818-B1E9-C87A8253C34B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直接箭头连接符 80">
              <a:extLst>
                <a:ext uri="{FF2B5EF4-FFF2-40B4-BE49-F238E27FC236}">
                  <a16:creationId xmlns:a16="http://schemas.microsoft.com/office/drawing/2014/main" id="{B099A015-5112-4947-A498-D1B0E6DD7E0F}"/>
                </a:ext>
              </a:extLst>
            </p:cNvPr>
            <p:cNvCxnSpPr>
              <a:cxnSpLocks/>
            </p:cNvCxnSpPr>
            <p:nvPr/>
          </p:nvCxnSpPr>
          <p:spPr>
            <a:xfrm rot="3665098">
              <a:off x="2275893" y="3398181"/>
              <a:ext cx="280486" cy="174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583A0D49-941D-4356-9FF3-5B9E8EB96EE3}"/>
              </a:ext>
            </a:extLst>
          </p:cNvPr>
          <p:cNvCxnSpPr>
            <a:cxnSpLocks/>
          </p:cNvCxnSpPr>
          <p:nvPr/>
        </p:nvCxnSpPr>
        <p:spPr>
          <a:xfrm flipV="1">
            <a:off x="3635466" y="-579598"/>
            <a:ext cx="0" cy="292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C08F5346-2431-4171-81B4-81E4D53C11BB}"/>
              </a:ext>
            </a:extLst>
          </p:cNvPr>
          <p:cNvCxnSpPr>
            <a:cxnSpLocks/>
          </p:cNvCxnSpPr>
          <p:nvPr/>
        </p:nvCxnSpPr>
        <p:spPr>
          <a:xfrm>
            <a:off x="3426328" y="-847135"/>
            <a:ext cx="0" cy="30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直接箭头连接符 83">
            <a:extLst>
              <a:ext uri="{FF2B5EF4-FFF2-40B4-BE49-F238E27FC236}">
                <a16:creationId xmlns:a16="http://schemas.microsoft.com/office/drawing/2014/main" id="{6102189B-1434-462C-BB78-79472D71D9A7}"/>
              </a:ext>
            </a:extLst>
          </p:cNvPr>
          <p:cNvCxnSpPr>
            <a:cxnSpLocks/>
          </p:cNvCxnSpPr>
          <p:nvPr/>
        </p:nvCxnSpPr>
        <p:spPr>
          <a:xfrm>
            <a:off x="1225001" y="-507002"/>
            <a:ext cx="31743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直接箭头连接符 84">
            <a:extLst>
              <a:ext uri="{FF2B5EF4-FFF2-40B4-BE49-F238E27FC236}">
                <a16:creationId xmlns:a16="http://schemas.microsoft.com/office/drawing/2014/main" id="{39B6BF6E-BBBC-4D7A-BFA4-1C2D177188B6}"/>
              </a:ext>
            </a:extLst>
          </p:cNvPr>
          <p:cNvCxnSpPr>
            <a:cxnSpLocks/>
          </p:cNvCxnSpPr>
          <p:nvPr/>
        </p:nvCxnSpPr>
        <p:spPr>
          <a:xfrm flipH="1">
            <a:off x="1505959" y="-755548"/>
            <a:ext cx="3016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6991C831-899D-4168-BAE7-A415E8A0E5BA}"/>
              </a:ext>
            </a:extLst>
          </p:cNvPr>
          <p:cNvCxnSpPr>
            <a:cxnSpLocks/>
          </p:cNvCxnSpPr>
          <p:nvPr/>
        </p:nvCxnSpPr>
        <p:spPr>
          <a:xfrm>
            <a:off x="1350854" y="-392693"/>
            <a:ext cx="0" cy="139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直接箭头连接符 87">
            <a:extLst>
              <a:ext uri="{FF2B5EF4-FFF2-40B4-BE49-F238E27FC236}">
                <a16:creationId xmlns:a16="http://schemas.microsoft.com/office/drawing/2014/main" id="{F19CBD8F-C0B6-455F-9991-0560EAD7B572}"/>
              </a:ext>
            </a:extLst>
          </p:cNvPr>
          <p:cNvCxnSpPr>
            <a:cxnSpLocks/>
          </p:cNvCxnSpPr>
          <p:nvPr/>
        </p:nvCxnSpPr>
        <p:spPr>
          <a:xfrm flipV="1">
            <a:off x="1652772" y="-933422"/>
            <a:ext cx="0" cy="177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直接箭头连接符 88">
            <a:extLst>
              <a:ext uri="{FF2B5EF4-FFF2-40B4-BE49-F238E27FC236}">
                <a16:creationId xmlns:a16="http://schemas.microsoft.com/office/drawing/2014/main" id="{83F196E8-BDB9-49FA-B662-E127F6FC3844}"/>
              </a:ext>
            </a:extLst>
          </p:cNvPr>
          <p:cNvCxnSpPr>
            <a:cxnSpLocks/>
          </p:cNvCxnSpPr>
          <p:nvPr/>
        </p:nvCxnSpPr>
        <p:spPr>
          <a:xfrm>
            <a:off x="3635466" y="-433173"/>
            <a:ext cx="1329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直接箭头连接符 89">
            <a:extLst>
              <a:ext uri="{FF2B5EF4-FFF2-40B4-BE49-F238E27FC236}">
                <a16:creationId xmlns:a16="http://schemas.microsoft.com/office/drawing/2014/main" id="{9C2D20EB-F98D-497A-9BE5-93ED50491ECE}"/>
              </a:ext>
            </a:extLst>
          </p:cNvPr>
          <p:cNvCxnSpPr>
            <a:cxnSpLocks/>
          </p:cNvCxnSpPr>
          <p:nvPr/>
        </p:nvCxnSpPr>
        <p:spPr>
          <a:xfrm flipH="1">
            <a:off x="3294439" y="-741198"/>
            <a:ext cx="12920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直接连接符 90">
            <a:extLst>
              <a:ext uri="{FF2B5EF4-FFF2-40B4-BE49-F238E27FC236}">
                <a16:creationId xmlns:a16="http://schemas.microsoft.com/office/drawing/2014/main" id="{85F06750-D980-4315-A6CB-E1FAB9767F16}"/>
              </a:ext>
            </a:extLst>
          </p:cNvPr>
          <p:cNvCxnSpPr>
            <a:cxnSpLocks/>
          </p:cNvCxnSpPr>
          <p:nvPr/>
        </p:nvCxnSpPr>
        <p:spPr>
          <a:xfrm flipH="1" flipV="1">
            <a:off x="3305359" y="-898134"/>
            <a:ext cx="6007" cy="63317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3F8A9248-D957-4948-B710-40F8A3FA6650}"/>
              </a:ext>
            </a:extLst>
          </p:cNvPr>
          <p:cNvCxnSpPr>
            <a:cxnSpLocks/>
          </p:cNvCxnSpPr>
          <p:nvPr/>
        </p:nvCxnSpPr>
        <p:spPr>
          <a:xfrm flipH="1">
            <a:off x="1303689" y="-324337"/>
            <a:ext cx="404540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1830E916-00B1-406B-A279-4A80F0B1DDBD}"/>
              </a:ext>
            </a:extLst>
          </p:cNvPr>
          <p:cNvCxnSpPr>
            <a:cxnSpLocks/>
          </p:cNvCxnSpPr>
          <p:nvPr/>
        </p:nvCxnSpPr>
        <p:spPr>
          <a:xfrm flipH="1">
            <a:off x="1303689" y="-863845"/>
            <a:ext cx="404540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6C090830-1760-4F89-904C-BBAD87A91CE0}"/>
              </a:ext>
            </a:extLst>
          </p:cNvPr>
          <p:cNvCxnSpPr>
            <a:cxnSpLocks/>
          </p:cNvCxnSpPr>
          <p:nvPr/>
        </p:nvCxnSpPr>
        <p:spPr>
          <a:xfrm flipH="1">
            <a:off x="2946359" y="-321162"/>
            <a:ext cx="21802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C2C3834C-E178-4A58-AA16-EF6EFA249D29}"/>
              </a:ext>
            </a:extLst>
          </p:cNvPr>
          <p:cNvCxnSpPr>
            <a:cxnSpLocks/>
          </p:cNvCxnSpPr>
          <p:nvPr/>
        </p:nvCxnSpPr>
        <p:spPr>
          <a:xfrm flipH="1">
            <a:off x="2682854" y="-863754"/>
            <a:ext cx="21802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6" name="表格 95">
            <a:extLst>
              <a:ext uri="{FF2B5EF4-FFF2-40B4-BE49-F238E27FC236}">
                <a16:creationId xmlns:a16="http://schemas.microsoft.com/office/drawing/2014/main" id="{3CA40EA8-A74C-4369-A342-152A7AAA9B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306130"/>
              </p:ext>
            </p:extLst>
          </p:nvPr>
        </p:nvGraphicFramePr>
        <p:xfrm>
          <a:off x="1176983" y="-2011215"/>
          <a:ext cx="2018924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3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99" name="直接箭头连接符 98">
            <a:extLst>
              <a:ext uri="{FF2B5EF4-FFF2-40B4-BE49-F238E27FC236}">
                <a16:creationId xmlns:a16="http://schemas.microsoft.com/office/drawing/2014/main" id="{03430D3F-C43E-4D80-9C30-EB8857420D7D}"/>
              </a:ext>
            </a:extLst>
          </p:cNvPr>
          <p:cNvCxnSpPr>
            <a:cxnSpLocks/>
          </p:cNvCxnSpPr>
          <p:nvPr/>
        </p:nvCxnSpPr>
        <p:spPr>
          <a:xfrm>
            <a:off x="1963846" y="-392102"/>
            <a:ext cx="3174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直接箭头连接符 99">
            <a:extLst>
              <a:ext uri="{FF2B5EF4-FFF2-40B4-BE49-F238E27FC236}">
                <a16:creationId xmlns:a16="http://schemas.microsoft.com/office/drawing/2014/main" id="{6B7BDA5E-2A3A-4968-9A3E-1897FCE143E6}"/>
              </a:ext>
            </a:extLst>
          </p:cNvPr>
          <p:cNvCxnSpPr>
            <a:cxnSpLocks/>
          </p:cNvCxnSpPr>
          <p:nvPr/>
        </p:nvCxnSpPr>
        <p:spPr>
          <a:xfrm>
            <a:off x="2093472" y="-390994"/>
            <a:ext cx="0" cy="139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BB2F3FE5-1DF0-4E85-9ACE-B2965874870B}"/>
              </a:ext>
            </a:extLst>
          </p:cNvPr>
          <p:cNvGrpSpPr/>
          <p:nvPr/>
        </p:nvGrpSpPr>
        <p:grpSpPr>
          <a:xfrm rot="9265519" flipH="1">
            <a:off x="1947569" y="-575666"/>
            <a:ext cx="263695" cy="179518"/>
            <a:chOff x="2012833" y="3266639"/>
            <a:chExt cx="412004" cy="280486"/>
          </a:xfrm>
        </p:grpSpPr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B263CE07-A2B7-455E-BA9B-F359CBD95DAC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接箭头连接符 102">
              <a:extLst>
                <a:ext uri="{FF2B5EF4-FFF2-40B4-BE49-F238E27FC236}">
                  <a16:creationId xmlns:a16="http://schemas.microsoft.com/office/drawing/2014/main" id="{2DEA9D60-59A2-4CC7-9121-464EA436B9E6}"/>
                </a:ext>
              </a:extLst>
            </p:cNvPr>
            <p:cNvCxnSpPr>
              <a:cxnSpLocks/>
            </p:cNvCxnSpPr>
            <p:nvPr/>
          </p:nvCxnSpPr>
          <p:spPr>
            <a:xfrm rot="3665098">
              <a:off x="2275893" y="3398181"/>
              <a:ext cx="280486" cy="174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6" name="直接连接符 105">
            <a:extLst>
              <a:ext uri="{FF2B5EF4-FFF2-40B4-BE49-F238E27FC236}">
                <a16:creationId xmlns:a16="http://schemas.microsoft.com/office/drawing/2014/main" id="{0AB2B4E7-F70C-4513-ACAA-C258837ED1A7}"/>
              </a:ext>
            </a:extLst>
          </p:cNvPr>
          <p:cNvCxnSpPr>
            <a:cxnSpLocks/>
          </p:cNvCxnSpPr>
          <p:nvPr/>
        </p:nvCxnSpPr>
        <p:spPr>
          <a:xfrm flipH="1" flipV="1">
            <a:off x="3746059" y="-896185"/>
            <a:ext cx="6007" cy="63317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30CF311-9DE8-4779-9DEF-F12E2D0F5DD7}"/>
              </a:ext>
            </a:extLst>
          </p:cNvPr>
          <p:cNvGrpSpPr/>
          <p:nvPr/>
        </p:nvGrpSpPr>
        <p:grpSpPr>
          <a:xfrm>
            <a:off x="3467428" y="1181885"/>
            <a:ext cx="538182" cy="623550"/>
            <a:chOff x="3467428" y="1181885"/>
            <a:chExt cx="538182" cy="623550"/>
          </a:xfrm>
        </p:grpSpPr>
        <p:sp>
          <p:nvSpPr>
            <p:cNvPr id="70" name="矩形: 圆角 69">
              <a:extLst>
                <a:ext uri="{FF2B5EF4-FFF2-40B4-BE49-F238E27FC236}">
                  <a16:creationId xmlns:a16="http://schemas.microsoft.com/office/drawing/2014/main" id="{FAC252E1-6993-4515-B797-2E097652D4CF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1" name="矩形: 圆角 70">
              <a:extLst>
                <a:ext uri="{FF2B5EF4-FFF2-40B4-BE49-F238E27FC236}">
                  <a16:creationId xmlns:a16="http://schemas.microsoft.com/office/drawing/2014/main" id="{09A3C3EB-FFD1-45CF-BE22-9ED88735C46F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2" name="矩形: 圆角 71">
              <a:extLst>
                <a:ext uri="{FF2B5EF4-FFF2-40B4-BE49-F238E27FC236}">
                  <a16:creationId xmlns:a16="http://schemas.microsoft.com/office/drawing/2014/main" id="{0EDF20EB-F478-4285-8C7E-8550F707AFF7}"/>
                </a:ext>
              </a:extLst>
            </p:cNvPr>
            <p:cNvSpPr/>
            <p:nvPr/>
          </p:nvSpPr>
          <p:spPr>
            <a:xfrm rot="10800000">
              <a:off x="3705830" y="1181885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86" name="矩形: 圆角 85">
              <a:extLst>
                <a:ext uri="{FF2B5EF4-FFF2-40B4-BE49-F238E27FC236}">
                  <a16:creationId xmlns:a16="http://schemas.microsoft.com/office/drawing/2014/main" id="{2F7CA7D6-A4CC-4655-A96E-E1982683508A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05F4C632-09B6-4295-9E9A-6EC0FC6478C2}"/>
              </a:ext>
            </a:extLst>
          </p:cNvPr>
          <p:cNvGrpSpPr/>
          <p:nvPr/>
        </p:nvGrpSpPr>
        <p:grpSpPr>
          <a:xfrm>
            <a:off x="4134678" y="1184021"/>
            <a:ext cx="538182" cy="623550"/>
            <a:chOff x="3467428" y="1181885"/>
            <a:chExt cx="538182" cy="623550"/>
          </a:xfrm>
        </p:grpSpPr>
        <p:sp>
          <p:nvSpPr>
            <p:cNvPr id="98" name="矩形: 圆角 97">
              <a:extLst>
                <a:ext uri="{FF2B5EF4-FFF2-40B4-BE49-F238E27FC236}">
                  <a16:creationId xmlns:a16="http://schemas.microsoft.com/office/drawing/2014/main" id="{6AF69C93-473F-4F17-85F0-2F7BCADFC1B1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04" name="矩形: 圆角 103">
              <a:extLst>
                <a:ext uri="{FF2B5EF4-FFF2-40B4-BE49-F238E27FC236}">
                  <a16:creationId xmlns:a16="http://schemas.microsoft.com/office/drawing/2014/main" id="{B080051C-2A25-4554-949A-C7701215A1E6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05" name="矩形: 圆角 104">
              <a:extLst>
                <a:ext uri="{FF2B5EF4-FFF2-40B4-BE49-F238E27FC236}">
                  <a16:creationId xmlns:a16="http://schemas.microsoft.com/office/drawing/2014/main" id="{3BE9932D-E492-4FFA-8252-4BD2250F4736}"/>
                </a:ext>
              </a:extLst>
            </p:cNvPr>
            <p:cNvSpPr/>
            <p:nvPr/>
          </p:nvSpPr>
          <p:spPr>
            <a:xfrm rot="10800000">
              <a:off x="3705830" y="1181885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07" name="矩形: 圆角 106">
              <a:extLst>
                <a:ext uri="{FF2B5EF4-FFF2-40B4-BE49-F238E27FC236}">
                  <a16:creationId xmlns:a16="http://schemas.microsoft.com/office/drawing/2014/main" id="{1AA5E424-3A09-4169-9B77-BE5F3FBE49DB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6F2D1C08-052C-4535-8517-D055C94DDCC4}"/>
              </a:ext>
            </a:extLst>
          </p:cNvPr>
          <p:cNvGrpSpPr/>
          <p:nvPr/>
        </p:nvGrpSpPr>
        <p:grpSpPr>
          <a:xfrm>
            <a:off x="4802866" y="1181885"/>
            <a:ext cx="538182" cy="623550"/>
            <a:chOff x="3467428" y="1181885"/>
            <a:chExt cx="538182" cy="623550"/>
          </a:xfrm>
        </p:grpSpPr>
        <p:sp>
          <p:nvSpPr>
            <p:cNvPr id="109" name="矩形: 圆角 108">
              <a:extLst>
                <a:ext uri="{FF2B5EF4-FFF2-40B4-BE49-F238E27FC236}">
                  <a16:creationId xmlns:a16="http://schemas.microsoft.com/office/drawing/2014/main" id="{0F687D14-3739-44D9-AD4D-0A735A43D363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10" name="矩形: 圆角 109">
              <a:extLst>
                <a:ext uri="{FF2B5EF4-FFF2-40B4-BE49-F238E27FC236}">
                  <a16:creationId xmlns:a16="http://schemas.microsoft.com/office/drawing/2014/main" id="{EE535A51-C66F-4C3E-9D7C-28FD2C1B7F3E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11" name="矩形: 圆角 110">
              <a:extLst>
                <a:ext uri="{FF2B5EF4-FFF2-40B4-BE49-F238E27FC236}">
                  <a16:creationId xmlns:a16="http://schemas.microsoft.com/office/drawing/2014/main" id="{F306FCEF-E078-4C10-B974-C3CBC8711642}"/>
                </a:ext>
              </a:extLst>
            </p:cNvPr>
            <p:cNvSpPr/>
            <p:nvPr/>
          </p:nvSpPr>
          <p:spPr>
            <a:xfrm rot="10800000">
              <a:off x="3705830" y="1181885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12" name="矩形: 圆角 111">
              <a:extLst>
                <a:ext uri="{FF2B5EF4-FFF2-40B4-BE49-F238E27FC236}">
                  <a16:creationId xmlns:a16="http://schemas.microsoft.com/office/drawing/2014/main" id="{21BC6FBB-B6C6-4924-A5D4-DB3794610B59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2386C860-687B-4010-A7F0-361CBB180913}"/>
              </a:ext>
            </a:extLst>
          </p:cNvPr>
          <p:cNvCxnSpPr>
            <a:cxnSpLocks/>
          </p:cNvCxnSpPr>
          <p:nvPr/>
        </p:nvCxnSpPr>
        <p:spPr>
          <a:xfrm flipH="1" flipV="1">
            <a:off x="5300336" y="1193245"/>
            <a:ext cx="3336" cy="578405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4AA3588B-7FEF-4F38-BC9D-86DAD5B1B4FB}"/>
              </a:ext>
            </a:extLst>
          </p:cNvPr>
          <p:cNvCxnSpPr>
            <a:cxnSpLocks/>
          </p:cNvCxnSpPr>
          <p:nvPr/>
        </p:nvCxnSpPr>
        <p:spPr>
          <a:xfrm flipH="1" flipV="1">
            <a:off x="4827882" y="1193245"/>
            <a:ext cx="6863" cy="56067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BA88D35F-C818-4E52-9319-E877CBBA020A}"/>
              </a:ext>
            </a:extLst>
          </p:cNvPr>
          <p:cNvCxnSpPr>
            <a:cxnSpLocks/>
          </p:cNvCxnSpPr>
          <p:nvPr/>
        </p:nvCxnSpPr>
        <p:spPr>
          <a:xfrm flipH="1">
            <a:off x="4395847" y="1771650"/>
            <a:ext cx="319767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E0F42258-8AD6-4CAD-8DDF-5BFE1DD0950C}"/>
              </a:ext>
            </a:extLst>
          </p:cNvPr>
          <p:cNvCxnSpPr>
            <a:cxnSpLocks/>
          </p:cNvCxnSpPr>
          <p:nvPr/>
        </p:nvCxnSpPr>
        <p:spPr>
          <a:xfrm flipH="1">
            <a:off x="4126706" y="1215843"/>
            <a:ext cx="296697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AD3B3030-393F-49A5-A108-421C0D7A3FF6}"/>
              </a:ext>
            </a:extLst>
          </p:cNvPr>
          <p:cNvCxnSpPr>
            <a:cxnSpLocks/>
          </p:cNvCxnSpPr>
          <p:nvPr/>
        </p:nvCxnSpPr>
        <p:spPr>
          <a:xfrm flipH="1">
            <a:off x="3514393" y="1763281"/>
            <a:ext cx="404540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38673CD7-461A-4566-AFB6-6F0CB6CE6AE3}"/>
              </a:ext>
            </a:extLst>
          </p:cNvPr>
          <p:cNvCxnSpPr>
            <a:cxnSpLocks/>
          </p:cNvCxnSpPr>
          <p:nvPr/>
        </p:nvCxnSpPr>
        <p:spPr>
          <a:xfrm flipH="1">
            <a:off x="3514393" y="1232462"/>
            <a:ext cx="404540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58853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2D40C38-579F-48D7-8F21-C20605E6B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19" y="123825"/>
            <a:ext cx="5103761" cy="4392614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D657DE-D41D-4138-87E5-E697ECFA69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DBEAF7-0F64-4765-9DEE-8F7F6F30A6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486E768-252B-4478-A364-7F164793087D}"/>
              </a:ext>
            </a:extLst>
          </p:cNvPr>
          <p:cNvSpPr txBox="1"/>
          <p:nvPr/>
        </p:nvSpPr>
        <p:spPr>
          <a:xfrm>
            <a:off x="125966" y="124784"/>
            <a:ext cx="202668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100" dirty="0"/>
              <a:t>BRT</a:t>
            </a:r>
            <a:r>
              <a:rPr lang="zh-CN" altLang="en-US" sz="1100" dirty="0"/>
              <a:t>优化方案模型（早高峰）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DE1F71-102D-4B68-9978-515D3ACA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6" y="3076439"/>
            <a:ext cx="211566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对话气泡: 椭圆形 6">
            <a:extLst>
              <a:ext uri="{FF2B5EF4-FFF2-40B4-BE49-F238E27FC236}">
                <a16:creationId xmlns:a16="http://schemas.microsoft.com/office/drawing/2014/main" id="{C614282C-5CE4-46E6-ACF8-D0A5A1A09DB3}"/>
              </a:ext>
            </a:extLst>
          </p:cNvPr>
          <p:cNvSpPr/>
          <p:nvPr/>
        </p:nvSpPr>
        <p:spPr>
          <a:xfrm>
            <a:off x="1536793" y="1161273"/>
            <a:ext cx="966651" cy="380095"/>
          </a:xfrm>
          <a:prstGeom prst="wedgeEllipseCallout">
            <a:avLst>
              <a:gd name="adj1" fmla="val 60775"/>
              <a:gd name="adj2" fmla="val -21588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379252289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75EA46-8A26-41F5-BF82-C128F75119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A0E29C-0D62-4BC7-B3E8-B66FFC7977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280AE3-38FA-4067-8BF4-C92DB124448D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参花街交叉口优化方案数据（早高峰）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517355A-9155-4644-AB96-252A6EEE5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127981"/>
              </p:ext>
            </p:extLst>
          </p:nvPr>
        </p:nvGraphicFramePr>
        <p:xfrm>
          <a:off x="536572" y="386392"/>
          <a:ext cx="8070850" cy="3627969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575948">
                  <a:extLst>
                    <a:ext uri="{9D8B030D-6E8A-4147-A177-3AD203B41FA5}">
                      <a16:colId xmlns:a16="http://schemas.microsoft.com/office/drawing/2014/main" val="385572704"/>
                    </a:ext>
                  </a:extLst>
                </a:gridCol>
                <a:gridCol w="1038222">
                  <a:extLst>
                    <a:ext uri="{9D8B030D-6E8A-4147-A177-3AD203B41FA5}">
                      <a16:colId xmlns:a16="http://schemas.microsoft.com/office/drawing/2014/main" val="3256729885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580138518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69541870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926354395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941925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52252704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57864241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36808122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478372012"/>
                    </a:ext>
                  </a:extLst>
                </a:gridCol>
              </a:tblGrid>
              <a:tr h="17877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车道编号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绿灯时长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交通流量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饱和流率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100" dirty="0">
                          <a:effectLst/>
                        </a:rPr>
                        <a:t>车道通行能力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车道饱和度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总延误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车均延误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平均最大排队长度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1638149380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交叉口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84.3%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622778232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63.2%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745218814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63.2%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48284700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381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63.4%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627663812"/>
                  </a:ext>
                </a:extLst>
              </a:tr>
              <a:tr h="8421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468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84.3%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45.8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12.2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011538266"/>
                  </a:ext>
                </a:extLst>
              </a:tr>
              <a:tr h="8421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468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84.3%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6.0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45.8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12.2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719797997"/>
                  </a:ext>
                </a:extLst>
              </a:tr>
              <a:tr h="15906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30.3%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1.2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24.5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3401772735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43.6%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2582449556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43.6%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1.9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738238685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43.6%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2197307646"/>
                  </a:ext>
                </a:extLst>
              </a:tr>
              <a:tr h="8421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25.2%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1.0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713667840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33.7%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26.7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4212398789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219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39.5%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27.6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6075574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218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27.6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790287153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219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39.5%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27.6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4.2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3827823852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466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84.0%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45.4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12.1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729979347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Right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466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84.0%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45.4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12.1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4155905921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922116271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30859583"/>
                  </a:ext>
                </a:extLst>
              </a:tr>
              <a:tr h="8421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13/1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BRT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24.5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3.2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2222419973"/>
                  </a:ext>
                </a:extLst>
              </a:tr>
              <a:tr h="8421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BRT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24.5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064347197"/>
                  </a:ext>
                </a:extLst>
              </a:tr>
              <a:tr h="202412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C1		 PRC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(%): 	6.7	 Total Delay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(pcuHr): 	54.91	Cycle Time (s): 	80</a:t>
                      </a:r>
                      <a:endParaRPr lang="zh-CN" sz="7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 PRC Over All Lanes (%): 	6.7	 Total Delay Over All Lanes(pcuHr): 	55.53		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642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63743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D657DE-D41D-4138-87E5-E697ECFA69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DBEAF7-0F64-4765-9DEE-8F7F6F30A6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B009093-30C9-469B-BA45-BFAEB08CAAB0}"/>
              </a:ext>
            </a:extLst>
          </p:cNvPr>
          <p:cNvSpPr txBox="1"/>
          <p:nvPr/>
        </p:nvSpPr>
        <p:spPr>
          <a:xfrm>
            <a:off x="125966" y="124784"/>
            <a:ext cx="202668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100" dirty="0"/>
              <a:t>BRT</a:t>
            </a:r>
            <a:r>
              <a:rPr lang="zh-CN" altLang="en-US" sz="1100" dirty="0"/>
              <a:t>优化方案模型（晚高峰）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E79264E-3109-4FAB-B705-C13C06A62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19" y="123825"/>
            <a:ext cx="5103761" cy="439261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D11D9DF-63BD-4BDE-97B8-09FD3509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6" y="3076439"/>
            <a:ext cx="211566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对话气泡: 椭圆形 7">
            <a:extLst>
              <a:ext uri="{FF2B5EF4-FFF2-40B4-BE49-F238E27FC236}">
                <a16:creationId xmlns:a16="http://schemas.microsoft.com/office/drawing/2014/main" id="{46BF58A1-1252-4B5E-8DE6-479A469E0468}"/>
              </a:ext>
            </a:extLst>
          </p:cNvPr>
          <p:cNvSpPr/>
          <p:nvPr/>
        </p:nvSpPr>
        <p:spPr>
          <a:xfrm>
            <a:off x="1536793" y="1161273"/>
            <a:ext cx="966651" cy="380095"/>
          </a:xfrm>
          <a:prstGeom prst="wedgeEllipseCallout">
            <a:avLst>
              <a:gd name="adj1" fmla="val 60775"/>
              <a:gd name="adj2" fmla="val -21588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308684711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75EA46-8A26-41F5-BF82-C128F75119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A0E29C-0D62-4BC7-B3E8-B66FFC7977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280AE3-38FA-4067-8BF4-C92DB124448D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参花街交叉口优化方案数据（晚高峰）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AB8C54E-D804-4365-8763-1D1B6830E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588882"/>
              </p:ext>
            </p:extLst>
          </p:nvPr>
        </p:nvGraphicFramePr>
        <p:xfrm>
          <a:off x="536572" y="386392"/>
          <a:ext cx="8070850" cy="361252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586834">
                  <a:extLst>
                    <a:ext uri="{9D8B030D-6E8A-4147-A177-3AD203B41FA5}">
                      <a16:colId xmlns:a16="http://schemas.microsoft.com/office/drawing/2014/main" val="2019791433"/>
                    </a:ext>
                  </a:extLst>
                </a:gridCol>
                <a:gridCol w="1027336">
                  <a:extLst>
                    <a:ext uri="{9D8B030D-6E8A-4147-A177-3AD203B41FA5}">
                      <a16:colId xmlns:a16="http://schemas.microsoft.com/office/drawing/2014/main" val="3899040553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14244315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05264180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403618328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873421226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43990794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508750856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724086228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277107671"/>
                    </a:ext>
                  </a:extLst>
                </a:gridCol>
              </a:tblGrid>
              <a:tr h="17877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车道编号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绿灯时长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交通流量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饱和流率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100" dirty="0">
                          <a:effectLst/>
                        </a:rPr>
                        <a:t>车道通行能力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车道饱和度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总延误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车均延误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平均最大排队长度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787052071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交叉口</a:t>
                      </a:r>
                      <a:endParaRPr lang="zh-CN" alt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78.3%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61.2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3421220129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1850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64.9%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35374220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1850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64.9%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3217078987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64.7%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669058156"/>
                  </a:ext>
                </a:extLst>
              </a:tr>
              <a:tr h="8421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78.3%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34.8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12.1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894707026"/>
                  </a:ext>
                </a:extLst>
              </a:tr>
              <a:tr h="8421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78.3%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34.8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12.1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987202606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77.8%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3053281563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217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2546611600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40.5%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3615217032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224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40.4%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3353795473"/>
                  </a:ext>
                </a:extLst>
              </a:tr>
              <a:tr h="8421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465230034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66.5%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2203001710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321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66.1%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388631704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322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66.3%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3910738855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321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66.1%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234073033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76.2%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42.4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561089830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Right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76.2%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42.4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556723333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55.6%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2720341338"/>
                  </a:ext>
                </a:extLst>
              </a:tr>
              <a:tr h="131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2365243202"/>
                  </a:ext>
                </a:extLst>
              </a:tr>
              <a:tr h="8421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13/1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BRT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32.4%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3.3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3994438198"/>
                  </a:ext>
                </a:extLst>
              </a:tr>
              <a:tr h="8421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BRT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32.4%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extLst>
                  <a:ext uri="{0D108BD9-81ED-4DB2-BD59-A6C34878D82A}">
                    <a16:rowId xmlns:a16="http://schemas.microsoft.com/office/drawing/2014/main" val="1267770488"/>
                  </a:ext>
                </a:extLst>
              </a:tr>
              <a:tr h="202412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C1		 PRC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(%): 	15.0	 Total Delay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(pcuHr): 	60.39	Cycle Time (s): 	80</a:t>
                      </a:r>
                      <a:endParaRPr lang="zh-CN" sz="7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 PRC Over All Lanes (%): 	15.0	 Total Delay Over All Lanes(pcuHr): 	61.21		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8468" marR="18468" marT="18468" marB="18468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199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1456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4A4A7E-BFD2-487B-A456-D0CD92603E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AA1B7B-741C-429C-9481-0D8A179C2D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7140EE7-5700-4C03-8D94-EA7ED5450621}"/>
              </a:ext>
            </a:extLst>
          </p:cNvPr>
          <p:cNvSpPr txBox="1"/>
          <p:nvPr/>
        </p:nvSpPr>
        <p:spPr>
          <a:xfrm>
            <a:off x="765060" y="786647"/>
            <a:ext cx="3806940" cy="178510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b="1" dirty="0">
                <a:latin typeface="+mn-ea"/>
              </a:rPr>
              <a:t>结论</a:t>
            </a:r>
            <a:endParaRPr lang="en-US" altLang="zh-CN" sz="1100" b="1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路口采用</a:t>
            </a:r>
            <a:r>
              <a:rPr lang="en-US" altLang="zh-CN" sz="1100" dirty="0">
                <a:latin typeface="+mn-ea"/>
              </a:rPr>
              <a:t>3</a:t>
            </a:r>
            <a:r>
              <a:rPr lang="zh-CN" altLang="en-US" sz="1100" dirty="0">
                <a:latin typeface="+mn-ea"/>
              </a:rPr>
              <a:t>相位和短周期的信号控制方案，提高了各个方向的通行效率，减小了整个交叉口总延误：由</a:t>
            </a:r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级服务水平提升到</a:t>
            </a:r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西进口方向虽然增加了一个</a:t>
            </a:r>
            <a:r>
              <a:rPr lang="en-US" altLang="zh-CN" sz="1100" dirty="0">
                <a:latin typeface="+mn-ea"/>
              </a:rPr>
              <a:t>BRT</a:t>
            </a:r>
            <a:r>
              <a:rPr lang="zh-CN" altLang="en-US" sz="1100" dirty="0">
                <a:latin typeface="+mn-ea"/>
              </a:rPr>
              <a:t>车道，社会车道数为</a:t>
            </a:r>
            <a:r>
              <a:rPr lang="en-US" altLang="zh-CN" sz="1100" dirty="0">
                <a:latin typeface="+mn-ea"/>
              </a:rPr>
              <a:t>5</a:t>
            </a:r>
            <a:r>
              <a:rPr lang="zh-CN" altLang="en-US" sz="1100" dirty="0">
                <a:latin typeface="+mn-ea"/>
              </a:rPr>
              <a:t>个（比改造前少</a:t>
            </a:r>
            <a:r>
              <a:rPr lang="en-US" altLang="zh-CN" sz="1100" dirty="0">
                <a:latin typeface="+mn-ea"/>
              </a:rPr>
              <a:t>1</a:t>
            </a:r>
            <a:r>
              <a:rPr lang="zh-CN" altLang="en-US" sz="1100" dirty="0">
                <a:latin typeface="+mn-ea"/>
              </a:rPr>
              <a:t>个社会车道），但西进口方向早高峰流量</a:t>
            </a:r>
            <a:r>
              <a:rPr lang="en-US" altLang="zh-CN" sz="1100" dirty="0">
                <a:latin typeface="+mn-ea"/>
              </a:rPr>
              <a:t>2077 PCU/hr</a:t>
            </a:r>
            <a:r>
              <a:rPr lang="zh-CN" altLang="en-US" sz="1100" dirty="0">
                <a:latin typeface="+mn-ea"/>
              </a:rPr>
              <a:t>，晚高峰为</a:t>
            </a:r>
            <a:r>
              <a:rPr lang="en-US" altLang="zh-CN" sz="1100" dirty="0">
                <a:latin typeface="+mn-ea"/>
              </a:rPr>
              <a:t>2129 PCU/hr </a:t>
            </a:r>
            <a:r>
              <a:rPr lang="zh-CN" altLang="en-US" sz="1100" dirty="0">
                <a:latin typeface="+mn-ea"/>
              </a:rPr>
              <a:t>，车道数完全满足流量需求。改善后交叉口可用通行能力还得到进一步提升（如右图所示）。</a:t>
            </a:r>
          </a:p>
        </p:txBody>
      </p:sp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FE51A1F7-8087-4B54-AF8D-69E6D312D2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8795041"/>
              </p:ext>
            </p:extLst>
          </p:nvPr>
        </p:nvGraphicFramePr>
        <p:xfrm>
          <a:off x="4849380" y="951750"/>
          <a:ext cx="32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组合 7">
            <a:extLst>
              <a:ext uri="{FF2B5EF4-FFF2-40B4-BE49-F238E27FC236}">
                <a16:creationId xmlns:a16="http://schemas.microsoft.com/office/drawing/2014/main" id="{971A6794-6CAA-4950-BB59-090D69D1CCCB}"/>
              </a:ext>
            </a:extLst>
          </p:cNvPr>
          <p:cNvGrpSpPr/>
          <p:nvPr/>
        </p:nvGrpSpPr>
        <p:grpSpPr>
          <a:xfrm>
            <a:off x="1326236" y="3106358"/>
            <a:ext cx="1916233" cy="773512"/>
            <a:chOff x="1326236" y="3106358"/>
            <a:chExt cx="1916233" cy="773512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1952C1E-B006-4CB9-898D-F909014FFA2E}"/>
                </a:ext>
              </a:extLst>
            </p:cNvPr>
            <p:cNvSpPr/>
            <p:nvPr/>
          </p:nvSpPr>
          <p:spPr>
            <a:xfrm>
              <a:off x="1326236" y="3106358"/>
              <a:ext cx="400050" cy="4000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dirty="0"/>
                <a:t>D</a:t>
              </a:r>
              <a:endParaRPr lang="zh-CN" altLang="en-US" dirty="0" err="1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802C5ED8-089F-434F-A208-206203895DE4}"/>
                </a:ext>
              </a:extLst>
            </p:cNvPr>
            <p:cNvSpPr/>
            <p:nvPr/>
          </p:nvSpPr>
          <p:spPr>
            <a:xfrm>
              <a:off x="2842419" y="3106358"/>
              <a:ext cx="400050" cy="400050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C</a:t>
              </a:r>
              <a:endParaRPr lang="zh-CN" altLang="en-US" dirty="0" err="1"/>
            </a:p>
          </p:txBody>
        </p:sp>
        <p:sp>
          <p:nvSpPr>
            <p:cNvPr id="13" name="箭头: 右 12">
              <a:extLst>
                <a:ext uri="{FF2B5EF4-FFF2-40B4-BE49-F238E27FC236}">
                  <a16:creationId xmlns:a16="http://schemas.microsoft.com/office/drawing/2014/main" id="{2054B0D9-FAEA-4F98-AAE5-D2820285CF30}"/>
                </a:ext>
              </a:extLst>
            </p:cNvPr>
            <p:cNvSpPr/>
            <p:nvPr/>
          </p:nvSpPr>
          <p:spPr>
            <a:xfrm>
              <a:off x="2146300" y="3164024"/>
              <a:ext cx="342900" cy="307717"/>
            </a:xfrm>
            <a:prstGeom prst="rightArrow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A34F3C2-DD77-401B-95DC-3A4241D48001}"/>
                </a:ext>
              </a:extLst>
            </p:cNvPr>
            <p:cNvSpPr txBox="1"/>
            <p:nvPr/>
          </p:nvSpPr>
          <p:spPr>
            <a:xfrm>
              <a:off x="1333499" y="3618262"/>
              <a:ext cx="1908969" cy="261608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zh-CN" altLang="en-US" sz="1100" b="1" dirty="0">
                  <a:latin typeface="+mn-ea"/>
                </a:rPr>
                <a:t>改善前后交叉口服务水平变化</a:t>
              </a:r>
              <a:endParaRPr lang="en-US" altLang="zh-CN" sz="11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608416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9C12FC-22F8-45BF-932E-2E233B3777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BE408-6FA9-409C-84A1-53EA0888FF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60162AE-24C9-48B4-A071-EB729BE0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81619"/>
            <a:ext cx="3804955" cy="318026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19EF769-6F68-493D-BD6D-7E47EAC0D6A7}"/>
              </a:ext>
            </a:extLst>
          </p:cNvPr>
          <p:cNvSpPr txBox="1"/>
          <p:nvPr/>
        </p:nvSpPr>
        <p:spPr>
          <a:xfrm>
            <a:off x="1846523" y="2419495"/>
            <a:ext cx="27254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1400" b="1" dirty="0">
                <a:latin typeface="+mj-ea"/>
                <a:ea typeface="+mj-ea"/>
              </a:rPr>
              <a:t>2 </a:t>
            </a:r>
            <a:r>
              <a:rPr lang="zh-CN" altLang="en-US" sz="1400" b="1" dirty="0">
                <a:latin typeface="+mj-ea"/>
                <a:ea typeface="+mj-ea"/>
              </a:rPr>
              <a:t>公园路</a:t>
            </a:r>
            <a:r>
              <a:rPr lang="en-US" altLang="zh-CN" sz="1400" b="1" dirty="0">
                <a:latin typeface="+mj-ea"/>
                <a:ea typeface="+mj-ea"/>
              </a:rPr>
              <a:t>-</a:t>
            </a:r>
            <a:r>
              <a:rPr lang="zh-CN" altLang="en-US" sz="1400" b="1" dirty="0">
                <a:latin typeface="+mj-ea"/>
                <a:ea typeface="+mj-ea"/>
              </a:rPr>
              <a:t>西山街、延西街交叉口</a:t>
            </a:r>
            <a:endParaRPr lang="en-US" altLang="zh-CN" sz="1400" b="1" dirty="0">
              <a:latin typeface="+mj-ea"/>
              <a:ea typeface="+mj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014BA7-D5C6-4D78-BAB3-5F7FAA1EE6F4}"/>
              </a:ext>
            </a:extLst>
          </p:cNvPr>
          <p:cNvSpPr/>
          <p:nvPr/>
        </p:nvSpPr>
        <p:spPr>
          <a:xfrm>
            <a:off x="7062789" y="2340378"/>
            <a:ext cx="500062" cy="3077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CD50D5-BC52-4ABF-84C9-B08F5C82BBE6}"/>
              </a:ext>
            </a:extLst>
          </p:cNvPr>
          <p:cNvSpPr txBox="1"/>
          <p:nvPr/>
        </p:nvSpPr>
        <p:spPr>
          <a:xfrm>
            <a:off x="6797040" y="4161880"/>
            <a:ext cx="157991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路口现状信号相位数</a:t>
            </a:r>
          </a:p>
        </p:txBody>
      </p:sp>
    </p:spTree>
    <p:extLst>
      <p:ext uri="{BB962C8B-B14F-4D97-AF65-F5344CB8AC3E}">
        <p14:creationId xmlns:p14="http://schemas.microsoft.com/office/powerpoint/2010/main" val="276309324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8A05F-AEA6-429D-85E2-1D846E62B4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0443A6-E9A8-46EB-8850-946EE57F26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3A6C5E-F6BB-45BB-BD90-3C336B2F27C3}"/>
              </a:ext>
            </a:extLst>
          </p:cNvPr>
          <p:cNvSpPr txBox="1"/>
          <p:nvPr/>
        </p:nvSpPr>
        <p:spPr>
          <a:xfrm>
            <a:off x="753549" y="2028362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西山街路口交通高峰小时流量（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D2E3333-ED30-409F-9EA7-BDDFCCEDABA5}"/>
              </a:ext>
            </a:extLst>
          </p:cNvPr>
          <p:cNvSpPr txBox="1"/>
          <p:nvPr/>
        </p:nvSpPr>
        <p:spPr>
          <a:xfrm>
            <a:off x="122238" y="489599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现状信号相位 </a:t>
            </a:r>
            <a:r>
              <a:rPr lang="en-US" altLang="zh-CN" sz="1100" dirty="0"/>
              <a:t>(</a:t>
            </a:r>
            <a:r>
              <a:rPr lang="zh-CN" altLang="en-US" sz="1100" dirty="0"/>
              <a:t>早高峰周期：</a:t>
            </a:r>
            <a:r>
              <a:rPr lang="en-US" altLang="zh-CN" sz="1100" dirty="0"/>
              <a:t>134s</a:t>
            </a:r>
            <a:r>
              <a:rPr lang="zh-CN" altLang="en-US" sz="1100" dirty="0"/>
              <a:t>，晚高峰</a:t>
            </a:r>
            <a:r>
              <a:rPr lang="en-US" altLang="zh-CN" sz="1100" dirty="0"/>
              <a:t>235s)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49F5DF0-D558-4FA6-8590-56393565C03A}"/>
              </a:ext>
            </a:extLst>
          </p:cNvPr>
          <p:cNvSpPr txBox="1"/>
          <p:nvPr/>
        </p:nvSpPr>
        <p:spPr>
          <a:xfrm>
            <a:off x="122237" y="140075"/>
            <a:ext cx="3665991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2.1 </a:t>
            </a:r>
            <a:r>
              <a:rPr lang="zh-CN" altLang="en-US" sz="1200" b="1" dirty="0">
                <a:latin typeface="+mj-ea"/>
                <a:ea typeface="+mj-ea"/>
              </a:rPr>
              <a:t>公园路</a:t>
            </a:r>
            <a:r>
              <a:rPr lang="en-US" altLang="zh-CN" sz="1200" b="1" dirty="0">
                <a:latin typeface="+mj-ea"/>
                <a:ea typeface="+mj-ea"/>
              </a:rPr>
              <a:t>-</a:t>
            </a:r>
            <a:r>
              <a:rPr lang="zh-CN" altLang="en-US" sz="1200" b="1" dirty="0">
                <a:latin typeface="+mj-ea"/>
                <a:ea typeface="+mj-ea"/>
              </a:rPr>
              <a:t>西山街交叉口现状信号相位及流量数据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D50C29D-BDAA-4B23-BD89-6EEEBFE93EBE}"/>
              </a:ext>
            </a:extLst>
          </p:cNvPr>
          <p:cNvSpPr txBox="1"/>
          <p:nvPr/>
        </p:nvSpPr>
        <p:spPr>
          <a:xfrm>
            <a:off x="745513" y="3871127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调查时间：</a:t>
            </a:r>
            <a:r>
              <a:rPr lang="en-US" altLang="zh-CN" sz="1100" dirty="0"/>
              <a:t>2021</a:t>
            </a:r>
            <a:r>
              <a:rPr lang="zh-CN" altLang="en-US" sz="1100" dirty="0"/>
              <a:t>年</a:t>
            </a:r>
            <a:r>
              <a:rPr lang="en-US" altLang="zh-CN" sz="1100" dirty="0"/>
              <a:t>6</a:t>
            </a:r>
            <a:r>
              <a:rPr lang="zh-CN" altLang="en-US" sz="1100" dirty="0"/>
              <a:t>月</a:t>
            </a:r>
            <a:r>
              <a:rPr lang="en-US" altLang="zh-CN" sz="1100" dirty="0"/>
              <a:t>15</a:t>
            </a:r>
            <a:r>
              <a:rPr lang="zh-CN" altLang="en-US" sz="1100" dirty="0"/>
              <a:t>日，</a:t>
            </a:r>
            <a:r>
              <a:rPr lang="en-US" altLang="zh-CN" sz="1100" dirty="0"/>
              <a:t>7:00-8:00, 16:00-17:00</a:t>
            </a:r>
            <a:endParaRPr lang="zh-CN" altLang="en-US" sz="1100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030EE8C7-CB4B-473E-8874-D3220AB1ACB2}"/>
              </a:ext>
            </a:extLst>
          </p:cNvPr>
          <p:cNvSpPr txBox="1"/>
          <p:nvPr/>
        </p:nvSpPr>
        <p:spPr>
          <a:xfrm>
            <a:off x="3730157" y="632867"/>
            <a:ext cx="2365816" cy="178510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从公园路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西山街交叉口的流量数据可以看出：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西进口方向流量最大（早高峰</a:t>
            </a:r>
            <a:r>
              <a:rPr lang="en-US" altLang="zh-CN" sz="1100" dirty="0"/>
              <a:t>2119 PCU/hr</a:t>
            </a:r>
            <a:r>
              <a:rPr lang="zh-CN" altLang="en-US" sz="1100" dirty="0"/>
              <a:t>，晚高峰为</a:t>
            </a:r>
            <a:r>
              <a:rPr lang="en-US" altLang="zh-CN" sz="1100" dirty="0"/>
              <a:t>2317 PCU/hr </a:t>
            </a:r>
            <a:r>
              <a:rPr lang="zh-CN" altLang="en-US" sz="1100" dirty="0"/>
              <a:t>），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而在西进口中，直行流量比左转流量要大，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北进口中右转流量最大</a:t>
            </a:r>
            <a:r>
              <a:rPr lang="zh-CN" altLang="en-US" sz="1100" dirty="0"/>
              <a:t>，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在左转流量中，西进口左转流量最大</a:t>
            </a:r>
            <a:r>
              <a:rPr lang="zh-CN" altLang="en-US" sz="1100" dirty="0"/>
              <a:t>。</a:t>
            </a:r>
          </a:p>
        </p:txBody>
      </p:sp>
      <p:graphicFrame>
        <p:nvGraphicFramePr>
          <p:cNvPr id="63" name="表格 62">
            <a:extLst>
              <a:ext uri="{FF2B5EF4-FFF2-40B4-BE49-F238E27FC236}">
                <a16:creationId xmlns:a16="http://schemas.microsoft.com/office/drawing/2014/main" id="{2240ECD9-8FF3-4F74-B333-07065394A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306986"/>
              </p:ext>
            </p:extLst>
          </p:nvPr>
        </p:nvGraphicFramePr>
        <p:xfrm>
          <a:off x="122238" y="770198"/>
          <a:ext cx="2692023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 (23s)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 (65s)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 (30s)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4 (16s)</a:t>
                      </a:r>
                      <a:endParaRPr lang="zh-CN" alt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65" name="组合 64">
            <a:extLst>
              <a:ext uri="{FF2B5EF4-FFF2-40B4-BE49-F238E27FC236}">
                <a16:creationId xmlns:a16="http://schemas.microsoft.com/office/drawing/2014/main" id="{9EB858A5-4167-46E1-88F7-919D593DB0DB}"/>
              </a:ext>
            </a:extLst>
          </p:cNvPr>
          <p:cNvGrpSpPr/>
          <p:nvPr/>
        </p:nvGrpSpPr>
        <p:grpSpPr>
          <a:xfrm rot="5400000">
            <a:off x="2282483" y="961127"/>
            <a:ext cx="406298" cy="590366"/>
            <a:chOff x="6982467" y="1047516"/>
            <a:chExt cx="406298" cy="590366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CA3E76B9-EBA0-44EA-9EFE-660D7339B0B5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A810F466-E346-4E58-90BA-BC07F5CF1E6E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直接箭头连接符 75">
                <a:extLst>
                  <a:ext uri="{FF2B5EF4-FFF2-40B4-BE49-F238E27FC236}">
                    <a16:creationId xmlns:a16="http://schemas.microsoft.com/office/drawing/2014/main" id="{6271D9A4-06AE-446C-89D7-7A366637DAE5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35C7B1F0-0ECD-4C49-BE28-248966D5B2B7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8001FBF8-8098-40B5-90E9-CF4A5148BC82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直接箭头连接符 68">
                <a:extLst>
                  <a:ext uri="{FF2B5EF4-FFF2-40B4-BE49-F238E27FC236}">
                    <a16:creationId xmlns:a16="http://schemas.microsoft.com/office/drawing/2014/main" id="{C475D0D4-7524-4305-B005-014F42BD58A5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533CBE84-AC33-4978-BD51-FA64EA71C5BD}"/>
              </a:ext>
            </a:extLst>
          </p:cNvPr>
          <p:cNvGrpSpPr/>
          <p:nvPr/>
        </p:nvGrpSpPr>
        <p:grpSpPr>
          <a:xfrm rot="15987139" flipH="1">
            <a:off x="240626" y="1112970"/>
            <a:ext cx="541375" cy="270393"/>
            <a:chOff x="1344722" y="3688542"/>
            <a:chExt cx="845861" cy="422472"/>
          </a:xfrm>
        </p:grpSpPr>
        <p:cxnSp>
          <p:nvCxnSpPr>
            <p:cNvPr id="78" name="直接箭头连接符 77">
              <a:extLst>
                <a:ext uri="{FF2B5EF4-FFF2-40B4-BE49-F238E27FC236}">
                  <a16:creationId xmlns:a16="http://schemas.microsoft.com/office/drawing/2014/main" id="{CC34C5F6-91A2-4FA0-85A3-CDCB805ACE0F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2D2992E5-D571-479E-80C8-E153B30B41E0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0EEC377A-4CFD-491F-9111-F6ECAB0D5CD1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直接箭头连接符 80">
                <a:extLst>
                  <a:ext uri="{FF2B5EF4-FFF2-40B4-BE49-F238E27FC236}">
                    <a16:creationId xmlns:a16="http://schemas.microsoft.com/office/drawing/2014/main" id="{8ED3A76A-CF54-4CB0-B652-19D1303DF1E1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2" name="直接箭头连接符 81">
            <a:extLst>
              <a:ext uri="{FF2B5EF4-FFF2-40B4-BE49-F238E27FC236}">
                <a16:creationId xmlns:a16="http://schemas.microsoft.com/office/drawing/2014/main" id="{6AABDA3F-6CB0-4C0D-A2C4-9CA2799722AC}"/>
              </a:ext>
            </a:extLst>
          </p:cNvPr>
          <p:cNvCxnSpPr>
            <a:cxnSpLocks/>
          </p:cNvCxnSpPr>
          <p:nvPr/>
        </p:nvCxnSpPr>
        <p:spPr>
          <a:xfrm flipH="1">
            <a:off x="1079228" y="1134469"/>
            <a:ext cx="323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92A1E153-34A8-4985-95F5-2064B2600B39}"/>
              </a:ext>
            </a:extLst>
          </p:cNvPr>
          <p:cNvCxnSpPr>
            <a:cxnSpLocks/>
          </p:cNvCxnSpPr>
          <p:nvPr/>
        </p:nvCxnSpPr>
        <p:spPr>
          <a:xfrm>
            <a:off x="853253" y="1404144"/>
            <a:ext cx="3279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D406E962-F52B-4E95-AB62-D87E5C55C09C}"/>
              </a:ext>
            </a:extLst>
          </p:cNvPr>
          <p:cNvGrpSpPr/>
          <p:nvPr/>
        </p:nvGrpSpPr>
        <p:grpSpPr>
          <a:xfrm rot="10586371" flipH="1">
            <a:off x="1539334" y="1092506"/>
            <a:ext cx="541375" cy="270393"/>
            <a:chOff x="1344722" y="3688542"/>
            <a:chExt cx="845861" cy="422472"/>
          </a:xfrm>
        </p:grpSpPr>
        <p:cxnSp>
          <p:nvCxnSpPr>
            <p:cNvPr id="85" name="直接箭头连接符 84">
              <a:extLst>
                <a:ext uri="{FF2B5EF4-FFF2-40B4-BE49-F238E27FC236}">
                  <a16:creationId xmlns:a16="http://schemas.microsoft.com/office/drawing/2014/main" id="{80FCCD72-E013-489B-94FC-3C97A327E802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CBE1E55D-0F30-48D1-89A6-04C3D2D1DE6F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87" name="直接连接符 86">
                <a:extLst>
                  <a:ext uri="{FF2B5EF4-FFF2-40B4-BE49-F238E27FC236}">
                    <a16:creationId xmlns:a16="http://schemas.microsoft.com/office/drawing/2014/main" id="{1A53E3FB-773B-45C0-9C96-D80C43C9A548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直接箭头连接符 87">
                <a:extLst>
                  <a:ext uri="{FF2B5EF4-FFF2-40B4-BE49-F238E27FC236}">
                    <a16:creationId xmlns:a16="http://schemas.microsoft.com/office/drawing/2014/main" id="{4DF0BABB-5353-4ED4-ACDE-614E9A3A5783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89" name="表格 88">
            <a:extLst>
              <a:ext uri="{FF2B5EF4-FFF2-40B4-BE49-F238E27FC236}">
                <a16:creationId xmlns:a16="http://schemas.microsoft.com/office/drawing/2014/main" id="{6A9D2049-10DF-4C6F-891E-8E6A2D1D8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432064"/>
              </p:ext>
            </p:extLst>
          </p:nvPr>
        </p:nvGraphicFramePr>
        <p:xfrm>
          <a:off x="753549" y="2298981"/>
          <a:ext cx="2429268" cy="157734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4878">
                  <a:extLst>
                    <a:ext uri="{9D8B030D-6E8A-4147-A177-3AD203B41FA5}">
                      <a16:colId xmlns:a16="http://schemas.microsoft.com/office/drawing/2014/main" val="3114570829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4236236203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061102081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887910857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007122526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236665180"/>
                    </a:ext>
                  </a:extLst>
                </a:gridCol>
              </a:tblGrid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am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165900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211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1498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282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1991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618175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684124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1161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135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2119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730827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280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873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1267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603031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1441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460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2371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1105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5377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586287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pm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294026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1162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226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1532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36382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8791668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1355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42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2317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089022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283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733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1102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185324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1638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272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1895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1146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4951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867046"/>
                  </a:ext>
                </a:extLst>
              </a:tr>
            </a:tbl>
          </a:graphicData>
        </a:graphic>
      </p:graphicFrame>
      <p:pic>
        <p:nvPicPr>
          <p:cNvPr id="90" name="图片 89">
            <a:extLst>
              <a:ext uri="{FF2B5EF4-FFF2-40B4-BE49-F238E27FC236}">
                <a16:creationId xmlns:a16="http://schemas.microsoft.com/office/drawing/2014/main" id="{578E1D30-C6B5-43C3-A8F8-67FEB5F44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6591" y="2572438"/>
            <a:ext cx="2046315" cy="1944000"/>
          </a:xfrm>
          <a:prstGeom prst="rect">
            <a:avLst/>
          </a:prstGeom>
        </p:spPr>
      </p:pic>
      <p:pic>
        <p:nvPicPr>
          <p:cNvPr id="91" name="图片 90">
            <a:extLst>
              <a:ext uri="{FF2B5EF4-FFF2-40B4-BE49-F238E27FC236}">
                <a16:creationId xmlns:a16="http://schemas.microsoft.com/office/drawing/2014/main" id="{F551ACE0-7968-4362-9C30-3A5BB082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275" y="2571750"/>
            <a:ext cx="2046316" cy="1944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729502-81E7-41DF-95AB-F1E29D16E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73" y="123824"/>
            <a:ext cx="2921028" cy="2447237"/>
          </a:xfrm>
          <a:prstGeom prst="rect">
            <a:avLst/>
          </a:prstGeom>
        </p:spPr>
      </p:pic>
      <p:grpSp>
        <p:nvGrpSpPr>
          <p:cNvPr id="92" name="组合 91">
            <a:extLst>
              <a:ext uri="{FF2B5EF4-FFF2-40B4-BE49-F238E27FC236}">
                <a16:creationId xmlns:a16="http://schemas.microsoft.com/office/drawing/2014/main" id="{9AF89767-3529-4A07-90AB-B85761715F57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93" name="Freeform 53">
              <a:extLst>
                <a:ext uri="{FF2B5EF4-FFF2-40B4-BE49-F238E27FC236}">
                  <a16:creationId xmlns:a16="http://schemas.microsoft.com/office/drawing/2014/main" id="{6CEA1777-CCC6-4C05-A46D-8D1A44ADFB42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4" name="Freeform 54">
              <a:extLst>
                <a:ext uri="{FF2B5EF4-FFF2-40B4-BE49-F238E27FC236}">
                  <a16:creationId xmlns:a16="http://schemas.microsoft.com/office/drawing/2014/main" id="{7C259C71-96BC-4059-B112-BF47D2FF1829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A407C375-2654-4C2A-83A7-DA70F85514EF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id="{FD4E846B-1D15-4A41-A422-6EA2218366AD}"/>
              </a:ext>
            </a:extLst>
          </p:cNvPr>
          <p:cNvSpPr txBox="1"/>
          <p:nvPr/>
        </p:nvSpPr>
        <p:spPr>
          <a:xfrm>
            <a:off x="6655756" y="1313397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2E4DFD31-7C11-4BEE-B593-4CC984020D4B}"/>
              </a:ext>
            </a:extLst>
          </p:cNvPr>
          <p:cNvSpPr txBox="1"/>
          <p:nvPr/>
        </p:nvSpPr>
        <p:spPr>
          <a:xfrm>
            <a:off x="7373991" y="683411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西山街</a:t>
            </a:r>
          </a:p>
        </p:txBody>
      </p:sp>
    </p:spTree>
    <p:extLst>
      <p:ext uri="{BB962C8B-B14F-4D97-AF65-F5344CB8AC3E}">
        <p14:creationId xmlns:p14="http://schemas.microsoft.com/office/powerpoint/2010/main" val="164538949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8A05F-AEA6-429D-85E2-1D846E62B4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0443A6-E9A8-46EB-8850-946EE57F26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3A6C5E-F6BB-45BB-BD90-3C336B2F27C3}"/>
              </a:ext>
            </a:extLst>
          </p:cNvPr>
          <p:cNvSpPr txBox="1"/>
          <p:nvPr/>
        </p:nvSpPr>
        <p:spPr>
          <a:xfrm>
            <a:off x="753549" y="2028362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延西街路口交通高峰小时流量（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D2E3333-ED30-409F-9EA7-BDDFCCEDABA5}"/>
              </a:ext>
            </a:extLst>
          </p:cNvPr>
          <p:cNvSpPr txBox="1"/>
          <p:nvPr/>
        </p:nvSpPr>
        <p:spPr>
          <a:xfrm>
            <a:off x="122238" y="489599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现状信号相位 </a:t>
            </a:r>
            <a:r>
              <a:rPr lang="en-US" altLang="zh-CN" sz="1100" dirty="0"/>
              <a:t>(</a:t>
            </a:r>
            <a:r>
              <a:rPr lang="zh-CN" altLang="en-US" sz="1100" dirty="0"/>
              <a:t>早高峰周期：</a:t>
            </a:r>
            <a:r>
              <a:rPr lang="en-US" altLang="zh-CN" sz="1100" dirty="0"/>
              <a:t>165s</a:t>
            </a:r>
            <a:r>
              <a:rPr lang="zh-CN" altLang="en-US" sz="1100" dirty="0"/>
              <a:t>，晚高峰</a:t>
            </a:r>
            <a:r>
              <a:rPr lang="en-US" altLang="zh-CN" sz="1100" dirty="0"/>
              <a:t>212s)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49F5DF0-D558-4FA6-8590-56393565C03A}"/>
              </a:ext>
            </a:extLst>
          </p:cNvPr>
          <p:cNvSpPr txBox="1"/>
          <p:nvPr/>
        </p:nvSpPr>
        <p:spPr>
          <a:xfrm>
            <a:off x="122237" y="140075"/>
            <a:ext cx="3607919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2.2 </a:t>
            </a:r>
            <a:r>
              <a:rPr lang="zh-CN" altLang="en-US" sz="1200" b="1" dirty="0">
                <a:latin typeface="+mj-ea"/>
                <a:ea typeface="+mj-ea"/>
              </a:rPr>
              <a:t>公园路</a:t>
            </a:r>
            <a:r>
              <a:rPr lang="en-US" altLang="zh-CN" sz="1200" b="1" dirty="0">
                <a:latin typeface="+mj-ea"/>
                <a:ea typeface="+mj-ea"/>
              </a:rPr>
              <a:t>-</a:t>
            </a:r>
            <a:r>
              <a:rPr lang="zh-CN" altLang="en-US" sz="1200" b="1" dirty="0">
                <a:latin typeface="+mj-ea"/>
                <a:ea typeface="+mj-ea"/>
              </a:rPr>
              <a:t>延西街交叉口现状信号相位及流量数据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D50C29D-BDAA-4B23-BD89-6EEEBFE93EBE}"/>
              </a:ext>
            </a:extLst>
          </p:cNvPr>
          <p:cNvSpPr txBox="1"/>
          <p:nvPr/>
        </p:nvSpPr>
        <p:spPr>
          <a:xfrm>
            <a:off x="745513" y="3888791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调查时间：</a:t>
            </a:r>
            <a:r>
              <a:rPr lang="en-US" altLang="zh-CN" sz="1100" dirty="0"/>
              <a:t>2021</a:t>
            </a:r>
            <a:r>
              <a:rPr lang="zh-CN" altLang="en-US" sz="1100" dirty="0"/>
              <a:t>年</a:t>
            </a:r>
            <a:r>
              <a:rPr lang="en-US" altLang="zh-CN" sz="1100" dirty="0"/>
              <a:t>7</a:t>
            </a:r>
            <a:r>
              <a:rPr lang="zh-CN" altLang="en-US" sz="1100" dirty="0"/>
              <a:t>月</a:t>
            </a:r>
            <a:r>
              <a:rPr lang="en-US" altLang="zh-CN" sz="1100" dirty="0"/>
              <a:t>8</a:t>
            </a:r>
            <a:r>
              <a:rPr lang="zh-CN" altLang="en-US" sz="1100" dirty="0"/>
              <a:t>日，</a:t>
            </a:r>
            <a:r>
              <a:rPr lang="en-US" altLang="zh-CN" sz="1100" dirty="0"/>
              <a:t>7:00-8:00, 16:00-17:00</a:t>
            </a:r>
            <a:endParaRPr lang="zh-CN" altLang="en-US" sz="1100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030EE8C7-CB4B-473E-8874-D3220AB1ACB2}"/>
              </a:ext>
            </a:extLst>
          </p:cNvPr>
          <p:cNvSpPr txBox="1"/>
          <p:nvPr/>
        </p:nvSpPr>
        <p:spPr>
          <a:xfrm>
            <a:off x="3573315" y="632867"/>
            <a:ext cx="2190929" cy="178510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从公园路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延西街交叉口的流量数据可以看出：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东进口方向流量最大（早高峰</a:t>
            </a:r>
            <a:r>
              <a:rPr lang="en-US" altLang="zh-CN" sz="1100" dirty="0"/>
              <a:t>1714 PCU/hr</a:t>
            </a:r>
            <a:r>
              <a:rPr lang="zh-CN" altLang="en-US" sz="1100" dirty="0"/>
              <a:t>，晚高峰为</a:t>
            </a:r>
            <a:r>
              <a:rPr lang="en-US" altLang="zh-CN" sz="1100" dirty="0"/>
              <a:t>2088 PCU/hr </a:t>
            </a:r>
            <a:r>
              <a:rPr lang="zh-CN" altLang="en-US" sz="1100" dirty="0"/>
              <a:t>），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其次是南进口流量最大，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除北进口外，西进口的流量最小，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在左转流量中，东进口左转流量最大，南进口左转最小。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9A9D29A-3D06-43DC-8F83-F543C7BEF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244" y="140075"/>
            <a:ext cx="3244934" cy="243098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0B966AC-632E-4094-B0C0-BA176C859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684" y="2571750"/>
            <a:ext cx="2046316" cy="1944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B00A766-001F-4741-8D16-071A1A456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544" y="2574162"/>
            <a:ext cx="2046316" cy="1944000"/>
          </a:xfrm>
          <a:prstGeom prst="rect">
            <a:avLst/>
          </a:prstGeom>
        </p:spPr>
      </p:pic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517280ED-96FD-4287-A3C5-B798C175F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400080"/>
              </p:ext>
            </p:extLst>
          </p:nvPr>
        </p:nvGraphicFramePr>
        <p:xfrm>
          <a:off x="753549" y="2311451"/>
          <a:ext cx="2429268" cy="157734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4878">
                  <a:extLst>
                    <a:ext uri="{9D8B030D-6E8A-4147-A177-3AD203B41FA5}">
                      <a16:colId xmlns:a16="http://schemas.microsoft.com/office/drawing/2014/main" val="1546727015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180424247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1788488739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868476211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309905479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1234090353"/>
                    </a:ext>
                  </a:extLst>
                </a:gridCol>
              </a:tblGrid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am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742754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641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1042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1714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496040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883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1022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602329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719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162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881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842335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66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705592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1634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821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1173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3683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389543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pm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764586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895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2088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25792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1284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1413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177189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857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231483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754380"/>
                  </a:ext>
                </a:extLst>
              </a:tr>
              <a:tr h="117594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2139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968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1287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4465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091222"/>
                  </a:ext>
                </a:extLst>
              </a:tr>
            </a:tbl>
          </a:graphicData>
        </a:graphic>
      </p:graphicFrame>
      <p:graphicFrame>
        <p:nvGraphicFramePr>
          <p:cNvPr id="43" name="表格 42">
            <a:extLst>
              <a:ext uri="{FF2B5EF4-FFF2-40B4-BE49-F238E27FC236}">
                <a16:creationId xmlns:a16="http://schemas.microsoft.com/office/drawing/2014/main" id="{9CD4F041-D38A-4B6C-A7F9-FD386754C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546519"/>
              </p:ext>
            </p:extLst>
          </p:nvPr>
        </p:nvGraphicFramePr>
        <p:xfrm>
          <a:off x="134822" y="762706"/>
          <a:ext cx="2916566" cy="738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3041223166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 (19s)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2 (22s)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3 (20s)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 4 (56s)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5 (48s)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62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19DEF94F-0472-4163-985C-C3A7D9485FE9}"/>
              </a:ext>
            </a:extLst>
          </p:cNvPr>
          <p:cNvCxnSpPr>
            <a:cxnSpLocks/>
          </p:cNvCxnSpPr>
          <p:nvPr/>
        </p:nvCxnSpPr>
        <p:spPr>
          <a:xfrm flipV="1">
            <a:off x="551647" y="1194707"/>
            <a:ext cx="0" cy="25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AE32643A-6D83-41A2-B80E-EE133B1C55FD}"/>
              </a:ext>
            </a:extLst>
          </p:cNvPr>
          <p:cNvCxnSpPr>
            <a:cxnSpLocks/>
          </p:cNvCxnSpPr>
          <p:nvPr/>
        </p:nvCxnSpPr>
        <p:spPr>
          <a:xfrm>
            <a:off x="342509" y="927170"/>
            <a:ext cx="0" cy="30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328B782-7852-4F9E-A249-13D13F8745D8}"/>
              </a:ext>
            </a:extLst>
          </p:cNvPr>
          <p:cNvGrpSpPr/>
          <p:nvPr/>
        </p:nvGrpSpPr>
        <p:grpSpPr>
          <a:xfrm rot="10800000">
            <a:off x="863582" y="904890"/>
            <a:ext cx="310126" cy="569589"/>
            <a:chOff x="7031461" y="1057634"/>
            <a:chExt cx="310126" cy="569589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4D014938-5454-4474-A294-EE881381175F}"/>
                </a:ext>
              </a:extLst>
            </p:cNvPr>
            <p:cNvGrpSpPr/>
            <p:nvPr/>
          </p:nvGrpSpPr>
          <p:grpSpPr>
            <a:xfrm rot="3842499" flipH="1">
              <a:off x="6988269" y="1406626"/>
              <a:ext cx="263789" cy="177406"/>
              <a:chOff x="2012833" y="3266848"/>
              <a:chExt cx="412152" cy="277186"/>
            </a:xfrm>
          </p:grpSpPr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48C9B564-A604-4DCD-8567-21C582D99CB3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1">
                <a:extLst>
                  <a:ext uri="{FF2B5EF4-FFF2-40B4-BE49-F238E27FC236}">
                    <a16:creationId xmlns:a16="http://schemas.microsoft.com/office/drawing/2014/main" id="{3A936EB4-A2C5-45FB-B26B-567DBB2E262D}"/>
                  </a:ext>
                </a:extLst>
              </p:cNvPr>
              <p:cNvCxnSpPr>
                <a:cxnSpLocks/>
              </p:cNvCxnSpPr>
              <p:nvPr/>
            </p:nvCxnSpPr>
            <p:spPr>
              <a:xfrm rot="14442078" flipH="1" flipV="1">
                <a:off x="2276861" y="3395909"/>
                <a:ext cx="277186" cy="190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3CEF0C5C-48A8-4DD5-A015-BEC6D6B621E7}"/>
                </a:ext>
              </a:extLst>
            </p:cNvPr>
            <p:cNvGrpSpPr/>
            <p:nvPr/>
          </p:nvGrpSpPr>
          <p:grpSpPr>
            <a:xfrm rot="14665519" flipH="1">
              <a:off x="7119980" y="1099723"/>
              <a:ext cx="263695" cy="179518"/>
              <a:chOff x="2012833" y="3266639"/>
              <a:chExt cx="412004" cy="280486"/>
            </a:xfrm>
          </p:grpSpPr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95B40E4B-DCFC-4280-B314-0AF2C408835D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直接箭头连接符 49">
                <a:extLst>
                  <a:ext uri="{FF2B5EF4-FFF2-40B4-BE49-F238E27FC236}">
                    <a16:creationId xmlns:a16="http://schemas.microsoft.com/office/drawing/2014/main" id="{8FEAA831-CD50-4333-B578-065B4C6F42B0}"/>
                  </a:ext>
                </a:extLst>
              </p:cNvPr>
              <p:cNvCxnSpPr>
                <a:cxnSpLocks/>
              </p:cNvCxnSpPr>
              <p:nvPr/>
            </p:nvCxnSpPr>
            <p:spPr>
              <a:xfrm rot="3665098">
                <a:off x="2275893" y="3398181"/>
                <a:ext cx="280486" cy="17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BBA11428-6114-4DD9-B9E2-147D061480ED}"/>
              </a:ext>
            </a:extLst>
          </p:cNvPr>
          <p:cNvGrpSpPr/>
          <p:nvPr/>
        </p:nvGrpSpPr>
        <p:grpSpPr>
          <a:xfrm rot="21409278" flipH="1">
            <a:off x="1918575" y="1078862"/>
            <a:ext cx="541375" cy="270393"/>
            <a:chOff x="1344722" y="3688542"/>
            <a:chExt cx="845861" cy="422472"/>
          </a:xfrm>
        </p:grpSpPr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A6A69F45-08BA-4AB1-8527-82B0657DEF31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BE66A155-EEB0-4E6A-8DA7-E08D4A2FB57F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05B7C962-2B78-4DD2-BDB4-C4E6823649A9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直接箭头连接符 56">
                <a:extLst>
                  <a:ext uri="{FF2B5EF4-FFF2-40B4-BE49-F238E27FC236}">
                    <a16:creationId xmlns:a16="http://schemas.microsoft.com/office/drawing/2014/main" id="{1B50F3D3-D49A-4BC0-A00F-8C1E3E48F705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06C8B04-56C2-4079-AA05-6B1AACA7DE73}"/>
              </a:ext>
            </a:extLst>
          </p:cNvPr>
          <p:cNvGrpSpPr/>
          <p:nvPr/>
        </p:nvGrpSpPr>
        <p:grpSpPr>
          <a:xfrm rot="20030182" flipH="1">
            <a:off x="1500444" y="1003595"/>
            <a:ext cx="268953" cy="230409"/>
            <a:chOff x="2012833" y="3262562"/>
            <a:chExt cx="420220" cy="360000"/>
          </a:xfrm>
        </p:grpSpPr>
        <p:cxnSp>
          <p:nvCxnSpPr>
            <p:cNvPr id="59" name="直接连接符 58">
              <a:extLst>
                <a:ext uri="{FF2B5EF4-FFF2-40B4-BE49-F238E27FC236}">
                  <a16:creationId xmlns:a16="http://schemas.microsoft.com/office/drawing/2014/main" id="{0293B37D-1144-4156-A881-246956664AA7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CFB4A1E1-BD5E-4AB0-8304-5B8A0404BCA4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707B15A0-AB8B-49D6-BE63-6FF7C9CBAA62}"/>
              </a:ext>
            </a:extLst>
          </p:cNvPr>
          <p:cNvSpPr txBox="1"/>
          <p:nvPr/>
        </p:nvSpPr>
        <p:spPr>
          <a:xfrm>
            <a:off x="1334271" y="883849"/>
            <a:ext cx="518134" cy="192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zh-CN" altLang="en-US" sz="600" dirty="0">
                <a:latin typeface="+mn-ea"/>
                <a:cs typeface="Times New Roman" panose="02020603050405020304" pitchFamily="18" charset="0"/>
              </a:rPr>
              <a:t>公交转弯</a:t>
            </a:r>
            <a:endParaRPr lang="zh-CN" altLang="zh-CN" sz="6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526691E4-4D1B-40EF-A824-7183924824E6}"/>
              </a:ext>
            </a:extLst>
          </p:cNvPr>
          <p:cNvCxnSpPr>
            <a:cxnSpLocks/>
          </p:cNvCxnSpPr>
          <p:nvPr/>
        </p:nvCxnSpPr>
        <p:spPr>
          <a:xfrm flipH="1">
            <a:off x="2695343" y="1076099"/>
            <a:ext cx="3016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CED83CC1-84CB-4631-8A61-514E4CCB9BB9}"/>
              </a:ext>
            </a:extLst>
          </p:cNvPr>
          <p:cNvCxnSpPr>
            <a:cxnSpLocks/>
          </p:cNvCxnSpPr>
          <p:nvPr/>
        </p:nvCxnSpPr>
        <p:spPr>
          <a:xfrm>
            <a:off x="2526500" y="1321865"/>
            <a:ext cx="3174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9C907C93-B536-45E2-A197-5230F860C5CD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92" name="Freeform 53">
              <a:extLst>
                <a:ext uri="{FF2B5EF4-FFF2-40B4-BE49-F238E27FC236}">
                  <a16:creationId xmlns:a16="http://schemas.microsoft.com/office/drawing/2014/main" id="{9273AE64-A161-4F75-8706-BE655014D0D5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3" name="Freeform 54">
              <a:extLst>
                <a:ext uri="{FF2B5EF4-FFF2-40B4-BE49-F238E27FC236}">
                  <a16:creationId xmlns:a16="http://schemas.microsoft.com/office/drawing/2014/main" id="{52FEAAE1-0406-4244-B454-16E02E6EE220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id="{8FABC8DC-223C-4014-9D50-271D588BACFB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id="{ED3887C8-04F2-46BE-A696-7B35DCBEA0D1}"/>
              </a:ext>
            </a:extLst>
          </p:cNvPr>
          <p:cNvSpPr txBox="1"/>
          <p:nvPr/>
        </p:nvSpPr>
        <p:spPr>
          <a:xfrm>
            <a:off x="5911702" y="1107286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373F9CE3-03B8-46A1-8F56-D4BA08BD5BA8}"/>
              </a:ext>
            </a:extLst>
          </p:cNvPr>
          <p:cNvSpPr txBox="1"/>
          <p:nvPr/>
        </p:nvSpPr>
        <p:spPr>
          <a:xfrm>
            <a:off x="7181702" y="2205331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延西街</a:t>
            </a: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7D21F6ED-BA54-4566-9FB3-B134FD65FA1D}"/>
              </a:ext>
            </a:extLst>
          </p:cNvPr>
          <p:cNvGrpSpPr/>
          <p:nvPr/>
        </p:nvGrpSpPr>
        <p:grpSpPr>
          <a:xfrm rot="20030182" flipH="1">
            <a:off x="1592907" y="1118781"/>
            <a:ext cx="268953" cy="230409"/>
            <a:chOff x="2012833" y="3262562"/>
            <a:chExt cx="420220" cy="360000"/>
          </a:xfrm>
        </p:grpSpPr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69562F55-9AE6-4008-BA13-1BAFB065CDCA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直接箭头连接符 66">
              <a:extLst>
                <a:ext uri="{FF2B5EF4-FFF2-40B4-BE49-F238E27FC236}">
                  <a16:creationId xmlns:a16="http://schemas.microsoft.com/office/drawing/2014/main" id="{F4B90FAA-4D4F-4AF4-BEC3-7B0F23479EF3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127032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5B2C44E3-2D3C-4EDC-80AA-AB9CEABAC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66" y="123825"/>
            <a:ext cx="7962268" cy="4392613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770B5F-1044-4EB1-AC20-271F05C4A9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11A11B-FA98-46D2-AA31-D27AFF6BDB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4B31C32-D85D-49E2-ACE1-4843BC3D13C2}"/>
              </a:ext>
            </a:extLst>
          </p:cNvPr>
          <p:cNvSpPr txBox="1"/>
          <p:nvPr/>
        </p:nvSpPr>
        <p:spPr>
          <a:xfrm>
            <a:off x="122238" y="140075"/>
            <a:ext cx="3024866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2.3 </a:t>
            </a:r>
            <a:r>
              <a:rPr lang="zh-CN" altLang="en-US" sz="1200" b="1" dirty="0">
                <a:latin typeface="+mj-ea"/>
                <a:ea typeface="+mj-ea"/>
              </a:rPr>
              <a:t>建模与校准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4EEE280-2DF1-44CE-9720-DB5A111EF470}"/>
              </a:ext>
            </a:extLst>
          </p:cNvPr>
          <p:cNvSpPr txBox="1"/>
          <p:nvPr/>
        </p:nvSpPr>
        <p:spPr>
          <a:xfrm>
            <a:off x="140494" y="3614897"/>
            <a:ext cx="1866901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交叉口车道分配与相位</a:t>
            </a:r>
          </a:p>
        </p:txBody>
      </p:sp>
    </p:spTree>
    <p:extLst>
      <p:ext uri="{BB962C8B-B14F-4D97-AF65-F5344CB8AC3E}">
        <p14:creationId xmlns:p14="http://schemas.microsoft.com/office/powerpoint/2010/main" val="103047791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ABEB0F-5A81-4A0A-BD0C-7EA9198B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056" y="125412"/>
            <a:ext cx="1184003" cy="312194"/>
          </a:xfrm>
        </p:spPr>
        <p:txBody>
          <a:bodyPr/>
          <a:lstStyle/>
          <a:p>
            <a:r>
              <a:rPr lang="en-US" altLang="zh-CN" dirty="0"/>
              <a:t>Contents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7A9E8C-6C58-44C2-B841-421D649E16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529939"/>
            <a:ext cx="3276601" cy="4140228"/>
          </a:xfrm>
        </p:spPr>
        <p:txBody>
          <a:bodyPr numCol="1" spcCol="360000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b="1" dirty="0">
                <a:latin typeface="+mn-ea"/>
              </a:rPr>
              <a:t>1     Gongyuan Lu-Shenhua Jie Intersection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1.1  Current signal phases and traffic volume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1.2  Modelling and calibration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1.3  Optimization and assessment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b="1" dirty="0">
                <a:latin typeface="+mn-ea"/>
              </a:rPr>
              <a:t>2     Gongyuan Lu-</a:t>
            </a:r>
            <a:r>
              <a:rPr lang="en-US" altLang="zh-CN" sz="800" b="1" dirty="0" err="1">
                <a:latin typeface="+mn-ea"/>
              </a:rPr>
              <a:t>Xishan</a:t>
            </a:r>
            <a:r>
              <a:rPr lang="en-US" altLang="zh-CN" sz="800" b="1" dirty="0">
                <a:latin typeface="+mn-ea"/>
              </a:rPr>
              <a:t> Jie, Gongyuan Lu-</a:t>
            </a:r>
            <a:r>
              <a:rPr lang="en-US" altLang="zh-CN" sz="800" b="1" dirty="0" err="1">
                <a:latin typeface="+mn-ea"/>
              </a:rPr>
              <a:t>Yanxi</a:t>
            </a:r>
            <a:r>
              <a:rPr lang="en-US" altLang="zh-CN" sz="800" b="1" dirty="0">
                <a:latin typeface="+mn-ea"/>
              </a:rPr>
              <a:t> </a:t>
            </a:r>
            <a:r>
              <a:rPr lang="en-US" altLang="zh-CN" sz="800" b="1" dirty="0" err="1">
                <a:latin typeface="+mn-ea"/>
              </a:rPr>
              <a:t>jie</a:t>
            </a:r>
            <a:endParaRPr lang="en-US" altLang="zh-CN" sz="800" b="1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2.1  Current signal phases and traffic volume at </a:t>
            </a:r>
            <a:r>
              <a:rPr lang="en-US" altLang="zh-CN" sz="800" dirty="0" err="1">
                <a:latin typeface="+mn-ea"/>
              </a:rPr>
              <a:t>Xishan</a:t>
            </a:r>
            <a:r>
              <a:rPr lang="en-US" altLang="zh-CN" sz="800" dirty="0">
                <a:latin typeface="+mn-ea"/>
              </a:rPr>
              <a:t> Jie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2.2  Current signal phases and traffic volume at </a:t>
            </a:r>
            <a:r>
              <a:rPr lang="en-US" altLang="zh-CN" sz="800" dirty="0" err="1">
                <a:latin typeface="+mn-ea"/>
              </a:rPr>
              <a:t>Yanxi</a:t>
            </a:r>
            <a:r>
              <a:rPr lang="en-US" altLang="zh-CN" sz="800" dirty="0">
                <a:latin typeface="+mn-ea"/>
              </a:rPr>
              <a:t> Jie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2.3  Modelling and calibration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2.4  Optimization and assessment</a:t>
            </a:r>
            <a:endParaRPr lang="zh-CN" altLang="en-US" sz="800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b="1" dirty="0">
                <a:latin typeface="+mn-ea"/>
              </a:rPr>
              <a:t>3     Gongyuan Lu-</a:t>
            </a:r>
            <a:r>
              <a:rPr lang="en-US" altLang="zh-CN" sz="800" b="1" dirty="0" err="1">
                <a:latin typeface="+mn-ea"/>
              </a:rPr>
              <a:t>Yanda</a:t>
            </a:r>
            <a:r>
              <a:rPr lang="en-US" altLang="zh-CN" sz="800" b="1" dirty="0">
                <a:latin typeface="+mn-ea"/>
              </a:rPr>
              <a:t> Intersection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3.1  Current signal phases and traffic volume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3.2  Modelling and calibration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3.3  Optimization and assessment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b="1" dirty="0">
                <a:latin typeface="+mn-ea"/>
              </a:rPr>
              <a:t>4     Gongyuan Lu-Yuanchuan Jie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4.1  Current signal phases and traffic volume</a:t>
            </a:r>
            <a:endParaRPr lang="zh-CN" altLang="en-US" sz="800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4.2  Modelling and calibration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4.3 Optimization and assessment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b="1" dirty="0">
                <a:latin typeface="+mn-ea"/>
              </a:rPr>
              <a:t>5    Gongyuan Lu-Jindalai </a:t>
            </a:r>
            <a:r>
              <a:rPr lang="en-US" altLang="zh-CN" sz="800" b="1" dirty="0" err="1">
                <a:latin typeface="+mn-ea"/>
              </a:rPr>
              <a:t>Beijie</a:t>
            </a:r>
            <a:r>
              <a:rPr lang="en-US" altLang="zh-CN" sz="800" b="1" dirty="0">
                <a:latin typeface="+mn-ea"/>
              </a:rPr>
              <a:t>, Gongyuan Lu- Wenhua </a:t>
            </a:r>
            <a:r>
              <a:rPr lang="en-US" altLang="zh-CN" sz="800" b="1" dirty="0" err="1">
                <a:latin typeface="+mn-ea"/>
              </a:rPr>
              <a:t>Dongjie</a:t>
            </a:r>
            <a:endParaRPr lang="en-US" altLang="zh-CN" sz="800" b="1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5.1 Current signal phases and traffic volume at Jindalai </a:t>
            </a:r>
            <a:r>
              <a:rPr lang="en-US" altLang="zh-CN" sz="800" dirty="0" err="1">
                <a:latin typeface="+mn-ea"/>
              </a:rPr>
              <a:t>Beijie</a:t>
            </a:r>
            <a:endParaRPr lang="en-US" altLang="zh-CN" sz="800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5.2 Current signal phases and traffic volume at Wenhua </a:t>
            </a:r>
            <a:r>
              <a:rPr lang="en-US" altLang="zh-CN" sz="800" dirty="0" err="1">
                <a:latin typeface="+mn-ea"/>
              </a:rPr>
              <a:t>Dongjie</a:t>
            </a:r>
            <a:endParaRPr lang="en-US" altLang="zh-CN" sz="800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5.3 Modelling and calibration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800" dirty="0">
                <a:latin typeface="+mn-ea"/>
              </a:rPr>
              <a:t>5.4 Optimization and assessment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486388-96A7-42AE-A6ED-07082AA890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066ABB-4934-4DF5-8F51-DF5702F7BB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75C31C74-84FF-4ADA-8516-3D2BBE00B278}"/>
              </a:ext>
            </a:extLst>
          </p:cNvPr>
          <p:cNvSpPr txBox="1">
            <a:spLocks/>
          </p:cNvSpPr>
          <p:nvPr/>
        </p:nvSpPr>
        <p:spPr bwMode="gray">
          <a:xfrm>
            <a:off x="5471160" y="529939"/>
            <a:ext cx="3271519" cy="3986499"/>
          </a:xfrm>
          <a:prstGeom prst="rect">
            <a:avLst/>
          </a:prstGeom>
        </p:spPr>
        <p:txBody>
          <a:bodyPr vert="horz" lIns="0" tIns="0" rIns="72000" bIns="0" numCol="1" spcCol="360000" rtlCol="0">
            <a:noAutofit/>
          </a:bodyPr>
          <a:lstStyle>
            <a:lvl1pPr marL="228600" indent="-228600" algn="l" defTabSz="685800" rtl="0" eaLnBrk="1" latinLnBrk="0" hangingPunct="1">
              <a:lnSpc>
                <a:spcPct val="90000"/>
              </a:lnSpc>
              <a:spcBef>
                <a:spcPts val="1800"/>
              </a:spcBef>
              <a:buFont typeface="+mj-lt"/>
              <a:buAutoNum type="arabicPeriod"/>
              <a:defRPr lang="de-DE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7188" indent="-176213" algn="l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Symbol" panose="05050102010706020507" pitchFamily="18" charset="2"/>
              <a:buChar char="-"/>
              <a:defRPr lang="de-DE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b="1" dirty="0">
                <a:latin typeface="+mn-ea"/>
              </a:rPr>
              <a:t>1    </a:t>
            </a:r>
            <a:r>
              <a:rPr lang="zh-CN" altLang="en-US" sz="800" b="1" dirty="0">
                <a:latin typeface="+mn-ea"/>
              </a:rPr>
              <a:t>公园路</a:t>
            </a:r>
            <a:r>
              <a:rPr lang="en-US" altLang="zh-CN" sz="800" b="1" dirty="0">
                <a:latin typeface="+mn-ea"/>
              </a:rPr>
              <a:t>-</a:t>
            </a:r>
            <a:r>
              <a:rPr lang="zh-CN" altLang="en-US" sz="800" b="1" dirty="0">
                <a:latin typeface="+mn-ea"/>
              </a:rPr>
              <a:t>参花街交叉口</a:t>
            </a:r>
            <a:endParaRPr lang="en-US" altLang="zh-CN" sz="800" b="1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1.1 </a:t>
            </a:r>
            <a:r>
              <a:rPr lang="zh-CN" altLang="en-US" sz="800" dirty="0">
                <a:latin typeface="+mn-ea"/>
              </a:rPr>
              <a:t>公园路</a:t>
            </a:r>
            <a:r>
              <a:rPr lang="en-US" altLang="zh-CN" sz="800" dirty="0">
                <a:latin typeface="+mn-ea"/>
              </a:rPr>
              <a:t>-</a:t>
            </a:r>
            <a:r>
              <a:rPr lang="zh-CN" altLang="en-US" sz="800" dirty="0">
                <a:latin typeface="+mn-ea"/>
              </a:rPr>
              <a:t>参花街交叉口现状信号相位及流量数据</a:t>
            </a:r>
            <a:endParaRPr lang="en-US" altLang="zh-CN" sz="800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1.2 </a:t>
            </a:r>
            <a:r>
              <a:rPr lang="zh-CN" altLang="en-US" sz="800" dirty="0">
                <a:latin typeface="+mn-ea"/>
              </a:rPr>
              <a:t>建模与校准</a:t>
            </a:r>
            <a:endParaRPr lang="en-US" altLang="zh-CN" sz="800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1.3 </a:t>
            </a:r>
            <a:r>
              <a:rPr lang="zh-CN" altLang="en-US" sz="800" dirty="0">
                <a:latin typeface="+mn-ea"/>
              </a:rPr>
              <a:t>优化方案与评估</a:t>
            </a:r>
            <a:endParaRPr lang="en-US" altLang="zh-CN" sz="800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b="1" dirty="0">
                <a:latin typeface="+mn-ea"/>
              </a:rPr>
              <a:t>2    </a:t>
            </a:r>
            <a:r>
              <a:rPr lang="zh-CN" altLang="en-US" sz="800" b="1" dirty="0">
                <a:latin typeface="+mn-ea"/>
              </a:rPr>
              <a:t>公园路</a:t>
            </a:r>
            <a:r>
              <a:rPr lang="en-US" altLang="zh-CN" sz="800" b="1" dirty="0">
                <a:latin typeface="+mn-ea"/>
              </a:rPr>
              <a:t>-</a:t>
            </a:r>
            <a:r>
              <a:rPr lang="zh-CN" altLang="en-US" sz="800" b="1" dirty="0">
                <a:latin typeface="+mn-ea"/>
              </a:rPr>
              <a:t>西山街、延西街交叉口</a:t>
            </a:r>
            <a:endParaRPr lang="en-US" altLang="zh-CN" sz="800" b="1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2.1 </a:t>
            </a:r>
            <a:r>
              <a:rPr lang="zh-CN" altLang="en-US" sz="800" dirty="0">
                <a:latin typeface="+mn-ea"/>
              </a:rPr>
              <a:t>公园路</a:t>
            </a:r>
            <a:r>
              <a:rPr lang="en-US" altLang="zh-CN" sz="800" dirty="0">
                <a:latin typeface="+mn-ea"/>
              </a:rPr>
              <a:t>-</a:t>
            </a:r>
            <a:r>
              <a:rPr lang="zh-CN" altLang="en-US" sz="800" dirty="0">
                <a:latin typeface="+mn-ea"/>
              </a:rPr>
              <a:t>西山街交叉口现状信号相位及流量数据</a:t>
            </a:r>
            <a:endParaRPr lang="en-US" altLang="zh-CN" sz="800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2.2 </a:t>
            </a:r>
            <a:r>
              <a:rPr lang="zh-CN" altLang="en-US" sz="800" dirty="0">
                <a:latin typeface="+mn-ea"/>
              </a:rPr>
              <a:t>公园路</a:t>
            </a:r>
            <a:r>
              <a:rPr lang="en-US" altLang="zh-CN" sz="800" dirty="0">
                <a:latin typeface="+mn-ea"/>
              </a:rPr>
              <a:t>-</a:t>
            </a:r>
            <a:r>
              <a:rPr lang="zh-CN" altLang="en-US" sz="800" dirty="0">
                <a:latin typeface="+mn-ea"/>
              </a:rPr>
              <a:t>延西街交叉口现状信号相位及流量数据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2.3 </a:t>
            </a:r>
            <a:r>
              <a:rPr lang="zh-CN" altLang="en-US" sz="800" dirty="0">
                <a:latin typeface="+mn-ea"/>
              </a:rPr>
              <a:t>建模与校准</a:t>
            </a:r>
            <a:endParaRPr lang="en-US" altLang="zh-CN" sz="800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2.4 </a:t>
            </a:r>
            <a:r>
              <a:rPr lang="zh-CN" altLang="en-US" sz="800" dirty="0">
                <a:latin typeface="+mn-ea"/>
              </a:rPr>
              <a:t>优化方案与评估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b="1" dirty="0">
                <a:latin typeface="+mn-ea"/>
              </a:rPr>
              <a:t>3    </a:t>
            </a:r>
            <a:r>
              <a:rPr lang="zh-CN" altLang="en-US" sz="800" b="1" dirty="0">
                <a:latin typeface="+mn-ea"/>
              </a:rPr>
              <a:t>公园路</a:t>
            </a:r>
            <a:r>
              <a:rPr lang="en-US" altLang="zh-CN" sz="800" b="1" dirty="0">
                <a:latin typeface="+mn-ea"/>
              </a:rPr>
              <a:t>-</a:t>
            </a:r>
            <a:r>
              <a:rPr lang="zh-CN" altLang="en-US" sz="800" b="1" dirty="0">
                <a:latin typeface="+mn-ea"/>
              </a:rPr>
              <a:t>延大交叉口</a:t>
            </a:r>
            <a:endParaRPr lang="en-US" altLang="zh-CN" sz="800" b="1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3.1 </a:t>
            </a:r>
            <a:r>
              <a:rPr lang="zh-CN" altLang="en-US" sz="800" dirty="0">
                <a:latin typeface="+mn-ea"/>
              </a:rPr>
              <a:t>公园路</a:t>
            </a:r>
            <a:r>
              <a:rPr lang="en-US" altLang="zh-CN" sz="800" dirty="0">
                <a:latin typeface="+mn-ea"/>
              </a:rPr>
              <a:t>-</a:t>
            </a:r>
            <a:r>
              <a:rPr lang="zh-CN" altLang="en-US" sz="800" dirty="0">
                <a:latin typeface="+mn-ea"/>
              </a:rPr>
              <a:t>延大交叉口现状信号相位及流量数据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3.2 </a:t>
            </a:r>
            <a:r>
              <a:rPr lang="zh-CN" altLang="en-US" sz="800" dirty="0">
                <a:latin typeface="+mn-ea"/>
              </a:rPr>
              <a:t>建模与校准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3.3 </a:t>
            </a:r>
            <a:r>
              <a:rPr lang="zh-CN" altLang="en-US" sz="800" dirty="0">
                <a:latin typeface="+mn-ea"/>
              </a:rPr>
              <a:t>优化方案与评估</a:t>
            </a:r>
            <a:endParaRPr lang="en-US" altLang="zh-CN" sz="800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b="1" dirty="0">
                <a:latin typeface="+mn-ea"/>
              </a:rPr>
              <a:t>4    </a:t>
            </a:r>
            <a:r>
              <a:rPr lang="zh-CN" altLang="en-US" sz="800" b="1" dirty="0">
                <a:latin typeface="+mn-ea"/>
              </a:rPr>
              <a:t>公园路</a:t>
            </a:r>
            <a:r>
              <a:rPr lang="en-US" altLang="zh-CN" sz="800" b="1" dirty="0">
                <a:latin typeface="+mn-ea"/>
              </a:rPr>
              <a:t>-</a:t>
            </a:r>
            <a:r>
              <a:rPr lang="zh-CN" altLang="en-US" sz="800" b="1" dirty="0">
                <a:latin typeface="+mn-ea"/>
              </a:rPr>
              <a:t>园川街交叉口</a:t>
            </a:r>
            <a:endParaRPr lang="en-US" altLang="zh-CN" sz="800" b="1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4.1 </a:t>
            </a:r>
            <a:r>
              <a:rPr lang="zh-CN" altLang="en-US" sz="800" dirty="0">
                <a:latin typeface="+mn-ea"/>
              </a:rPr>
              <a:t>公园路</a:t>
            </a:r>
            <a:r>
              <a:rPr lang="en-US" altLang="zh-CN" sz="800" dirty="0">
                <a:latin typeface="+mn-ea"/>
              </a:rPr>
              <a:t>-</a:t>
            </a:r>
            <a:r>
              <a:rPr lang="zh-CN" altLang="en-US" sz="800" dirty="0">
                <a:latin typeface="+mn-ea"/>
              </a:rPr>
              <a:t>园川街交叉口现状信号相位及流量数据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4.2 </a:t>
            </a:r>
            <a:r>
              <a:rPr lang="zh-CN" altLang="en-US" sz="800" dirty="0">
                <a:latin typeface="+mn-ea"/>
              </a:rPr>
              <a:t>建模与校准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4.3 </a:t>
            </a:r>
            <a:r>
              <a:rPr lang="zh-CN" altLang="en-US" sz="800" dirty="0">
                <a:latin typeface="+mn-ea"/>
              </a:rPr>
              <a:t>优化方案与评估</a:t>
            </a:r>
            <a:endParaRPr lang="en-US" altLang="zh-CN" sz="800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b="1" dirty="0">
                <a:latin typeface="+mn-ea"/>
              </a:rPr>
              <a:t>5    </a:t>
            </a:r>
            <a:r>
              <a:rPr lang="zh-CN" altLang="en-US" sz="800" b="1" dirty="0">
                <a:latin typeface="+mn-ea"/>
              </a:rPr>
              <a:t>公园路</a:t>
            </a:r>
            <a:r>
              <a:rPr lang="en-US" altLang="zh-CN" sz="800" b="1" dirty="0">
                <a:latin typeface="+mn-ea"/>
              </a:rPr>
              <a:t>-</a:t>
            </a:r>
            <a:r>
              <a:rPr lang="zh-CN" altLang="en-US" sz="800" b="1" dirty="0">
                <a:latin typeface="+mn-ea"/>
              </a:rPr>
              <a:t>金达莱北街、文化东街交叉口</a:t>
            </a:r>
            <a:endParaRPr lang="en-US" altLang="zh-CN" sz="800" b="1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5.1 </a:t>
            </a:r>
            <a:r>
              <a:rPr lang="zh-CN" altLang="en-US" sz="800" dirty="0">
                <a:latin typeface="+mn-ea"/>
              </a:rPr>
              <a:t>公园路</a:t>
            </a:r>
            <a:r>
              <a:rPr lang="en-US" altLang="zh-CN" sz="800" dirty="0">
                <a:latin typeface="+mn-ea"/>
              </a:rPr>
              <a:t>-</a:t>
            </a:r>
            <a:r>
              <a:rPr lang="zh-CN" altLang="en-US" sz="800" dirty="0">
                <a:latin typeface="+mn-ea"/>
              </a:rPr>
              <a:t>金达莱北街交叉口现状信号相位及流量数据</a:t>
            </a:r>
            <a:endParaRPr lang="en-US" altLang="zh-CN" sz="800" dirty="0">
              <a:latin typeface="+mn-ea"/>
            </a:endParaRP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5.2 </a:t>
            </a:r>
            <a:r>
              <a:rPr lang="zh-CN" altLang="en-US" sz="800" dirty="0">
                <a:latin typeface="+mn-ea"/>
              </a:rPr>
              <a:t>公园路</a:t>
            </a:r>
            <a:r>
              <a:rPr lang="en-US" altLang="zh-CN" sz="800" dirty="0">
                <a:latin typeface="+mn-ea"/>
              </a:rPr>
              <a:t>-</a:t>
            </a:r>
            <a:r>
              <a:rPr lang="zh-CN" altLang="en-US" sz="800" dirty="0">
                <a:latin typeface="+mn-ea"/>
              </a:rPr>
              <a:t>文化东街交叉口现状信号相位及流量数据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5.3 </a:t>
            </a:r>
            <a:r>
              <a:rPr lang="zh-CN" altLang="en-US" sz="800" dirty="0">
                <a:latin typeface="+mn-ea"/>
              </a:rPr>
              <a:t>建模与校准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Font typeface="+mj-lt"/>
              <a:buNone/>
            </a:pPr>
            <a:r>
              <a:rPr lang="en-US" altLang="zh-CN" sz="800" dirty="0">
                <a:latin typeface="+mn-ea"/>
              </a:rPr>
              <a:t>5.4 </a:t>
            </a:r>
            <a:r>
              <a:rPr lang="zh-CN" altLang="en-US" sz="800" dirty="0">
                <a:latin typeface="+mn-ea"/>
              </a:rPr>
              <a:t>优化方案与评估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C620B03E-DCDD-4280-BE3B-4018D9C84591}"/>
              </a:ext>
            </a:extLst>
          </p:cNvPr>
          <p:cNvSpPr txBox="1">
            <a:spLocks/>
          </p:cNvSpPr>
          <p:nvPr/>
        </p:nvSpPr>
        <p:spPr bwMode="gray">
          <a:xfrm>
            <a:off x="6366943" y="125412"/>
            <a:ext cx="1048784" cy="312194"/>
          </a:xfrm>
          <a:prstGeom prst="rect">
            <a:avLst/>
          </a:prstGeom>
        </p:spPr>
        <p:txBody>
          <a:bodyPr vert="horz" lIns="0" tIns="0" rIns="72000" bIns="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169443438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770B5F-1044-4EB1-AC20-271F05C4A9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11A11B-FA98-46D2-AA31-D27AFF6BDB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D6E22E8F-625E-440C-9BC6-AF695A5238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630076"/>
              </p:ext>
            </p:extLst>
          </p:nvPr>
        </p:nvGraphicFramePr>
        <p:xfrm>
          <a:off x="1593056" y="124784"/>
          <a:ext cx="2985238" cy="3011949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458725">
                  <a:extLst>
                    <a:ext uri="{9D8B030D-6E8A-4147-A177-3AD203B41FA5}">
                      <a16:colId xmlns:a16="http://schemas.microsoft.com/office/drawing/2014/main" val="3173584357"/>
                    </a:ext>
                  </a:extLst>
                </a:gridCol>
                <a:gridCol w="535071">
                  <a:extLst>
                    <a:ext uri="{9D8B030D-6E8A-4147-A177-3AD203B41FA5}">
                      <a16:colId xmlns:a16="http://schemas.microsoft.com/office/drawing/2014/main" val="2422658953"/>
                    </a:ext>
                  </a:extLst>
                </a:gridCol>
                <a:gridCol w="817357">
                  <a:extLst>
                    <a:ext uri="{9D8B030D-6E8A-4147-A177-3AD203B41FA5}">
                      <a16:colId xmlns:a16="http://schemas.microsoft.com/office/drawing/2014/main" val="3212169852"/>
                    </a:ext>
                  </a:extLst>
                </a:gridCol>
                <a:gridCol w="379077">
                  <a:extLst>
                    <a:ext uri="{9D8B030D-6E8A-4147-A177-3AD203B41FA5}">
                      <a16:colId xmlns:a16="http://schemas.microsoft.com/office/drawing/2014/main" val="283090880"/>
                    </a:ext>
                  </a:extLst>
                </a:gridCol>
                <a:gridCol w="379077">
                  <a:extLst>
                    <a:ext uri="{9D8B030D-6E8A-4147-A177-3AD203B41FA5}">
                      <a16:colId xmlns:a16="http://schemas.microsoft.com/office/drawing/2014/main" val="3493878457"/>
                    </a:ext>
                  </a:extLst>
                </a:gridCol>
                <a:gridCol w="415931">
                  <a:extLst>
                    <a:ext uri="{9D8B030D-6E8A-4147-A177-3AD203B41FA5}">
                      <a16:colId xmlns:a16="http://schemas.microsoft.com/office/drawing/2014/main" val="54603808"/>
                    </a:ext>
                  </a:extLst>
                </a:gridCol>
              </a:tblGrid>
              <a:tr h="89327"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samples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Time (sec)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380770"/>
                  </a:ext>
                </a:extLst>
              </a:tr>
              <a:tr h="89327">
                <a:tc rowSpan="20">
                  <a:txBody>
                    <a:bodyPr/>
                    <a:lstStyle/>
                    <a:p>
                      <a:pPr algn="l" fontAlgn="b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西山街路口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 rowSpan="5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west left turn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22.1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1629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4132794331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20.1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7.5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1343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3488988033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33.7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13.5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1442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4274445405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21.2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1358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2099157377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13.6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1588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653762213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altLang="zh-CN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zh-CN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1504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3167158711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samples</a:t>
                      </a: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Time (sec)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9845085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 rowSpan="5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north right turn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40.7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885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2004101694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22.8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1105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3884333243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29.2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740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1126675389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15.6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923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2387572080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18.3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1180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729924084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altLang="zh-CN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zh-CN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1023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2668459431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samples</a:t>
                      </a: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Time (sec)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863720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 rowSpan="5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east str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21.7</a:t>
                      </a: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1825</a:t>
                      </a: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3623467102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15.3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6.5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1529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2043576578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12.8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5.5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1547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1216783647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18.1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1591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1369966332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17.8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1820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1161053001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altLang="zh-CN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zh-CN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1696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2883694379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D829151-AB95-4FCB-8EA9-B9832825D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151517"/>
              </p:ext>
            </p:extLst>
          </p:nvPr>
        </p:nvGraphicFramePr>
        <p:xfrm>
          <a:off x="5038612" y="128427"/>
          <a:ext cx="2978944" cy="3011949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457757">
                  <a:extLst>
                    <a:ext uri="{9D8B030D-6E8A-4147-A177-3AD203B41FA5}">
                      <a16:colId xmlns:a16="http://schemas.microsoft.com/office/drawing/2014/main" val="2018009607"/>
                    </a:ext>
                  </a:extLst>
                </a:gridCol>
                <a:gridCol w="533943">
                  <a:extLst>
                    <a:ext uri="{9D8B030D-6E8A-4147-A177-3AD203B41FA5}">
                      <a16:colId xmlns:a16="http://schemas.microsoft.com/office/drawing/2014/main" val="2918474618"/>
                    </a:ext>
                  </a:extLst>
                </a:gridCol>
                <a:gridCol w="815634">
                  <a:extLst>
                    <a:ext uri="{9D8B030D-6E8A-4147-A177-3AD203B41FA5}">
                      <a16:colId xmlns:a16="http://schemas.microsoft.com/office/drawing/2014/main" val="3925099233"/>
                    </a:ext>
                  </a:extLst>
                </a:gridCol>
                <a:gridCol w="378278">
                  <a:extLst>
                    <a:ext uri="{9D8B030D-6E8A-4147-A177-3AD203B41FA5}">
                      <a16:colId xmlns:a16="http://schemas.microsoft.com/office/drawing/2014/main" val="128668227"/>
                    </a:ext>
                  </a:extLst>
                </a:gridCol>
                <a:gridCol w="378278">
                  <a:extLst>
                    <a:ext uri="{9D8B030D-6E8A-4147-A177-3AD203B41FA5}">
                      <a16:colId xmlns:a16="http://schemas.microsoft.com/office/drawing/2014/main" val="2852129987"/>
                    </a:ext>
                  </a:extLst>
                </a:gridCol>
                <a:gridCol w="415054">
                  <a:extLst>
                    <a:ext uri="{9D8B030D-6E8A-4147-A177-3AD203B41FA5}">
                      <a16:colId xmlns:a16="http://schemas.microsoft.com/office/drawing/2014/main" val="401653156"/>
                    </a:ext>
                  </a:extLst>
                </a:gridCol>
              </a:tblGrid>
              <a:tr h="89327"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samples</a:t>
                      </a: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Time (sec)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949905"/>
                  </a:ext>
                </a:extLst>
              </a:tr>
              <a:tr h="89327">
                <a:tc rowSpan="20">
                  <a:txBody>
                    <a:bodyPr/>
                    <a:lstStyle/>
                    <a:p>
                      <a:pPr algn="l" fontAlgn="b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延西街路口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 rowSpan="5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east left turn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19.6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1469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356399565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23.6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1373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25230746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28.3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1781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246788138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40.3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1519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25069136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5.8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1862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4234693474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altLang="zh-CN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zh-CN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1658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3969251849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samples</a:t>
                      </a: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Time (sec)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302985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 rowSpan="5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east str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20.8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1558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24239162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29.1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1608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329349641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19.2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1313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23993080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27.1</a:t>
                      </a:r>
                      <a:endParaRPr lang="en-US" altLang="zh-CN" sz="800" b="0" i="0" u="none" strike="no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14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1860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213580762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10.7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2355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2556539351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altLang="zh-CN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zh-CN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1845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598638275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pPr algn="r" fontAlgn="b"/>
                      <a:endParaRPr 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samples</a:t>
                      </a: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Time (sec)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958764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 rowSpan="5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south right turn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20.9</a:t>
                      </a:r>
                      <a:endParaRPr lang="en-US" altLang="zh-CN" sz="800" b="0" i="0" u="none" strike="no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1378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38644089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20.7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1391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38779813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22.4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964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382953551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1412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15191286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18.1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1790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4174888646"/>
                  </a:ext>
                </a:extLst>
              </a:tr>
              <a:tr h="89327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altLang="zh-CN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zh-CN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1493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089" marR="4089" marT="4089" marB="0" anchor="ctr"/>
                </a:tc>
                <a:extLst>
                  <a:ext uri="{0D108BD9-81ED-4DB2-BD59-A6C34878D82A}">
                    <a16:rowId xmlns:a16="http://schemas.microsoft.com/office/drawing/2014/main" val="1452285351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D5877362-45E3-4505-BFF1-8CDA6107D150}"/>
              </a:ext>
            </a:extLst>
          </p:cNvPr>
          <p:cNvSpPr txBox="1"/>
          <p:nvPr/>
        </p:nvSpPr>
        <p:spPr>
          <a:xfrm>
            <a:off x="335436" y="1215640"/>
            <a:ext cx="12576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校准车道饱和流率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AA03CE8-337E-4489-8F79-D595E1B6F6DC}"/>
              </a:ext>
            </a:extLst>
          </p:cNvPr>
          <p:cNvSpPr txBox="1"/>
          <p:nvPr/>
        </p:nvSpPr>
        <p:spPr>
          <a:xfrm>
            <a:off x="335436" y="3368549"/>
            <a:ext cx="1257620" cy="11079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校准相关车道的未利用绿灯时间（</a:t>
            </a:r>
            <a:r>
              <a:rPr lang="en-US" altLang="zh-CN" sz="1100" dirty="0"/>
              <a:t>UGT</a:t>
            </a:r>
            <a:r>
              <a:rPr lang="zh-CN" altLang="en-US" sz="1100" dirty="0"/>
              <a:t>），与观测排队长度进行比较，最大偏差（</a:t>
            </a:r>
            <a:r>
              <a:rPr lang="en-US" altLang="zh-CN" sz="1100" dirty="0"/>
              <a:t>8%</a:t>
            </a:r>
            <a:r>
              <a:rPr lang="zh-CN" altLang="en-US" sz="1100" dirty="0"/>
              <a:t>）满足要求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5D729A9-FB9D-4E86-AAFD-A564687AA2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870797"/>
              </p:ext>
            </p:extLst>
          </p:nvPr>
        </p:nvGraphicFramePr>
        <p:xfrm>
          <a:off x="1586761" y="3378251"/>
          <a:ext cx="2985238" cy="100099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500630">
                  <a:extLst>
                    <a:ext uri="{9D8B030D-6E8A-4147-A177-3AD203B41FA5}">
                      <a16:colId xmlns:a16="http://schemas.microsoft.com/office/drawing/2014/main" val="1779864468"/>
                    </a:ext>
                  </a:extLst>
                </a:gridCol>
                <a:gridCol w="621152">
                  <a:extLst>
                    <a:ext uri="{9D8B030D-6E8A-4147-A177-3AD203B41FA5}">
                      <a16:colId xmlns:a16="http://schemas.microsoft.com/office/drawing/2014/main" val="2881549706"/>
                    </a:ext>
                  </a:extLst>
                </a:gridCol>
                <a:gridCol w="621152">
                  <a:extLst>
                    <a:ext uri="{9D8B030D-6E8A-4147-A177-3AD203B41FA5}">
                      <a16:colId xmlns:a16="http://schemas.microsoft.com/office/drawing/2014/main" val="147029873"/>
                    </a:ext>
                  </a:extLst>
                </a:gridCol>
                <a:gridCol w="621152">
                  <a:extLst>
                    <a:ext uri="{9D8B030D-6E8A-4147-A177-3AD203B41FA5}">
                      <a16:colId xmlns:a16="http://schemas.microsoft.com/office/drawing/2014/main" val="1314447976"/>
                    </a:ext>
                  </a:extLst>
                </a:gridCol>
                <a:gridCol w="621152">
                  <a:extLst>
                    <a:ext uri="{9D8B030D-6E8A-4147-A177-3AD203B41FA5}">
                      <a16:colId xmlns:a16="http://schemas.microsoft.com/office/drawing/2014/main" val="3362694787"/>
                    </a:ext>
                  </a:extLst>
                </a:gridCol>
              </a:tblGrid>
              <a:tr h="208571">
                <a:tc>
                  <a:txBody>
                    <a:bodyPr/>
                    <a:lstStyle/>
                    <a:p>
                      <a:pPr algn="l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lane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Observation queue length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Model queue length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variation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964092"/>
                  </a:ext>
                </a:extLst>
              </a:tr>
              <a:tr h="208571">
                <a:tc rowSpan="3">
                  <a:txBody>
                    <a:bodyPr/>
                    <a:lstStyle/>
                    <a:p>
                      <a:pPr algn="l" fontAlgn="b"/>
                      <a:r>
                        <a:rPr lang="zh-CN" altLang="en-US" sz="800" u="none" strike="noStrike" dirty="0">
                          <a:effectLst/>
                          <a:latin typeface="+mn-ea"/>
                          <a:ea typeface="+mn-ea"/>
                        </a:rPr>
                        <a:t>西山街路口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west left turn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21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21.7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3%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7113421"/>
                  </a:ext>
                </a:extLst>
              </a:tr>
              <a:tr h="208571">
                <a:tc vMerge="1">
                  <a:txBody>
                    <a:bodyPr/>
                    <a:lstStyle/>
                    <a:p>
                      <a:pPr algn="l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west str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5.6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-7%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4242768"/>
                  </a:ext>
                </a:extLst>
              </a:tr>
              <a:tr h="208571">
                <a:tc vMerge="1">
                  <a:txBody>
                    <a:bodyPr/>
                    <a:lstStyle/>
                    <a:p>
                      <a:pPr algn="l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east str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13.8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-8%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1340222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A00DBF13-BF23-4247-A638-6759405B46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119725"/>
              </p:ext>
            </p:extLst>
          </p:nvPr>
        </p:nvGraphicFramePr>
        <p:xfrm>
          <a:off x="5038611" y="3378251"/>
          <a:ext cx="2978942" cy="100099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499574">
                  <a:extLst>
                    <a:ext uri="{9D8B030D-6E8A-4147-A177-3AD203B41FA5}">
                      <a16:colId xmlns:a16="http://schemas.microsoft.com/office/drawing/2014/main" val="1779864468"/>
                    </a:ext>
                  </a:extLst>
                </a:gridCol>
                <a:gridCol w="619842">
                  <a:extLst>
                    <a:ext uri="{9D8B030D-6E8A-4147-A177-3AD203B41FA5}">
                      <a16:colId xmlns:a16="http://schemas.microsoft.com/office/drawing/2014/main" val="2881549706"/>
                    </a:ext>
                  </a:extLst>
                </a:gridCol>
                <a:gridCol w="619842">
                  <a:extLst>
                    <a:ext uri="{9D8B030D-6E8A-4147-A177-3AD203B41FA5}">
                      <a16:colId xmlns:a16="http://schemas.microsoft.com/office/drawing/2014/main" val="147029873"/>
                    </a:ext>
                  </a:extLst>
                </a:gridCol>
                <a:gridCol w="619842">
                  <a:extLst>
                    <a:ext uri="{9D8B030D-6E8A-4147-A177-3AD203B41FA5}">
                      <a16:colId xmlns:a16="http://schemas.microsoft.com/office/drawing/2014/main" val="1314447976"/>
                    </a:ext>
                  </a:extLst>
                </a:gridCol>
                <a:gridCol w="619842">
                  <a:extLst>
                    <a:ext uri="{9D8B030D-6E8A-4147-A177-3AD203B41FA5}">
                      <a16:colId xmlns:a16="http://schemas.microsoft.com/office/drawing/2014/main" val="3362694787"/>
                    </a:ext>
                  </a:extLst>
                </a:gridCol>
              </a:tblGrid>
              <a:tr h="208571">
                <a:tc>
                  <a:txBody>
                    <a:bodyPr/>
                    <a:lstStyle/>
                    <a:p>
                      <a:pPr algn="l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lane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Observation queue length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Model queue length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variation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964092"/>
                  </a:ext>
                </a:extLst>
              </a:tr>
              <a:tr h="208571">
                <a:tc rowSpan="3">
                  <a:txBody>
                    <a:bodyPr/>
                    <a:lstStyle/>
                    <a:p>
                      <a:pPr algn="l" fontAlgn="b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延西街路口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east left turn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11.1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1%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972467"/>
                  </a:ext>
                </a:extLst>
              </a:tr>
              <a:tr h="208571">
                <a:tc vMerge="1">
                  <a:txBody>
                    <a:bodyPr/>
                    <a:lstStyle/>
                    <a:p>
                      <a:pPr algn="l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east str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15.5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-3%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8707330"/>
                  </a:ext>
                </a:extLst>
              </a:tr>
              <a:tr h="208571">
                <a:tc vMerge="1">
                  <a:txBody>
                    <a:bodyPr/>
                    <a:lstStyle/>
                    <a:p>
                      <a:pPr algn="l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west str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16.4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2%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2481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254176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D9B679C-4072-46E1-BC02-C096C3768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36" y="124784"/>
            <a:ext cx="7960528" cy="4391654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9317A9-7E37-4FDC-8335-37D456F11C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ADD10B-DC6F-48D0-881C-9DACD88BE5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981D6D3-1269-4F08-AAC9-94E8C20CB16C}"/>
              </a:ext>
            </a:extLst>
          </p:cNvPr>
          <p:cNvSpPr txBox="1"/>
          <p:nvPr/>
        </p:nvSpPr>
        <p:spPr>
          <a:xfrm>
            <a:off x="125966" y="124784"/>
            <a:ext cx="202668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校准后的模型（早高峰）</a:t>
            </a:r>
          </a:p>
        </p:txBody>
      </p:sp>
      <p:sp>
        <p:nvSpPr>
          <p:cNvPr id="6" name="对话气泡: 椭圆形 5">
            <a:extLst>
              <a:ext uri="{FF2B5EF4-FFF2-40B4-BE49-F238E27FC236}">
                <a16:creationId xmlns:a16="http://schemas.microsoft.com/office/drawing/2014/main" id="{711A9B1C-BB68-4FD3-A7F9-8F79D037ABF8}"/>
              </a:ext>
            </a:extLst>
          </p:cNvPr>
          <p:cNvSpPr/>
          <p:nvPr/>
        </p:nvSpPr>
        <p:spPr>
          <a:xfrm>
            <a:off x="3433591" y="437014"/>
            <a:ext cx="966651" cy="380095"/>
          </a:xfrm>
          <a:prstGeom prst="wedgeEllipseCallout">
            <a:avLst>
              <a:gd name="adj1" fmla="val 9273"/>
              <a:gd name="adj2" fmla="val 6738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sp>
        <p:nvSpPr>
          <p:cNvPr id="7" name="对话气泡: 椭圆形 6">
            <a:extLst>
              <a:ext uri="{FF2B5EF4-FFF2-40B4-BE49-F238E27FC236}">
                <a16:creationId xmlns:a16="http://schemas.microsoft.com/office/drawing/2014/main" id="{B625B872-16DC-4B05-BA92-41DEED1443AF}"/>
              </a:ext>
            </a:extLst>
          </p:cNvPr>
          <p:cNvSpPr/>
          <p:nvPr/>
        </p:nvSpPr>
        <p:spPr>
          <a:xfrm>
            <a:off x="7332491" y="437013"/>
            <a:ext cx="966651" cy="380095"/>
          </a:xfrm>
          <a:prstGeom prst="wedgeEllipseCallout">
            <a:avLst>
              <a:gd name="adj1" fmla="val 9273"/>
              <a:gd name="adj2" fmla="val 6738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E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4659270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75EA46-8A26-41F5-BF82-C128F75119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A0E29C-0D62-4BC7-B3E8-B66FFC7977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280AE3-38FA-4067-8BF4-C92DB124448D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西山街</a:t>
            </a:r>
            <a:r>
              <a:rPr lang="en-US" altLang="zh-CN" sz="1100" dirty="0"/>
              <a:t>-</a:t>
            </a:r>
            <a:r>
              <a:rPr lang="zh-CN" altLang="en-US" sz="1100" dirty="0"/>
              <a:t>延西街交叉口现状数据（早高峰）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9B8BF79-1B48-4961-9CB8-859B992314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785525"/>
              </p:ext>
            </p:extLst>
          </p:nvPr>
        </p:nvGraphicFramePr>
        <p:xfrm>
          <a:off x="536572" y="386392"/>
          <a:ext cx="8070850" cy="464307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708028">
                  <a:extLst>
                    <a:ext uri="{9D8B030D-6E8A-4147-A177-3AD203B41FA5}">
                      <a16:colId xmlns:a16="http://schemas.microsoft.com/office/drawing/2014/main" val="1229155199"/>
                    </a:ext>
                  </a:extLst>
                </a:gridCol>
                <a:gridCol w="906142">
                  <a:extLst>
                    <a:ext uri="{9D8B030D-6E8A-4147-A177-3AD203B41FA5}">
                      <a16:colId xmlns:a16="http://schemas.microsoft.com/office/drawing/2014/main" val="2528458853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65935631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422029416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876389882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51768834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24725605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76118164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940027446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215501670"/>
                    </a:ext>
                  </a:extLst>
                </a:gridCol>
              </a:tblGrid>
              <a:tr h="174544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车道编号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车道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绿灯时长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交通流量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饱和流率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100" dirty="0">
                          <a:effectLst/>
                          <a:latin typeface="+mn-ea"/>
                          <a:ea typeface="+mn-ea"/>
                        </a:rPr>
                        <a:t>车道通行能力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车道饱和度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总延误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车均延误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平均最大排队长度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2174195290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J1: </a:t>
                      </a: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西山街路口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118.2%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96.1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2665891456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62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446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62.8%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37.5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13.8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57085794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62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445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62.6%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37.5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13.8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361580378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62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445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62.6%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37.5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13.8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2892240386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1/4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62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444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62.5%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37.4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13.8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519957087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1/5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105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67.0%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91.3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494275935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1/6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106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67.6%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92.0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4069246170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3/1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西山街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873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1030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974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89.6%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503729015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西山街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Left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118.2%</a:t>
                      </a:r>
                      <a:endParaRPr lang="zh-CN" sz="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24.7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424.0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28.0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101343432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西山街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184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117.4%</a:t>
                      </a:r>
                      <a:endParaRPr lang="zh-CN" sz="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21.4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419.1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24.3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560891125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92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1142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30.0%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2964840860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5/2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92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341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1142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29.9%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642241394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92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1142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29.8%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199777114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92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272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1007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27.0%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0.9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112328429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5/5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403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459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87.8%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8.2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73.0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489387426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5/6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420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459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91.5%</a:t>
                      </a:r>
                      <a:endParaRPr lang="zh-CN" sz="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9.6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82.5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19.4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557910757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J2: </a:t>
                      </a: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延西街路口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78.2%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56.4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4209662891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Left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202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0.7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77.2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736960998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101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567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1110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51.1%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22.3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2925678355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101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1110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51.0%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22.3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4201619513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1/4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101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1110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51.0%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22.3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328976593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1/5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321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690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46.5%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40.7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015108303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1/6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320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690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46.4%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40.7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681247706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3/1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延西街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883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1129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78.2%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24.1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667160810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延西街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127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18.9%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0.6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87.7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1.1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599163380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延西街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206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27.7%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78.0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355271088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3/4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延西街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58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206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28.1%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78.1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081235209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5/1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 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191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17.8%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0.7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79.1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1.5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551000071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5/2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 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32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224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14.3%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0.7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74.2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1.4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261300997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 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342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437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78.2%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77.3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16.4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341860226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7/2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341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437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78.0%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77.0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16.3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2487787299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7/3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342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437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78.2%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77.3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16.4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940487171"/>
                  </a:ext>
                </a:extLst>
              </a:tr>
              <a:tr h="7104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7/4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公园路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341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437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78.0%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77.0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  <a:latin typeface="+mn-ea"/>
                          <a:ea typeface="+mn-ea"/>
                        </a:rPr>
                        <a:t>16.3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723724092"/>
                  </a:ext>
                </a:extLst>
              </a:tr>
              <a:tr h="177246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	C1 – </a:t>
                      </a: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西山街路口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  <a:latin typeface="+mn-ea"/>
                          <a:ea typeface="+mn-ea"/>
                        </a:rPr>
                        <a:t>Signalled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 Lanes (%): 	-31.4	 Total Delay for </a:t>
                      </a:r>
                      <a:r>
                        <a:rPr lang="en-US" sz="600" kern="0" dirty="0" err="1">
                          <a:effectLst/>
                          <a:latin typeface="+mn-ea"/>
                          <a:ea typeface="+mn-ea"/>
                        </a:rPr>
                        <a:t>Signalled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 Lanes (pcuHr): 	91.92	Cycle Time (s): 	134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	C2 – </a:t>
                      </a:r>
                      <a:r>
                        <a:rPr lang="zh-CN" altLang="en-US" sz="600" kern="0" dirty="0">
                          <a:effectLst/>
                          <a:latin typeface="+mn-ea"/>
                          <a:ea typeface="+mn-ea"/>
                        </a:rPr>
                        <a:t>延西街路口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  <a:latin typeface="+mn-ea"/>
                          <a:ea typeface="+mn-ea"/>
                        </a:rPr>
                        <a:t>Signalled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 Lanes (%): 	15.1	 Total Delay for </a:t>
                      </a:r>
                      <a:r>
                        <a:rPr lang="en-US" sz="600" kern="0" dirty="0" err="1">
                          <a:effectLst/>
                          <a:latin typeface="+mn-ea"/>
                          <a:ea typeface="+mn-ea"/>
                        </a:rPr>
                        <a:t>Signalled</a:t>
                      </a: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 Lanes (pcuHr): 	52.21	Cycle Time (s): 	165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  <a:latin typeface="+mn-ea"/>
                          <a:ea typeface="+mn-ea"/>
                        </a:rPr>
                        <a:t>	 PRC Over All Lanes (%): 	-31.4	 Total Delay Over All Lanes(pcuHr): 	152.46		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24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95253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A23A3A1-47DE-4E57-BC69-06BF46A94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36" y="124784"/>
            <a:ext cx="7960528" cy="4391654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9317A9-7E37-4FDC-8335-37D456F11C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ADD10B-DC6F-48D0-881C-9DACD88BE5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29B0F80-6F0C-484B-B3A2-BE2FB7231527}"/>
              </a:ext>
            </a:extLst>
          </p:cNvPr>
          <p:cNvSpPr txBox="1"/>
          <p:nvPr/>
        </p:nvSpPr>
        <p:spPr>
          <a:xfrm>
            <a:off x="125966" y="124784"/>
            <a:ext cx="202668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校准后的模型（晚高峰）</a:t>
            </a:r>
          </a:p>
        </p:txBody>
      </p:sp>
      <p:sp>
        <p:nvSpPr>
          <p:cNvPr id="6" name="对话气泡: 椭圆形 5">
            <a:extLst>
              <a:ext uri="{FF2B5EF4-FFF2-40B4-BE49-F238E27FC236}">
                <a16:creationId xmlns:a16="http://schemas.microsoft.com/office/drawing/2014/main" id="{171D6E98-64F3-469A-B8AE-6E1A21A0BE39}"/>
              </a:ext>
            </a:extLst>
          </p:cNvPr>
          <p:cNvSpPr/>
          <p:nvPr/>
        </p:nvSpPr>
        <p:spPr>
          <a:xfrm>
            <a:off x="3433591" y="437014"/>
            <a:ext cx="966651" cy="380095"/>
          </a:xfrm>
          <a:prstGeom prst="wedgeEllipseCallout">
            <a:avLst>
              <a:gd name="adj1" fmla="val 9273"/>
              <a:gd name="adj2" fmla="val 6738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E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sp>
        <p:nvSpPr>
          <p:cNvPr id="9" name="对话气泡: 椭圆形 8">
            <a:extLst>
              <a:ext uri="{FF2B5EF4-FFF2-40B4-BE49-F238E27FC236}">
                <a16:creationId xmlns:a16="http://schemas.microsoft.com/office/drawing/2014/main" id="{02CE320F-F5F3-4340-83AF-BFCC6C626EE0}"/>
              </a:ext>
            </a:extLst>
          </p:cNvPr>
          <p:cNvSpPr/>
          <p:nvPr/>
        </p:nvSpPr>
        <p:spPr>
          <a:xfrm>
            <a:off x="7332491" y="437013"/>
            <a:ext cx="966651" cy="380095"/>
          </a:xfrm>
          <a:prstGeom prst="wedgeEllipseCallout">
            <a:avLst>
              <a:gd name="adj1" fmla="val 9273"/>
              <a:gd name="adj2" fmla="val 6738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E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185185896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75EA46-8A26-41F5-BF82-C128F75119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A0E29C-0D62-4BC7-B3E8-B66FFC7977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280AE3-38FA-4067-8BF4-C92DB124448D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西山街</a:t>
            </a:r>
            <a:r>
              <a:rPr lang="en-US" altLang="zh-CN" sz="1100" dirty="0"/>
              <a:t>-</a:t>
            </a:r>
            <a:r>
              <a:rPr lang="zh-CN" altLang="en-US" sz="1100" dirty="0"/>
              <a:t>延西街交叉口现状数据（晚高峰）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D2A15F8-06D8-45C0-B52D-95563A0C69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890490"/>
              </p:ext>
            </p:extLst>
          </p:nvPr>
        </p:nvGraphicFramePr>
        <p:xfrm>
          <a:off x="536575" y="386393"/>
          <a:ext cx="8070850" cy="464307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807085">
                  <a:extLst>
                    <a:ext uri="{9D8B030D-6E8A-4147-A177-3AD203B41FA5}">
                      <a16:colId xmlns:a16="http://schemas.microsoft.com/office/drawing/2014/main" val="1940216871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24033402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386216945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5143960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51910691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849125973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258721486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92068990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826458321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300824303"/>
                    </a:ext>
                  </a:extLst>
                </a:gridCol>
              </a:tblGrid>
              <a:tr h="15230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车道编号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绿灯时长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交通流量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饱和流率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100" dirty="0">
                          <a:effectLst/>
                        </a:rPr>
                        <a:t>车道通行能力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车道饱和度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总延误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车均延误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平均最大排队长度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344979151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altLang="zh-CN" sz="600" kern="0" dirty="0">
                          <a:effectLst/>
                        </a:rPr>
                        <a:t>J1: </a:t>
                      </a:r>
                      <a:r>
                        <a:rPr lang="zh-CN" altLang="en-US" sz="600" kern="0" dirty="0">
                          <a:effectLst/>
                        </a:rPr>
                        <a:t>西山街路口</a:t>
                      </a:r>
                      <a:endParaRPr lang="zh-CN" alt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93.9%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84.9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930710981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63.1%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76.4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845120590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62.9%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76.3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397715088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62.9%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76.3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723382003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63.5%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76.6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53498062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530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55.6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661514368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530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55.6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725298299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西山街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1030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989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74.1%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960643173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西山街</a:t>
                      </a:r>
                      <a:r>
                        <a:rPr lang="en-US" sz="600" kern="0" dirty="0">
                          <a:effectLst/>
                        </a:rPr>
                        <a:t>Left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solidFill>
                            <a:srgbClr val="FF0000"/>
                          </a:solidFill>
                          <a:effectLst/>
                        </a:rPr>
                        <a:t>93.9%</a:t>
                      </a:r>
                      <a:endParaRPr lang="zh-CN" sz="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184.6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2556489411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西山街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solidFill>
                            <a:srgbClr val="FF0000"/>
                          </a:solidFill>
                          <a:effectLst/>
                        </a:rPr>
                        <a:t>92.9%</a:t>
                      </a:r>
                      <a:endParaRPr lang="zh-CN" sz="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186.8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757191505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361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774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16.3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356723161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364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774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16.3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420401543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364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774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16.3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285033314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683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943877995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683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56.7%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53.1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2274186430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520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683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74.0%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62.6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28.5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405506221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altLang="zh-CN" sz="600" kern="0" dirty="0">
                          <a:effectLst/>
                        </a:rPr>
                        <a:t>J2: </a:t>
                      </a:r>
                      <a:r>
                        <a:rPr lang="zh-CN" altLang="en-US" sz="600" kern="0" dirty="0">
                          <a:effectLst/>
                        </a:rPr>
                        <a:t>延西街路口</a:t>
                      </a:r>
                      <a:endParaRPr lang="zh-CN" alt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105.2%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114.9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2995322828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Left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108.6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154188141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925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11506384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925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152395862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925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993865544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577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77.4%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76.2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854658193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577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77.6%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76.3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541070540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延西街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1262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solidFill>
                            <a:srgbClr val="FF0000"/>
                          </a:solidFill>
                          <a:effectLst/>
                        </a:rPr>
                        <a:t>105.2%</a:t>
                      </a:r>
                      <a:endParaRPr lang="zh-CN" sz="6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51.2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145.9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201.5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2769118347"/>
                  </a:ext>
                </a:extLst>
              </a:tr>
              <a:tr h="11202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延西街</a:t>
                      </a:r>
                      <a:r>
                        <a:rPr lang="en-US" sz="600" kern="0" dirty="0">
                          <a:effectLst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82.3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2090383883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延西街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82.1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619381128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延西街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82.2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298434867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 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78.8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555623019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 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323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116576462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 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358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72.1%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97.7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733177868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 </a:t>
                      </a: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358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72.4%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98.0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2952998195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 </a:t>
                      </a: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358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72.4%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98.0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4240081311"/>
                  </a:ext>
                </a:extLst>
              </a:tr>
              <a:tr h="7802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 </a:t>
                      </a: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358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72.4%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98.0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extLst>
                  <a:ext uri="{0D108BD9-81ED-4DB2-BD59-A6C34878D82A}">
                    <a16:rowId xmlns:a16="http://schemas.microsoft.com/office/drawing/2014/main" val="3239003525"/>
                  </a:ext>
                </a:extLst>
              </a:tr>
              <a:tr h="242930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C1 -</a:t>
                      </a:r>
                      <a:r>
                        <a:rPr lang="zh-CN" altLang="en-US" sz="600" kern="0" dirty="0">
                          <a:effectLst/>
                        </a:rPr>
                        <a:t>西山街路口</a:t>
                      </a:r>
                      <a:r>
                        <a:rPr lang="en-US" sz="600" kern="0" dirty="0">
                          <a:effectLst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(%): 	-4.3	 Total Delay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(pcuHr): 	83.47	Cycle Time (s): 	235</a:t>
                      </a:r>
                      <a:endParaRPr lang="zh-CN" sz="600" kern="100" dirty="0">
                        <a:effectLst/>
                      </a:endParaRPr>
                    </a:p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C2 -</a:t>
                      </a:r>
                      <a:r>
                        <a:rPr lang="zh-CN" altLang="en-US" sz="600" kern="0" dirty="0">
                          <a:effectLst/>
                        </a:rPr>
                        <a:t>延西街路口</a:t>
                      </a:r>
                      <a:r>
                        <a:rPr lang="en-US" sz="600" kern="0" dirty="0">
                          <a:effectLst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(%): 	16.0	 Total Delay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(pcuHr): 	63.69	Cycle Time (s): 	212</a:t>
                      </a:r>
                      <a:endParaRPr lang="zh-CN" sz="6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 PRC Over All Lanes (%): 	-16.9	 Total Delay Over All Lanes(pcuHr): 	199.74		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5451" marR="15451" marT="15451" marB="15451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7965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52158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D617A84-E31A-4F73-AABD-693FBF65B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6"/>
          <a:stretch/>
        </p:blipFill>
        <p:spPr>
          <a:xfrm>
            <a:off x="4021366" y="535577"/>
            <a:ext cx="3549019" cy="2041917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770B5F-1044-4EB1-AC20-271F05C4A9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11A11B-FA98-46D2-AA31-D27AFF6BDB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47353AA-023B-4E99-92AA-DBE821553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6" y="535577"/>
            <a:ext cx="2971020" cy="203617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30911329-D882-46A6-BCB1-1DFAE21D533E}"/>
              </a:ext>
            </a:extLst>
          </p:cNvPr>
          <p:cNvSpPr txBox="1"/>
          <p:nvPr/>
        </p:nvSpPr>
        <p:spPr>
          <a:xfrm>
            <a:off x="3096986" y="1294479"/>
            <a:ext cx="884464" cy="12772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东进口左转流量非常小，</a:t>
            </a:r>
            <a:r>
              <a:rPr lang="en-US" altLang="zh-CN" sz="1100" dirty="0">
                <a:latin typeface="+mn-ea"/>
              </a:rPr>
              <a:t>2</a:t>
            </a:r>
            <a:r>
              <a:rPr lang="zh-CN" altLang="en-US" sz="1100" dirty="0">
                <a:latin typeface="+mn-ea"/>
              </a:rPr>
              <a:t>个左转车道影响了东进口的通行能力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3F07949-0945-4590-9F01-5AF61167277F}"/>
              </a:ext>
            </a:extLst>
          </p:cNvPr>
          <p:cNvSpPr txBox="1"/>
          <p:nvPr/>
        </p:nvSpPr>
        <p:spPr>
          <a:xfrm>
            <a:off x="2074905" y="2371697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2020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7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24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6C038CE-4507-40D1-B177-55C04E26E865}"/>
              </a:ext>
            </a:extLst>
          </p:cNvPr>
          <p:cNvSpPr txBox="1"/>
          <p:nvPr/>
        </p:nvSpPr>
        <p:spPr>
          <a:xfrm>
            <a:off x="7570385" y="1472630"/>
            <a:ext cx="1475014" cy="11079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公园路人行过街没有专门信号，与北进口左转、右转车辆冲突，造成北进口特别是右转通行能力低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E77243D8-881B-4A75-AEE7-B391E8162202}"/>
              </a:ext>
            </a:extLst>
          </p:cNvPr>
          <p:cNvSpPr/>
          <p:nvPr/>
        </p:nvSpPr>
        <p:spPr>
          <a:xfrm>
            <a:off x="1385683" y="1333294"/>
            <a:ext cx="375863" cy="5450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A646025-6185-4087-AC0F-F11EA532CF18}"/>
              </a:ext>
            </a:extLst>
          </p:cNvPr>
          <p:cNvSpPr txBox="1"/>
          <p:nvPr/>
        </p:nvSpPr>
        <p:spPr>
          <a:xfrm>
            <a:off x="125966" y="124784"/>
            <a:ext cx="202287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建模过程的一些发现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49BFE40-7207-4AE8-A0F2-3C1C4A5C2E7E}"/>
              </a:ext>
            </a:extLst>
          </p:cNvPr>
          <p:cNvSpPr/>
          <p:nvPr/>
        </p:nvSpPr>
        <p:spPr>
          <a:xfrm>
            <a:off x="5300578" y="1472630"/>
            <a:ext cx="495297" cy="4417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2565B57-E262-42EC-84E2-0CCA8122AE02}"/>
              </a:ext>
            </a:extLst>
          </p:cNvPr>
          <p:cNvSpPr/>
          <p:nvPr/>
        </p:nvSpPr>
        <p:spPr>
          <a:xfrm>
            <a:off x="6827438" y="1726172"/>
            <a:ext cx="495297" cy="4417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AD4D97B-0602-4638-92AA-647AF94D5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79" t="2062" r="26091" b="28438"/>
          <a:stretch/>
        </p:blipFill>
        <p:spPr>
          <a:xfrm>
            <a:off x="125966" y="2645791"/>
            <a:ext cx="2971020" cy="187064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C5B3546-C596-4EEB-9726-715BF617113A}"/>
              </a:ext>
            </a:extLst>
          </p:cNvPr>
          <p:cNvSpPr txBox="1"/>
          <p:nvPr/>
        </p:nvSpPr>
        <p:spPr>
          <a:xfrm>
            <a:off x="3096986" y="3746999"/>
            <a:ext cx="884464" cy="76943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西山街路口西进口左转流量较大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1BBA572-78DC-4D44-9D4D-B03D3204847D}"/>
              </a:ext>
            </a:extLst>
          </p:cNvPr>
          <p:cNvSpPr txBox="1"/>
          <p:nvPr/>
        </p:nvSpPr>
        <p:spPr>
          <a:xfrm>
            <a:off x="2074905" y="4316385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2021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5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28</a:t>
            </a:r>
            <a:r>
              <a:rPr lang="zh-CN" altLang="en-US" sz="700" dirty="0">
                <a:latin typeface="+mn-ea"/>
              </a:rPr>
              <a:t>日晚高峰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4109415-BD1E-4440-8A94-92D9D4B3CD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00" b="14179"/>
          <a:stretch/>
        </p:blipFill>
        <p:spPr>
          <a:xfrm>
            <a:off x="4027561" y="2645451"/>
            <a:ext cx="3542824" cy="186826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E7FD9FD-04C0-4973-B10C-D77AED7E7E71}"/>
              </a:ext>
            </a:extLst>
          </p:cNvPr>
          <p:cNvSpPr txBox="1"/>
          <p:nvPr/>
        </p:nvSpPr>
        <p:spPr>
          <a:xfrm>
            <a:off x="6548304" y="4313661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2020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7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24</a:t>
            </a:r>
            <a:r>
              <a:rPr lang="zh-CN" altLang="en-US" sz="700" dirty="0">
                <a:latin typeface="+mn-ea"/>
              </a:rPr>
              <a:t>日晚高峰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3B23755-E532-4AD0-9B25-6A1E41CC5EF4}"/>
              </a:ext>
            </a:extLst>
          </p:cNvPr>
          <p:cNvSpPr txBox="1"/>
          <p:nvPr/>
        </p:nvSpPr>
        <p:spPr>
          <a:xfrm>
            <a:off x="7570384" y="3872286"/>
            <a:ext cx="1446615" cy="6001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两个路口距离较近，需要提高通过效率减轻路段压力</a:t>
            </a:r>
          </a:p>
        </p:txBody>
      </p:sp>
    </p:spTree>
    <p:extLst>
      <p:ext uri="{BB962C8B-B14F-4D97-AF65-F5344CB8AC3E}">
        <p14:creationId xmlns:p14="http://schemas.microsoft.com/office/powerpoint/2010/main" val="277503501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C61C1E-126A-456D-B33E-3ABCDC72D5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5B0C52-9EA1-4BF3-B84A-56EC8FCF16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53C275A-23CB-4D77-8E80-494BEDF4058B}"/>
              </a:ext>
            </a:extLst>
          </p:cNvPr>
          <p:cNvSpPr txBox="1"/>
          <p:nvPr/>
        </p:nvSpPr>
        <p:spPr>
          <a:xfrm>
            <a:off x="122238" y="140075"/>
            <a:ext cx="3024866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2.4 </a:t>
            </a:r>
            <a:r>
              <a:rPr lang="zh-CN" altLang="en-US" sz="1200" b="1" dirty="0">
                <a:latin typeface="+mj-ea"/>
                <a:ea typeface="+mj-ea"/>
              </a:rPr>
              <a:t>优化方案与评估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1005E7-D8B4-4A04-B12D-F38548DE3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0" b="17335"/>
          <a:stretch/>
        </p:blipFill>
        <p:spPr>
          <a:xfrm>
            <a:off x="877127" y="1225528"/>
            <a:ext cx="7334754" cy="3290909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385E5D26-9BA5-43D9-838D-4A4E45C93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988365"/>
              </p:ext>
            </p:extLst>
          </p:nvPr>
        </p:nvGraphicFramePr>
        <p:xfrm>
          <a:off x="1247795" y="1913613"/>
          <a:ext cx="1166432" cy="738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2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62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9098468-9F93-4DDD-9EE4-20F5CF4AC021}"/>
              </a:ext>
            </a:extLst>
          </p:cNvPr>
          <p:cNvCxnSpPr>
            <a:cxnSpLocks/>
          </p:cNvCxnSpPr>
          <p:nvPr/>
        </p:nvCxnSpPr>
        <p:spPr>
          <a:xfrm>
            <a:off x="1281177" y="2413099"/>
            <a:ext cx="32154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0BCB127B-0159-4983-AA83-C7E03EA30360}"/>
              </a:ext>
            </a:extLst>
          </p:cNvPr>
          <p:cNvCxnSpPr>
            <a:cxnSpLocks/>
          </p:cNvCxnSpPr>
          <p:nvPr/>
        </p:nvCxnSpPr>
        <p:spPr>
          <a:xfrm flipH="1">
            <a:off x="1514615" y="2235826"/>
            <a:ext cx="299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69817ED4-CA52-4EA9-B443-A015278EF5D9}"/>
              </a:ext>
            </a:extLst>
          </p:cNvPr>
          <p:cNvCxnSpPr>
            <a:cxnSpLocks/>
          </p:cNvCxnSpPr>
          <p:nvPr/>
        </p:nvCxnSpPr>
        <p:spPr>
          <a:xfrm flipH="1" flipV="1">
            <a:off x="1673441" y="2070472"/>
            <a:ext cx="1" cy="167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B6508C2-00CA-46A8-B0E9-6BD734932AFC}"/>
              </a:ext>
            </a:extLst>
          </p:cNvPr>
          <p:cNvGrpSpPr/>
          <p:nvPr/>
        </p:nvGrpSpPr>
        <p:grpSpPr>
          <a:xfrm rot="20040098" flipH="1">
            <a:off x="2039915" y="2121785"/>
            <a:ext cx="263789" cy="177406"/>
            <a:chOff x="2012833" y="3266848"/>
            <a:chExt cx="412152" cy="277186"/>
          </a:xfrm>
        </p:grpSpPr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C4D4E8EA-7479-43F3-8772-7B73494BBD4A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1FD8ED17-E347-4CF1-A7BF-151AE0ADAF1A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弧形 14">
            <a:extLst>
              <a:ext uri="{FF2B5EF4-FFF2-40B4-BE49-F238E27FC236}">
                <a16:creationId xmlns:a16="http://schemas.microsoft.com/office/drawing/2014/main" id="{A1118E5C-CD46-479F-934F-723CDEE05436}"/>
              </a:ext>
            </a:extLst>
          </p:cNvPr>
          <p:cNvSpPr/>
          <p:nvPr/>
        </p:nvSpPr>
        <p:spPr>
          <a:xfrm rot="10800000">
            <a:off x="2160210" y="2173873"/>
            <a:ext cx="156547" cy="142229"/>
          </a:xfrm>
          <a:prstGeom prst="arc">
            <a:avLst>
              <a:gd name="adj1" fmla="val 14385229"/>
              <a:gd name="adj2" fmla="val 5156367"/>
            </a:avLst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08C6E17-BB84-4494-AF45-B434650553B5}"/>
              </a:ext>
            </a:extLst>
          </p:cNvPr>
          <p:cNvCxnSpPr>
            <a:cxnSpLocks/>
          </p:cNvCxnSpPr>
          <p:nvPr/>
        </p:nvCxnSpPr>
        <p:spPr>
          <a:xfrm flipH="1">
            <a:off x="1297846" y="2585794"/>
            <a:ext cx="48690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C3539C1-1220-4967-8347-E8AF8AC902E5}"/>
              </a:ext>
            </a:extLst>
          </p:cNvPr>
          <p:cNvCxnSpPr>
            <a:cxnSpLocks/>
          </p:cNvCxnSpPr>
          <p:nvPr/>
        </p:nvCxnSpPr>
        <p:spPr>
          <a:xfrm flipV="1">
            <a:off x="1903593" y="2134974"/>
            <a:ext cx="0" cy="46642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0E3A251-BFEA-4E5C-93A3-A2DD096F2D4A}"/>
              </a:ext>
            </a:extLst>
          </p:cNvPr>
          <p:cNvGrpSpPr/>
          <p:nvPr/>
        </p:nvGrpSpPr>
        <p:grpSpPr>
          <a:xfrm rot="17676593">
            <a:off x="2128540" y="2485517"/>
            <a:ext cx="171162" cy="177406"/>
            <a:chOff x="2157556" y="3266848"/>
            <a:chExt cx="267429" cy="277186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A806FC5-20B4-4A2C-BB15-3E228A5310ED}"/>
                </a:ext>
              </a:extLst>
            </p:cNvPr>
            <p:cNvCxnSpPr>
              <a:cxnSpLocks/>
            </p:cNvCxnSpPr>
            <p:nvPr/>
          </p:nvCxnSpPr>
          <p:spPr>
            <a:xfrm rot="3923407" flipH="1" flipV="1">
              <a:off x="2260073" y="3218955"/>
              <a:ext cx="2737" cy="2077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DFB78D76-C17F-4A1D-AE09-09709191C248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A8609428-C030-4666-A540-5F9897EE148F}"/>
              </a:ext>
            </a:extLst>
          </p:cNvPr>
          <p:cNvCxnSpPr>
            <a:cxnSpLocks/>
          </p:cNvCxnSpPr>
          <p:nvPr/>
        </p:nvCxnSpPr>
        <p:spPr>
          <a:xfrm flipH="1">
            <a:off x="1514615" y="2316102"/>
            <a:ext cx="29924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C325577B-5916-4032-8279-E545CBA07F29}"/>
              </a:ext>
            </a:extLst>
          </p:cNvPr>
          <p:cNvCxnSpPr>
            <a:cxnSpLocks/>
          </p:cNvCxnSpPr>
          <p:nvPr/>
        </p:nvCxnSpPr>
        <p:spPr>
          <a:xfrm>
            <a:off x="1281177" y="2503072"/>
            <a:ext cx="3215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11382DCE-1737-4B85-8C91-6C9491729A1F}"/>
              </a:ext>
            </a:extLst>
          </p:cNvPr>
          <p:cNvSpPr txBox="1"/>
          <p:nvPr/>
        </p:nvSpPr>
        <p:spPr>
          <a:xfrm>
            <a:off x="2417652" y="1919532"/>
            <a:ext cx="52501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建议相位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9FE9BF7-5123-4A7D-A322-1423DA0F6974}"/>
              </a:ext>
            </a:extLst>
          </p:cNvPr>
          <p:cNvSpPr txBox="1"/>
          <p:nvPr/>
        </p:nvSpPr>
        <p:spPr>
          <a:xfrm>
            <a:off x="6043672" y="1879698"/>
            <a:ext cx="52501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建议相位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35A37010-F139-425F-9643-2BDC07B1CECA}"/>
              </a:ext>
            </a:extLst>
          </p:cNvPr>
          <p:cNvGrpSpPr/>
          <p:nvPr/>
        </p:nvGrpSpPr>
        <p:grpSpPr>
          <a:xfrm>
            <a:off x="7821871" y="1278779"/>
            <a:ext cx="272033" cy="375016"/>
            <a:chOff x="6168885" y="332983"/>
            <a:chExt cx="412750" cy="569003"/>
          </a:xfrm>
        </p:grpSpPr>
        <p:sp>
          <p:nvSpPr>
            <p:cNvPr id="47" name="Freeform 53">
              <a:extLst>
                <a:ext uri="{FF2B5EF4-FFF2-40B4-BE49-F238E27FC236}">
                  <a16:creationId xmlns:a16="http://schemas.microsoft.com/office/drawing/2014/main" id="{F8222D67-8573-425A-BD97-13CC672C6717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id="{E4818B33-E9AB-466E-9C56-B5AC64702EF6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B8310D47-BDD2-4F36-8C93-AE5251488B4D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>
            <a:extLst>
              <a:ext uri="{FF2B5EF4-FFF2-40B4-BE49-F238E27FC236}">
                <a16:creationId xmlns:a16="http://schemas.microsoft.com/office/drawing/2014/main" id="{B8994E49-3FD4-4B73-BC9C-D0E411B4FDED}"/>
              </a:ext>
            </a:extLst>
          </p:cNvPr>
          <p:cNvSpPr txBox="1"/>
          <p:nvPr/>
        </p:nvSpPr>
        <p:spPr>
          <a:xfrm>
            <a:off x="2293971" y="2846909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27F99FB-7F36-44B7-ABB2-7D1D679FC69D}"/>
              </a:ext>
            </a:extLst>
          </p:cNvPr>
          <p:cNvSpPr txBox="1"/>
          <p:nvPr/>
        </p:nvSpPr>
        <p:spPr>
          <a:xfrm>
            <a:off x="3282512" y="4162107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延西街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690E869-CA4E-4A60-9195-1239B32DA8A5}"/>
              </a:ext>
            </a:extLst>
          </p:cNvPr>
          <p:cNvSpPr txBox="1"/>
          <p:nvPr/>
        </p:nvSpPr>
        <p:spPr>
          <a:xfrm>
            <a:off x="5969116" y="2330402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西山街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4DD98B6-EC3A-4AA4-964C-E4C2C140CB3F}"/>
              </a:ext>
            </a:extLst>
          </p:cNvPr>
          <p:cNvSpPr txBox="1"/>
          <p:nvPr/>
        </p:nvSpPr>
        <p:spPr>
          <a:xfrm>
            <a:off x="6754849" y="2900770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BC0B0E16-FE47-41DD-84CD-238B1990699D}"/>
              </a:ext>
            </a:extLst>
          </p:cNvPr>
          <p:cNvSpPr/>
          <p:nvPr/>
        </p:nvSpPr>
        <p:spPr>
          <a:xfrm>
            <a:off x="3209222" y="2740324"/>
            <a:ext cx="511572" cy="51157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1C9951B0-CBCF-4ED8-967A-4A713C14C6BD}"/>
              </a:ext>
            </a:extLst>
          </p:cNvPr>
          <p:cNvSpPr/>
          <p:nvPr/>
        </p:nvSpPr>
        <p:spPr>
          <a:xfrm>
            <a:off x="5739762" y="2759850"/>
            <a:ext cx="511572" cy="51157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8FBAF783-D002-4DEE-BDED-5F81A748792C}"/>
              </a:ext>
            </a:extLst>
          </p:cNvPr>
          <p:cNvSpPr txBox="1"/>
          <p:nvPr/>
        </p:nvSpPr>
        <p:spPr>
          <a:xfrm>
            <a:off x="1768083" y="194894"/>
            <a:ext cx="7248917" cy="9387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b="1" dirty="0">
                <a:latin typeface="+mn-ea"/>
              </a:rPr>
              <a:t>改善思路：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两个路口相距较近（</a:t>
            </a:r>
            <a:r>
              <a:rPr lang="en-US" altLang="zh-CN" sz="1100" dirty="0">
                <a:latin typeface="+mn-ea"/>
              </a:rPr>
              <a:t>240</a:t>
            </a:r>
            <a:r>
              <a:rPr lang="zh-CN" altLang="en-US" sz="1100" dirty="0">
                <a:latin typeface="+mn-ea"/>
              </a:rPr>
              <a:t>米），适宜进行绿波协调控制；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延西街路口南进口左转流量非常小，禁止左转后采用</a:t>
            </a:r>
            <a:r>
              <a:rPr lang="en-US" altLang="zh-CN" sz="1100" dirty="0">
                <a:latin typeface="+mn-ea"/>
              </a:rPr>
              <a:t>2</a:t>
            </a:r>
            <a:r>
              <a:rPr lang="zh-CN" altLang="en-US" sz="1100" dirty="0">
                <a:latin typeface="+mn-ea"/>
              </a:rPr>
              <a:t>相位（南往西方向交通可利用梨花路</a:t>
            </a:r>
            <a:r>
              <a:rPr lang="en-US" altLang="zh-CN" sz="1100" dirty="0">
                <a:latin typeface="+mn-ea"/>
              </a:rPr>
              <a:t>-</a:t>
            </a:r>
            <a:r>
              <a:rPr lang="zh-CN" altLang="en-US" sz="1100" dirty="0">
                <a:latin typeface="+mn-ea"/>
              </a:rPr>
              <a:t>园川街绕行）；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西山街路口东进口左转流量较小，禁止左转后采用</a:t>
            </a:r>
            <a:r>
              <a:rPr lang="en-US" altLang="zh-CN" sz="1100" dirty="0">
                <a:latin typeface="+mn-ea"/>
              </a:rPr>
              <a:t>3</a:t>
            </a:r>
            <a:r>
              <a:rPr lang="zh-CN" altLang="en-US" sz="1100" dirty="0">
                <a:latin typeface="+mn-ea"/>
              </a:rPr>
              <a:t>相位控制（东往南方向交通利用延西街掉头绕行）；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西山街路口北进口的直行流量较小，可以禁止直行，利用延西街左转或者掉头绕行。</a:t>
            </a:r>
            <a:endParaRPr lang="en-US" altLang="zh-CN" sz="1100" dirty="0">
              <a:latin typeface="+mn-ea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F0F7F1C3-4325-4C17-B6AD-4B7457B1CA4B}"/>
              </a:ext>
            </a:extLst>
          </p:cNvPr>
          <p:cNvGrpSpPr/>
          <p:nvPr/>
        </p:nvGrpSpPr>
        <p:grpSpPr>
          <a:xfrm rot="6929772">
            <a:off x="1319479" y="2059421"/>
            <a:ext cx="171162" cy="177406"/>
            <a:chOff x="2157556" y="3266848"/>
            <a:chExt cx="267429" cy="277186"/>
          </a:xfrm>
        </p:grpSpPr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4D77572B-41B3-426D-A8DF-78F8A8B91586}"/>
                </a:ext>
              </a:extLst>
            </p:cNvPr>
            <p:cNvCxnSpPr>
              <a:cxnSpLocks/>
            </p:cNvCxnSpPr>
            <p:nvPr/>
          </p:nvCxnSpPr>
          <p:spPr>
            <a:xfrm rot="3923407" flipH="1" flipV="1">
              <a:off x="2260073" y="3218955"/>
              <a:ext cx="2737" cy="2077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962BB1BC-7FE2-4CF0-952E-57E18CC9401A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83" name="表格 82">
            <a:extLst>
              <a:ext uri="{FF2B5EF4-FFF2-40B4-BE49-F238E27FC236}">
                <a16:creationId xmlns:a16="http://schemas.microsoft.com/office/drawing/2014/main" id="{26D19D37-2D27-43C6-B068-7B499F9BA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865676"/>
              </p:ext>
            </p:extLst>
          </p:nvPr>
        </p:nvGraphicFramePr>
        <p:xfrm>
          <a:off x="6564324" y="1868791"/>
          <a:ext cx="1749810" cy="738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2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 3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62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84" name="组合 83">
            <a:extLst>
              <a:ext uri="{FF2B5EF4-FFF2-40B4-BE49-F238E27FC236}">
                <a16:creationId xmlns:a16="http://schemas.microsoft.com/office/drawing/2014/main" id="{261C8592-AA03-4C64-9B34-7E01DEAF5C72}"/>
              </a:ext>
            </a:extLst>
          </p:cNvPr>
          <p:cNvGrpSpPr/>
          <p:nvPr/>
        </p:nvGrpSpPr>
        <p:grpSpPr>
          <a:xfrm rot="14642499" flipH="1">
            <a:off x="7925543" y="2112276"/>
            <a:ext cx="328548" cy="177406"/>
            <a:chOff x="1911652" y="3266848"/>
            <a:chExt cx="513333" cy="277186"/>
          </a:xfrm>
        </p:grpSpPr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06F5BFC3-6B0A-4BE2-A19D-1A4E8F1F7606}"/>
                </a:ext>
              </a:extLst>
            </p:cNvPr>
            <p:cNvCxnSpPr>
              <a:cxnSpLocks/>
            </p:cNvCxnSpPr>
            <p:nvPr/>
          </p:nvCxnSpPr>
          <p:spPr>
            <a:xfrm rot="14642499" flipH="1">
              <a:off x="2142300" y="3145115"/>
              <a:ext cx="4829" cy="4661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直接箭头连接符 85">
              <a:extLst>
                <a:ext uri="{FF2B5EF4-FFF2-40B4-BE49-F238E27FC236}">
                  <a16:creationId xmlns:a16="http://schemas.microsoft.com/office/drawing/2014/main" id="{81B2CE3B-5EE2-457C-9C98-813647689314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C917DC54-9947-41E2-A509-B90C3A0992E0}"/>
              </a:ext>
            </a:extLst>
          </p:cNvPr>
          <p:cNvGrpSpPr/>
          <p:nvPr/>
        </p:nvGrpSpPr>
        <p:grpSpPr>
          <a:xfrm rot="9277617" flipH="1">
            <a:off x="6677631" y="2193134"/>
            <a:ext cx="263695" cy="179518"/>
            <a:chOff x="2012833" y="3266639"/>
            <a:chExt cx="412004" cy="280486"/>
          </a:xfrm>
        </p:grpSpPr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889E6123-F32E-4C22-A803-BF4E71A82413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直接箭头连接符 88">
              <a:extLst>
                <a:ext uri="{FF2B5EF4-FFF2-40B4-BE49-F238E27FC236}">
                  <a16:creationId xmlns:a16="http://schemas.microsoft.com/office/drawing/2014/main" id="{8FFBF553-60F4-45E7-9997-FC9BD3322EF8}"/>
                </a:ext>
              </a:extLst>
            </p:cNvPr>
            <p:cNvCxnSpPr>
              <a:cxnSpLocks/>
            </p:cNvCxnSpPr>
            <p:nvPr/>
          </p:nvCxnSpPr>
          <p:spPr>
            <a:xfrm rot="3665098">
              <a:off x="2275893" y="3398181"/>
              <a:ext cx="280486" cy="174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90" name="直接箭头连接符 89">
            <a:extLst>
              <a:ext uri="{FF2B5EF4-FFF2-40B4-BE49-F238E27FC236}">
                <a16:creationId xmlns:a16="http://schemas.microsoft.com/office/drawing/2014/main" id="{1AA65746-E7BC-4A68-8909-FE4A3EEFBA1B}"/>
              </a:ext>
            </a:extLst>
          </p:cNvPr>
          <p:cNvCxnSpPr>
            <a:cxnSpLocks/>
          </p:cNvCxnSpPr>
          <p:nvPr/>
        </p:nvCxnSpPr>
        <p:spPr>
          <a:xfrm flipH="1">
            <a:off x="7264597" y="2230730"/>
            <a:ext cx="28083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直接连接符 91">
            <a:extLst>
              <a:ext uri="{FF2B5EF4-FFF2-40B4-BE49-F238E27FC236}">
                <a16:creationId xmlns:a16="http://schemas.microsoft.com/office/drawing/2014/main" id="{6CC5BEC2-7D29-432F-A763-6423A1CFB9F1}"/>
              </a:ext>
            </a:extLst>
          </p:cNvPr>
          <p:cNvCxnSpPr>
            <a:cxnSpLocks/>
          </p:cNvCxnSpPr>
          <p:nvPr/>
        </p:nvCxnSpPr>
        <p:spPr>
          <a:xfrm>
            <a:off x="7071804" y="2045834"/>
            <a:ext cx="0" cy="255371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A77538C3-10E8-4371-9759-AA4D5749CBBE}"/>
              </a:ext>
            </a:extLst>
          </p:cNvPr>
          <p:cNvCxnSpPr>
            <a:cxnSpLocks/>
          </p:cNvCxnSpPr>
          <p:nvPr/>
        </p:nvCxnSpPr>
        <p:spPr>
          <a:xfrm>
            <a:off x="7850473" y="2301205"/>
            <a:ext cx="0" cy="23684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75DABD1D-695F-4A0E-9054-1D84CF916906}"/>
              </a:ext>
            </a:extLst>
          </p:cNvPr>
          <p:cNvCxnSpPr>
            <a:cxnSpLocks/>
          </p:cNvCxnSpPr>
          <p:nvPr/>
        </p:nvCxnSpPr>
        <p:spPr>
          <a:xfrm flipH="1">
            <a:off x="7274425" y="2536497"/>
            <a:ext cx="28553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15A0EF76-2826-42BD-9861-008284AB01BB}"/>
              </a:ext>
            </a:extLst>
          </p:cNvPr>
          <p:cNvCxnSpPr>
            <a:cxnSpLocks/>
          </p:cNvCxnSpPr>
          <p:nvPr/>
        </p:nvCxnSpPr>
        <p:spPr>
          <a:xfrm flipH="1">
            <a:off x="7188743" y="2041488"/>
            <a:ext cx="423605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8B999700-252C-41AC-A982-8EE3E4C82400}"/>
              </a:ext>
            </a:extLst>
          </p:cNvPr>
          <p:cNvGrpSpPr/>
          <p:nvPr/>
        </p:nvGrpSpPr>
        <p:grpSpPr>
          <a:xfrm>
            <a:off x="6697694" y="2410118"/>
            <a:ext cx="321545" cy="160856"/>
            <a:chOff x="6576806" y="1071152"/>
            <a:chExt cx="321545" cy="160856"/>
          </a:xfrm>
        </p:grpSpPr>
        <p:cxnSp>
          <p:nvCxnSpPr>
            <p:cNvPr id="97" name="直接箭头连接符 96">
              <a:extLst>
                <a:ext uri="{FF2B5EF4-FFF2-40B4-BE49-F238E27FC236}">
                  <a16:creationId xmlns:a16="http://schemas.microsoft.com/office/drawing/2014/main" id="{4B6ED2ED-87A3-4DA2-8118-D453C5B7FF5C}"/>
                </a:ext>
              </a:extLst>
            </p:cNvPr>
            <p:cNvCxnSpPr>
              <a:cxnSpLocks/>
            </p:cNvCxnSpPr>
            <p:nvPr/>
          </p:nvCxnSpPr>
          <p:spPr>
            <a:xfrm>
              <a:off x="6576806" y="1071152"/>
              <a:ext cx="3215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直接箭头连接符 97">
              <a:extLst>
                <a:ext uri="{FF2B5EF4-FFF2-40B4-BE49-F238E27FC236}">
                  <a16:creationId xmlns:a16="http://schemas.microsoft.com/office/drawing/2014/main" id="{12C0E1DF-BFEB-48B1-A22E-01EF9B508912}"/>
                </a:ext>
              </a:extLst>
            </p:cNvPr>
            <p:cNvCxnSpPr>
              <a:cxnSpLocks/>
            </p:cNvCxnSpPr>
            <p:nvPr/>
          </p:nvCxnSpPr>
          <p:spPr>
            <a:xfrm>
              <a:off x="6724519" y="1071152"/>
              <a:ext cx="0" cy="1608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0" name="直接箭头连接符 99">
            <a:extLst>
              <a:ext uri="{FF2B5EF4-FFF2-40B4-BE49-F238E27FC236}">
                <a16:creationId xmlns:a16="http://schemas.microsoft.com/office/drawing/2014/main" id="{86CF1939-EEBE-4E5D-8127-69D5E4894A91}"/>
              </a:ext>
            </a:extLst>
          </p:cNvPr>
          <p:cNvCxnSpPr>
            <a:cxnSpLocks/>
          </p:cNvCxnSpPr>
          <p:nvPr/>
        </p:nvCxnSpPr>
        <p:spPr>
          <a:xfrm flipH="1">
            <a:off x="7264597" y="2138461"/>
            <a:ext cx="2808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95C4BBAA-64AF-4E1A-925F-91B799C40087}"/>
              </a:ext>
            </a:extLst>
          </p:cNvPr>
          <p:cNvGrpSpPr/>
          <p:nvPr/>
        </p:nvGrpSpPr>
        <p:grpSpPr>
          <a:xfrm rot="6929772">
            <a:off x="6683794" y="2004327"/>
            <a:ext cx="171162" cy="177406"/>
            <a:chOff x="2157556" y="3266848"/>
            <a:chExt cx="267429" cy="277186"/>
          </a:xfrm>
        </p:grpSpPr>
        <p:cxnSp>
          <p:nvCxnSpPr>
            <p:cNvPr id="102" name="直接连接符 101">
              <a:extLst>
                <a:ext uri="{FF2B5EF4-FFF2-40B4-BE49-F238E27FC236}">
                  <a16:creationId xmlns:a16="http://schemas.microsoft.com/office/drawing/2014/main" id="{EF413A85-CA91-45D2-B71A-03F0DDF7C7BE}"/>
                </a:ext>
              </a:extLst>
            </p:cNvPr>
            <p:cNvCxnSpPr>
              <a:cxnSpLocks/>
            </p:cNvCxnSpPr>
            <p:nvPr/>
          </p:nvCxnSpPr>
          <p:spPr>
            <a:xfrm rot="3923407" flipH="1" flipV="1">
              <a:off x="2260073" y="3218955"/>
              <a:ext cx="2737" cy="2077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直接箭头连接符 102">
              <a:extLst>
                <a:ext uri="{FF2B5EF4-FFF2-40B4-BE49-F238E27FC236}">
                  <a16:creationId xmlns:a16="http://schemas.microsoft.com/office/drawing/2014/main" id="{D33A9DCC-BDF7-498F-8246-139AD3840165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4" name="直接箭头连接符 103">
            <a:extLst>
              <a:ext uri="{FF2B5EF4-FFF2-40B4-BE49-F238E27FC236}">
                <a16:creationId xmlns:a16="http://schemas.microsoft.com/office/drawing/2014/main" id="{5B6EE703-27B7-414C-ADE3-279099711B29}"/>
              </a:ext>
            </a:extLst>
          </p:cNvPr>
          <p:cNvCxnSpPr>
            <a:cxnSpLocks/>
          </p:cNvCxnSpPr>
          <p:nvPr/>
        </p:nvCxnSpPr>
        <p:spPr>
          <a:xfrm>
            <a:off x="7174607" y="2328891"/>
            <a:ext cx="32154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5" name="组合 104">
            <a:extLst>
              <a:ext uri="{FF2B5EF4-FFF2-40B4-BE49-F238E27FC236}">
                <a16:creationId xmlns:a16="http://schemas.microsoft.com/office/drawing/2014/main" id="{7FEF1198-0C2F-4C49-92F3-5A9DFAB7C80C}"/>
              </a:ext>
            </a:extLst>
          </p:cNvPr>
          <p:cNvGrpSpPr/>
          <p:nvPr/>
        </p:nvGrpSpPr>
        <p:grpSpPr>
          <a:xfrm>
            <a:off x="7171741" y="2423899"/>
            <a:ext cx="321545" cy="160856"/>
            <a:chOff x="6576806" y="1071152"/>
            <a:chExt cx="321545" cy="160856"/>
          </a:xfrm>
        </p:grpSpPr>
        <p:cxnSp>
          <p:nvCxnSpPr>
            <p:cNvPr id="106" name="直接箭头连接符 105">
              <a:extLst>
                <a:ext uri="{FF2B5EF4-FFF2-40B4-BE49-F238E27FC236}">
                  <a16:creationId xmlns:a16="http://schemas.microsoft.com/office/drawing/2014/main" id="{43DEEC80-9900-427A-B078-5D21A00DDA85}"/>
                </a:ext>
              </a:extLst>
            </p:cNvPr>
            <p:cNvCxnSpPr>
              <a:cxnSpLocks/>
            </p:cNvCxnSpPr>
            <p:nvPr/>
          </p:nvCxnSpPr>
          <p:spPr>
            <a:xfrm>
              <a:off x="6576806" y="1071152"/>
              <a:ext cx="3215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直接箭头连接符 106">
              <a:extLst>
                <a:ext uri="{FF2B5EF4-FFF2-40B4-BE49-F238E27FC236}">
                  <a16:creationId xmlns:a16="http://schemas.microsoft.com/office/drawing/2014/main" id="{3EEA855E-519D-4B0D-9F4F-5118A4C3A5C4}"/>
                </a:ext>
              </a:extLst>
            </p:cNvPr>
            <p:cNvCxnSpPr>
              <a:cxnSpLocks/>
            </p:cNvCxnSpPr>
            <p:nvPr/>
          </p:nvCxnSpPr>
          <p:spPr>
            <a:xfrm>
              <a:off x="6724519" y="1071152"/>
              <a:ext cx="0" cy="1608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8" name="直接箭头连接符 107">
            <a:extLst>
              <a:ext uri="{FF2B5EF4-FFF2-40B4-BE49-F238E27FC236}">
                <a16:creationId xmlns:a16="http://schemas.microsoft.com/office/drawing/2014/main" id="{A9723141-A46D-40D5-9D9F-65017131073C}"/>
              </a:ext>
            </a:extLst>
          </p:cNvPr>
          <p:cNvCxnSpPr>
            <a:cxnSpLocks/>
          </p:cNvCxnSpPr>
          <p:nvPr/>
        </p:nvCxnSpPr>
        <p:spPr>
          <a:xfrm flipH="1" flipV="1">
            <a:off x="7456171" y="2008078"/>
            <a:ext cx="1" cy="129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直接连接符 109">
            <a:extLst>
              <a:ext uri="{FF2B5EF4-FFF2-40B4-BE49-F238E27FC236}">
                <a16:creationId xmlns:a16="http://schemas.microsoft.com/office/drawing/2014/main" id="{25C8C6A9-F844-4F42-913E-25B96506FF7F}"/>
              </a:ext>
            </a:extLst>
          </p:cNvPr>
          <p:cNvCxnSpPr>
            <a:cxnSpLocks/>
          </p:cNvCxnSpPr>
          <p:nvPr/>
        </p:nvCxnSpPr>
        <p:spPr>
          <a:xfrm>
            <a:off x="8212422" y="2055575"/>
            <a:ext cx="0" cy="22138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箭头连接符 141">
            <a:extLst>
              <a:ext uri="{FF2B5EF4-FFF2-40B4-BE49-F238E27FC236}">
                <a16:creationId xmlns:a16="http://schemas.microsoft.com/office/drawing/2014/main" id="{79145C53-3DEB-44B8-9EF6-5FF9B5BA8C2F}"/>
              </a:ext>
            </a:extLst>
          </p:cNvPr>
          <p:cNvCxnSpPr>
            <a:cxnSpLocks/>
          </p:cNvCxnSpPr>
          <p:nvPr/>
        </p:nvCxnSpPr>
        <p:spPr>
          <a:xfrm>
            <a:off x="1431131" y="2503180"/>
            <a:ext cx="0" cy="137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45DA182E-6D28-42CE-BD58-D9B8025E6F44}"/>
              </a:ext>
            </a:extLst>
          </p:cNvPr>
          <p:cNvGrpSpPr/>
          <p:nvPr/>
        </p:nvGrpSpPr>
        <p:grpSpPr>
          <a:xfrm rot="6929772">
            <a:off x="7797622" y="2012458"/>
            <a:ext cx="171162" cy="177406"/>
            <a:chOff x="2157556" y="3266848"/>
            <a:chExt cx="267429" cy="277186"/>
          </a:xfrm>
        </p:grpSpPr>
        <p:cxnSp>
          <p:nvCxnSpPr>
            <p:cNvPr id="157" name="直接连接符 156">
              <a:extLst>
                <a:ext uri="{FF2B5EF4-FFF2-40B4-BE49-F238E27FC236}">
                  <a16:creationId xmlns:a16="http://schemas.microsoft.com/office/drawing/2014/main" id="{6C7830B6-B66C-4D4B-95E4-D668F7A2F305}"/>
                </a:ext>
              </a:extLst>
            </p:cNvPr>
            <p:cNvCxnSpPr>
              <a:cxnSpLocks/>
            </p:cNvCxnSpPr>
            <p:nvPr/>
          </p:nvCxnSpPr>
          <p:spPr>
            <a:xfrm rot="3923407" flipH="1" flipV="1">
              <a:off x="2260073" y="3218955"/>
              <a:ext cx="2737" cy="2077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直接箭头连接符 157">
              <a:extLst>
                <a:ext uri="{FF2B5EF4-FFF2-40B4-BE49-F238E27FC236}">
                  <a16:creationId xmlns:a16="http://schemas.microsoft.com/office/drawing/2014/main" id="{E6635509-68BB-4E04-A3D8-F4D63118C819}"/>
                </a:ext>
              </a:extLst>
            </p:cNvPr>
            <p:cNvCxnSpPr>
              <a:cxnSpLocks/>
            </p:cNvCxnSpPr>
            <p:nvPr/>
          </p:nvCxnSpPr>
          <p:spPr>
            <a:xfrm rot="14442078" flipH="1" flipV="1">
              <a:off x="2276861" y="3395909"/>
              <a:ext cx="277186" cy="190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59" name="直接连接符 158">
            <a:extLst>
              <a:ext uri="{FF2B5EF4-FFF2-40B4-BE49-F238E27FC236}">
                <a16:creationId xmlns:a16="http://schemas.microsoft.com/office/drawing/2014/main" id="{D74C6C7D-B91D-4372-A52D-FC487ADD0E82}"/>
              </a:ext>
            </a:extLst>
          </p:cNvPr>
          <p:cNvCxnSpPr>
            <a:cxnSpLocks/>
          </p:cNvCxnSpPr>
          <p:nvPr/>
        </p:nvCxnSpPr>
        <p:spPr>
          <a:xfrm>
            <a:off x="6714616" y="2045834"/>
            <a:ext cx="0" cy="225635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任意多边形: 形状 169">
            <a:extLst>
              <a:ext uri="{FF2B5EF4-FFF2-40B4-BE49-F238E27FC236}">
                <a16:creationId xmlns:a16="http://schemas.microsoft.com/office/drawing/2014/main" id="{5267AC71-60EE-4E80-85BF-912D4769A67D}"/>
              </a:ext>
            </a:extLst>
          </p:cNvPr>
          <p:cNvSpPr/>
          <p:nvPr/>
        </p:nvSpPr>
        <p:spPr>
          <a:xfrm>
            <a:off x="3606489" y="2913449"/>
            <a:ext cx="2030847" cy="1501549"/>
          </a:xfrm>
          <a:custGeom>
            <a:avLst/>
            <a:gdLst>
              <a:gd name="connsiteX0" fmla="*/ 377825 w 1123981"/>
              <a:gd name="connsiteY0" fmla="*/ 879475 h 879475"/>
              <a:gd name="connsiteX1" fmla="*/ 349250 w 1123981"/>
              <a:gd name="connsiteY1" fmla="*/ 358775 h 879475"/>
              <a:gd name="connsiteX2" fmla="*/ 374650 w 1123981"/>
              <a:gd name="connsiteY2" fmla="*/ 107950 h 879475"/>
              <a:gd name="connsiteX3" fmla="*/ 1009650 w 1123981"/>
              <a:gd name="connsiteY3" fmla="*/ 107950 h 879475"/>
              <a:gd name="connsiteX4" fmla="*/ 1123950 w 1123981"/>
              <a:gd name="connsiteY4" fmla="*/ 25400 h 879475"/>
              <a:gd name="connsiteX5" fmla="*/ 1022350 w 1123981"/>
              <a:gd name="connsiteY5" fmla="*/ 22225 h 879475"/>
              <a:gd name="connsiteX6" fmla="*/ 0 w 1123981"/>
              <a:gd name="connsiteY6" fmla="*/ 0 h 879475"/>
              <a:gd name="connsiteX0" fmla="*/ 377825 w 1124009"/>
              <a:gd name="connsiteY0" fmla="*/ 884478 h 884478"/>
              <a:gd name="connsiteX1" fmla="*/ 349250 w 1124009"/>
              <a:gd name="connsiteY1" fmla="*/ 363778 h 884478"/>
              <a:gd name="connsiteX2" fmla="*/ 374650 w 1124009"/>
              <a:gd name="connsiteY2" fmla="*/ 112953 h 884478"/>
              <a:gd name="connsiteX3" fmla="*/ 1009650 w 1124009"/>
              <a:gd name="connsiteY3" fmla="*/ 112953 h 884478"/>
              <a:gd name="connsiteX4" fmla="*/ 1123950 w 1124009"/>
              <a:gd name="connsiteY4" fmla="*/ 30403 h 884478"/>
              <a:gd name="connsiteX5" fmla="*/ 1012825 w 1124009"/>
              <a:gd name="connsiteY5" fmla="*/ 1828 h 884478"/>
              <a:gd name="connsiteX6" fmla="*/ 0 w 1124009"/>
              <a:gd name="connsiteY6" fmla="*/ 5003 h 884478"/>
              <a:gd name="connsiteX0" fmla="*/ 381000 w 1127184"/>
              <a:gd name="connsiteY0" fmla="*/ 889000 h 889000"/>
              <a:gd name="connsiteX1" fmla="*/ 352425 w 1127184"/>
              <a:gd name="connsiteY1" fmla="*/ 368300 h 889000"/>
              <a:gd name="connsiteX2" fmla="*/ 377825 w 1127184"/>
              <a:gd name="connsiteY2" fmla="*/ 117475 h 889000"/>
              <a:gd name="connsiteX3" fmla="*/ 1012825 w 1127184"/>
              <a:gd name="connsiteY3" fmla="*/ 117475 h 889000"/>
              <a:gd name="connsiteX4" fmla="*/ 1127125 w 1127184"/>
              <a:gd name="connsiteY4" fmla="*/ 34925 h 889000"/>
              <a:gd name="connsiteX5" fmla="*/ 1016000 w 1127184"/>
              <a:gd name="connsiteY5" fmla="*/ 6350 h 889000"/>
              <a:gd name="connsiteX6" fmla="*/ 0 w 1127184"/>
              <a:gd name="connsiteY6" fmla="*/ 0 h 889000"/>
              <a:gd name="connsiteX0" fmla="*/ 381000 w 1127184"/>
              <a:gd name="connsiteY0" fmla="*/ 894003 h 894003"/>
              <a:gd name="connsiteX1" fmla="*/ 352425 w 1127184"/>
              <a:gd name="connsiteY1" fmla="*/ 373303 h 894003"/>
              <a:gd name="connsiteX2" fmla="*/ 377825 w 1127184"/>
              <a:gd name="connsiteY2" fmla="*/ 122478 h 894003"/>
              <a:gd name="connsiteX3" fmla="*/ 1012825 w 1127184"/>
              <a:gd name="connsiteY3" fmla="*/ 122478 h 894003"/>
              <a:gd name="connsiteX4" fmla="*/ 1127125 w 1127184"/>
              <a:gd name="connsiteY4" fmla="*/ 39928 h 894003"/>
              <a:gd name="connsiteX5" fmla="*/ 1016000 w 1127184"/>
              <a:gd name="connsiteY5" fmla="*/ 1828 h 894003"/>
              <a:gd name="connsiteX6" fmla="*/ 0 w 1127184"/>
              <a:gd name="connsiteY6" fmla="*/ 5003 h 894003"/>
              <a:gd name="connsiteX0" fmla="*/ 381000 w 1127184"/>
              <a:gd name="connsiteY0" fmla="*/ 894003 h 894003"/>
              <a:gd name="connsiteX1" fmla="*/ 352425 w 1127184"/>
              <a:gd name="connsiteY1" fmla="*/ 373303 h 894003"/>
              <a:gd name="connsiteX2" fmla="*/ 377825 w 1127184"/>
              <a:gd name="connsiteY2" fmla="*/ 122478 h 894003"/>
              <a:gd name="connsiteX3" fmla="*/ 1012825 w 1127184"/>
              <a:gd name="connsiteY3" fmla="*/ 122478 h 894003"/>
              <a:gd name="connsiteX4" fmla="*/ 1127125 w 1127184"/>
              <a:gd name="connsiteY4" fmla="*/ 39928 h 894003"/>
              <a:gd name="connsiteX5" fmla="*/ 1016000 w 1127184"/>
              <a:gd name="connsiteY5" fmla="*/ 1828 h 894003"/>
              <a:gd name="connsiteX6" fmla="*/ 0 w 1127184"/>
              <a:gd name="connsiteY6" fmla="*/ 5003 h 894003"/>
              <a:gd name="connsiteX0" fmla="*/ 381000 w 1127184"/>
              <a:gd name="connsiteY0" fmla="*/ 894003 h 894003"/>
              <a:gd name="connsiteX1" fmla="*/ 352425 w 1127184"/>
              <a:gd name="connsiteY1" fmla="*/ 373303 h 894003"/>
              <a:gd name="connsiteX2" fmla="*/ 377825 w 1127184"/>
              <a:gd name="connsiteY2" fmla="*/ 122478 h 894003"/>
              <a:gd name="connsiteX3" fmla="*/ 1012825 w 1127184"/>
              <a:gd name="connsiteY3" fmla="*/ 122478 h 894003"/>
              <a:gd name="connsiteX4" fmla="*/ 1127125 w 1127184"/>
              <a:gd name="connsiteY4" fmla="*/ 39928 h 894003"/>
              <a:gd name="connsiteX5" fmla="*/ 1016000 w 1127184"/>
              <a:gd name="connsiteY5" fmla="*/ 1828 h 894003"/>
              <a:gd name="connsiteX6" fmla="*/ 0 w 1127184"/>
              <a:gd name="connsiteY6" fmla="*/ 5003 h 894003"/>
              <a:gd name="connsiteX0" fmla="*/ 381000 w 1127184"/>
              <a:gd name="connsiteY0" fmla="*/ 894003 h 894003"/>
              <a:gd name="connsiteX1" fmla="*/ 358775 w 1127184"/>
              <a:gd name="connsiteY1" fmla="*/ 417753 h 894003"/>
              <a:gd name="connsiteX2" fmla="*/ 377825 w 1127184"/>
              <a:gd name="connsiteY2" fmla="*/ 122478 h 894003"/>
              <a:gd name="connsiteX3" fmla="*/ 1012825 w 1127184"/>
              <a:gd name="connsiteY3" fmla="*/ 122478 h 894003"/>
              <a:gd name="connsiteX4" fmla="*/ 1127125 w 1127184"/>
              <a:gd name="connsiteY4" fmla="*/ 39928 h 894003"/>
              <a:gd name="connsiteX5" fmla="*/ 1016000 w 1127184"/>
              <a:gd name="connsiteY5" fmla="*/ 1828 h 894003"/>
              <a:gd name="connsiteX6" fmla="*/ 0 w 1127184"/>
              <a:gd name="connsiteY6" fmla="*/ 5003 h 894003"/>
              <a:gd name="connsiteX0" fmla="*/ 381000 w 1127126"/>
              <a:gd name="connsiteY0" fmla="*/ 894003 h 894003"/>
              <a:gd name="connsiteX1" fmla="*/ 358775 w 1127126"/>
              <a:gd name="connsiteY1" fmla="*/ 417753 h 894003"/>
              <a:gd name="connsiteX2" fmla="*/ 396875 w 1127126"/>
              <a:gd name="connsiteY2" fmla="*/ 135178 h 894003"/>
              <a:gd name="connsiteX3" fmla="*/ 1012825 w 1127126"/>
              <a:gd name="connsiteY3" fmla="*/ 122478 h 894003"/>
              <a:gd name="connsiteX4" fmla="*/ 1127125 w 1127126"/>
              <a:gd name="connsiteY4" fmla="*/ 39928 h 894003"/>
              <a:gd name="connsiteX5" fmla="*/ 1016000 w 1127126"/>
              <a:gd name="connsiteY5" fmla="*/ 1828 h 894003"/>
              <a:gd name="connsiteX6" fmla="*/ 0 w 1127126"/>
              <a:gd name="connsiteY6" fmla="*/ 5003 h 894003"/>
              <a:gd name="connsiteX0" fmla="*/ 381000 w 1127126"/>
              <a:gd name="connsiteY0" fmla="*/ 894003 h 894003"/>
              <a:gd name="connsiteX1" fmla="*/ 358775 w 1127126"/>
              <a:gd name="connsiteY1" fmla="*/ 417753 h 894003"/>
              <a:gd name="connsiteX2" fmla="*/ 396875 w 1127126"/>
              <a:gd name="connsiteY2" fmla="*/ 135178 h 894003"/>
              <a:gd name="connsiteX3" fmla="*/ 1012825 w 1127126"/>
              <a:gd name="connsiteY3" fmla="*/ 122478 h 894003"/>
              <a:gd name="connsiteX4" fmla="*/ 1127125 w 1127126"/>
              <a:gd name="connsiteY4" fmla="*/ 39928 h 894003"/>
              <a:gd name="connsiteX5" fmla="*/ 1016000 w 1127126"/>
              <a:gd name="connsiteY5" fmla="*/ 1828 h 894003"/>
              <a:gd name="connsiteX6" fmla="*/ 0 w 1127126"/>
              <a:gd name="connsiteY6" fmla="*/ 5003 h 894003"/>
              <a:gd name="connsiteX0" fmla="*/ 381000 w 1127126"/>
              <a:gd name="connsiteY0" fmla="*/ 894003 h 894003"/>
              <a:gd name="connsiteX1" fmla="*/ 358775 w 1127126"/>
              <a:gd name="connsiteY1" fmla="*/ 417753 h 894003"/>
              <a:gd name="connsiteX2" fmla="*/ 396875 w 1127126"/>
              <a:gd name="connsiteY2" fmla="*/ 135178 h 894003"/>
              <a:gd name="connsiteX3" fmla="*/ 1012825 w 1127126"/>
              <a:gd name="connsiteY3" fmla="*/ 122478 h 894003"/>
              <a:gd name="connsiteX4" fmla="*/ 1127125 w 1127126"/>
              <a:gd name="connsiteY4" fmla="*/ 39928 h 894003"/>
              <a:gd name="connsiteX5" fmla="*/ 1016000 w 1127126"/>
              <a:gd name="connsiteY5" fmla="*/ 1828 h 894003"/>
              <a:gd name="connsiteX6" fmla="*/ 0 w 1127126"/>
              <a:gd name="connsiteY6" fmla="*/ 5003 h 894003"/>
              <a:gd name="connsiteX0" fmla="*/ 381000 w 1127126"/>
              <a:gd name="connsiteY0" fmla="*/ 894003 h 894003"/>
              <a:gd name="connsiteX1" fmla="*/ 358775 w 1127126"/>
              <a:gd name="connsiteY1" fmla="*/ 417753 h 894003"/>
              <a:gd name="connsiteX2" fmla="*/ 396875 w 1127126"/>
              <a:gd name="connsiteY2" fmla="*/ 135178 h 894003"/>
              <a:gd name="connsiteX3" fmla="*/ 1012825 w 1127126"/>
              <a:gd name="connsiteY3" fmla="*/ 122478 h 894003"/>
              <a:gd name="connsiteX4" fmla="*/ 1127125 w 1127126"/>
              <a:gd name="connsiteY4" fmla="*/ 39928 h 894003"/>
              <a:gd name="connsiteX5" fmla="*/ 1016000 w 1127126"/>
              <a:gd name="connsiteY5" fmla="*/ 1828 h 894003"/>
              <a:gd name="connsiteX6" fmla="*/ 0 w 1127126"/>
              <a:gd name="connsiteY6" fmla="*/ 5003 h 894003"/>
              <a:gd name="connsiteX0" fmla="*/ 22705 w 768831"/>
              <a:gd name="connsiteY0" fmla="*/ 898525 h 898525"/>
              <a:gd name="connsiteX1" fmla="*/ 480 w 768831"/>
              <a:gd name="connsiteY1" fmla="*/ 422275 h 898525"/>
              <a:gd name="connsiteX2" fmla="*/ 38580 w 768831"/>
              <a:gd name="connsiteY2" fmla="*/ 139700 h 898525"/>
              <a:gd name="connsiteX3" fmla="*/ 654530 w 768831"/>
              <a:gd name="connsiteY3" fmla="*/ 127000 h 898525"/>
              <a:gd name="connsiteX4" fmla="*/ 768830 w 768831"/>
              <a:gd name="connsiteY4" fmla="*/ 44450 h 898525"/>
              <a:gd name="connsiteX5" fmla="*/ 657705 w 768831"/>
              <a:gd name="connsiteY5" fmla="*/ 6350 h 898525"/>
              <a:gd name="connsiteX6" fmla="*/ 103668 w 768831"/>
              <a:gd name="connsiteY6" fmla="*/ 0 h 898525"/>
              <a:gd name="connsiteX0" fmla="*/ 12344 w 771109"/>
              <a:gd name="connsiteY0" fmla="*/ 658389 h 658389"/>
              <a:gd name="connsiteX1" fmla="*/ 2758 w 771109"/>
              <a:gd name="connsiteY1" fmla="*/ 422275 h 658389"/>
              <a:gd name="connsiteX2" fmla="*/ 40858 w 771109"/>
              <a:gd name="connsiteY2" fmla="*/ 139700 h 658389"/>
              <a:gd name="connsiteX3" fmla="*/ 656808 w 771109"/>
              <a:gd name="connsiteY3" fmla="*/ 127000 h 658389"/>
              <a:gd name="connsiteX4" fmla="*/ 771108 w 771109"/>
              <a:gd name="connsiteY4" fmla="*/ 44450 h 658389"/>
              <a:gd name="connsiteX5" fmla="*/ 659983 w 771109"/>
              <a:gd name="connsiteY5" fmla="*/ 6350 h 658389"/>
              <a:gd name="connsiteX6" fmla="*/ 105946 w 771109"/>
              <a:gd name="connsiteY6" fmla="*/ 0 h 658389"/>
              <a:gd name="connsiteX0" fmla="*/ 38244 w 797009"/>
              <a:gd name="connsiteY0" fmla="*/ 658389 h 658389"/>
              <a:gd name="connsiteX1" fmla="*/ 13491 w 797009"/>
              <a:gd name="connsiteY1" fmla="*/ 308526 h 658389"/>
              <a:gd name="connsiteX2" fmla="*/ 66758 w 797009"/>
              <a:gd name="connsiteY2" fmla="*/ 139700 h 658389"/>
              <a:gd name="connsiteX3" fmla="*/ 682708 w 797009"/>
              <a:gd name="connsiteY3" fmla="*/ 127000 h 658389"/>
              <a:gd name="connsiteX4" fmla="*/ 797008 w 797009"/>
              <a:gd name="connsiteY4" fmla="*/ 44450 h 658389"/>
              <a:gd name="connsiteX5" fmla="*/ 685883 w 797009"/>
              <a:gd name="connsiteY5" fmla="*/ 6350 h 658389"/>
              <a:gd name="connsiteX6" fmla="*/ 131846 w 797009"/>
              <a:gd name="connsiteY6" fmla="*/ 0 h 658389"/>
              <a:gd name="connsiteX0" fmla="*/ 40830 w 799595"/>
              <a:gd name="connsiteY0" fmla="*/ 658389 h 658389"/>
              <a:gd name="connsiteX1" fmla="*/ 11337 w 799595"/>
              <a:gd name="connsiteY1" fmla="*/ 275349 h 658389"/>
              <a:gd name="connsiteX2" fmla="*/ 69344 w 799595"/>
              <a:gd name="connsiteY2" fmla="*/ 139700 h 658389"/>
              <a:gd name="connsiteX3" fmla="*/ 685294 w 799595"/>
              <a:gd name="connsiteY3" fmla="*/ 127000 h 658389"/>
              <a:gd name="connsiteX4" fmla="*/ 799594 w 799595"/>
              <a:gd name="connsiteY4" fmla="*/ 44450 h 658389"/>
              <a:gd name="connsiteX5" fmla="*/ 688469 w 799595"/>
              <a:gd name="connsiteY5" fmla="*/ 6350 h 658389"/>
              <a:gd name="connsiteX6" fmla="*/ 134432 w 799595"/>
              <a:gd name="connsiteY6" fmla="*/ 0 h 658389"/>
              <a:gd name="connsiteX0" fmla="*/ 34572 w 793337"/>
              <a:gd name="connsiteY0" fmla="*/ 658389 h 658389"/>
              <a:gd name="connsiteX1" fmla="*/ 5079 w 793337"/>
              <a:gd name="connsiteY1" fmla="*/ 275349 h 658389"/>
              <a:gd name="connsiteX2" fmla="*/ 140814 w 793337"/>
              <a:gd name="connsiteY2" fmla="*/ 128325 h 658389"/>
              <a:gd name="connsiteX3" fmla="*/ 679036 w 793337"/>
              <a:gd name="connsiteY3" fmla="*/ 127000 h 658389"/>
              <a:gd name="connsiteX4" fmla="*/ 793336 w 793337"/>
              <a:gd name="connsiteY4" fmla="*/ 44450 h 658389"/>
              <a:gd name="connsiteX5" fmla="*/ 682211 w 793337"/>
              <a:gd name="connsiteY5" fmla="*/ 6350 h 658389"/>
              <a:gd name="connsiteX6" fmla="*/ 128174 w 793337"/>
              <a:gd name="connsiteY6" fmla="*/ 0 h 658389"/>
              <a:gd name="connsiteX0" fmla="*/ 45849 w 804614"/>
              <a:gd name="connsiteY0" fmla="*/ 658389 h 658389"/>
              <a:gd name="connsiteX1" fmla="*/ 4033 w 804614"/>
              <a:gd name="connsiteY1" fmla="*/ 209943 h 658389"/>
              <a:gd name="connsiteX2" fmla="*/ 152091 w 804614"/>
              <a:gd name="connsiteY2" fmla="*/ 128325 h 658389"/>
              <a:gd name="connsiteX3" fmla="*/ 690313 w 804614"/>
              <a:gd name="connsiteY3" fmla="*/ 127000 h 658389"/>
              <a:gd name="connsiteX4" fmla="*/ 804613 w 804614"/>
              <a:gd name="connsiteY4" fmla="*/ 44450 h 658389"/>
              <a:gd name="connsiteX5" fmla="*/ 693488 w 804614"/>
              <a:gd name="connsiteY5" fmla="*/ 6350 h 658389"/>
              <a:gd name="connsiteX6" fmla="*/ 139451 w 804614"/>
              <a:gd name="connsiteY6" fmla="*/ 0 h 658389"/>
              <a:gd name="connsiteX0" fmla="*/ 45849 w 804614"/>
              <a:gd name="connsiteY0" fmla="*/ 658389 h 658389"/>
              <a:gd name="connsiteX1" fmla="*/ 4033 w 804614"/>
              <a:gd name="connsiteY1" fmla="*/ 209943 h 658389"/>
              <a:gd name="connsiteX2" fmla="*/ 152091 w 804614"/>
              <a:gd name="connsiteY2" fmla="*/ 121690 h 658389"/>
              <a:gd name="connsiteX3" fmla="*/ 690313 w 804614"/>
              <a:gd name="connsiteY3" fmla="*/ 127000 h 658389"/>
              <a:gd name="connsiteX4" fmla="*/ 804613 w 804614"/>
              <a:gd name="connsiteY4" fmla="*/ 44450 h 658389"/>
              <a:gd name="connsiteX5" fmla="*/ 693488 w 804614"/>
              <a:gd name="connsiteY5" fmla="*/ 6350 h 658389"/>
              <a:gd name="connsiteX6" fmla="*/ 139451 w 804614"/>
              <a:gd name="connsiteY6" fmla="*/ 0 h 658389"/>
              <a:gd name="connsiteX0" fmla="*/ 45849 w 804614"/>
              <a:gd name="connsiteY0" fmla="*/ 658389 h 658389"/>
              <a:gd name="connsiteX1" fmla="*/ 4033 w 804614"/>
              <a:gd name="connsiteY1" fmla="*/ 209943 h 658389"/>
              <a:gd name="connsiteX2" fmla="*/ 152091 w 804614"/>
              <a:gd name="connsiteY2" fmla="*/ 121690 h 658389"/>
              <a:gd name="connsiteX3" fmla="*/ 690313 w 804614"/>
              <a:gd name="connsiteY3" fmla="*/ 127000 h 658389"/>
              <a:gd name="connsiteX4" fmla="*/ 804613 w 804614"/>
              <a:gd name="connsiteY4" fmla="*/ 44450 h 658389"/>
              <a:gd name="connsiteX5" fmla="*/ 693488 w 804614"/>
              <a:gd name="connsiteY5" fmla="*/ 6350 h 658389"/>
              <a:gd name="connsiteX6" fmla="*/ 139451 w 804614"/>
              <a:gd name="connsiteY6" fmla="*/ 0 h 658389"/>
              <a:gd name="connsiteX0" fmla="*/ 46627 w 805392"/>
              <a:gd name="connsiteY0" fmla="*/ 658389 h 658389"/>
              <a:gd name="connsiteX1" fmla="*/ 4811 w 805392"/>
              <a:gd name="connsiteY1" fmla="*/ 209943 h 658389"/>
              <a:gd name="connsiteX2" fmla="*/ 152869 w 805392"/>
              <a:gd name="connsiteY2" fmla="*/ 121690 h 658389"/>
              <a:gd name="connsiteX3" fmla="*/ 691091 w 805392"/>
              <a:gd name="connsiteY3" fmla="*/ 127000 h 658389"/>
              <a:gd name="connsiteX4" fmla="*/ 805391 w 805392"/>
              <a:gd name="connsiteY4" fmla="*/ 44450 h 658389"/>
              <a:gd name="connsiteX5" fmla="*/ 694266 w 805392"/>
              <a:gd name="connsiteY5" fmla="*/ 6350 h 658389"/>
              <a:gd name="connsiteX6" fmla="*/ 140229 w 805392"/>
              <a:gd name="connsiteY6" fmla="*/ 0 h 658389"/>
              <a:gd name="connsiteX0" fmla="*/ 27854 w 811265"/>
              <a:gd name="connsiteY0" fmla="*/ 599619 h 599619"/>
              <a:gd name="connsiteX1" fmla="*/ 10684 w 811265"/>
              <a:gd name="connsiteY1" fmla="*/ 209943 h 599619"/>
              <a:gd name="connsiteX2" fmla="*/ 158742 w 811265"/>
              <a:gd name="connsiteY2" fmla="*/ 121690 h 599619"/>
              <a:gd name="connsiteX3" fmla="*/ 696964 w 811265"/>
              <a:gd name="connsiteY3" fmla="*/ 127000 h 599619"/>
              <a:gd name="connsiteX4" fmla="*/ 811264 w 811265"/>
              <a:gd name="connsiteY4" fmla="*/ 44450 h 599619"/>
              <a:gd name="connsiteX5" fmla="*/ 700139 w 811265"/>
              <a:gd name="connsiteY5" fmla="*/ 6350 h 599619"/>
              <a:gd name="connsiteX6" fmla="*/ 146102 w 811265"/>
              <a:gd name="connsiteY6" fmla="*/ 0 h 599619"/>
              <a:gd name="connsiteX0" fmla="*/ 27854 w 808421"/>
              <a:gd name="connsiteY0" fmla="*/ 599619 h 599619"/>
              <a:gd name="connsiteX1" fmla="*/ 10684 w 808421"/>
              <a:gd name="connsiteY1" fmla="*/ 209943 h 599619"/>
              <a:gd name="connsiteX2" fmla="*/ 158742 w 808421"/>
              <a:gd name="connsiteY2" fmla="*/ 121690 h 599619"/>
              <a:gd name="connsiteX3" fmla="*/ 696964 w 808421"/>
              <a:gd name="connsiteY3" fmla="*/ 127000 h 599619"/>
              <a:gd name="connsiteX4" fmla="*/ 808420 w 808421"/>
              <a:gd name="connsiteY4" fmla="*/ 58669 h 599619"/>
              <a:gd name="connsiteX5" fmla="*/ 700139 w 808421"/>
              <a:gd name="connsiteY5" fmla="*/ 6350 h 599619"/>
              <a:gd name="connsiteX6" fmla="*/ 146102 w 808421"/>
              <a:gd name="connsiteY6" fmla="*/ 0 h 599619"/>
              <a:gd name="connsiteX0" fmla="*/ 27854 w 808421"/>
              <a:gd name="connsiteY0" fmla="*/ 597723 h 597723"/>
              <a:gd name="connsiteX1" fmla="*/ 10684 w 808421"/>
              <a:gd name="connsiteY1" fmla="*/ 208047 h 597723"/>
              <a:gd name="connsiteX2" fmla="*/ 158742 w 808421"/>
              <a:gd name="connsiteY2" fmla="*/ 119794 h 597723"/>
              <a:gd name="connsiteX3" fmla="*/ 696964 w 808421"/>
              <a:gd name="connsiteY3" fmla="*/ 125104 h 597723"/>
              <a:gd name="connsiteX4" fmla="*/ 808420 w 808421"/>
              <a:gd name="connsiteY4" fmla="*/ 56773 h 597723"/>
              <a:gd name="connsiteX5" fmla="*/ 700139 w 808421"/>
              <a:gd name="connsiteY5" fmla="*/ 4454 h 597723"/>
              <a:gd name="connsiteX6" fmla="*/ 415307 w 808421"/>
              <a:gd name="connsiteY6" fmla="*/ 0 h 597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8421" h="597723">
                <a:moveTo>
                  <a:pt x="27854" y="597723"/>
                </a:moveTo>
                <a:cubicBezTo>
                  <a:pt x="3404" y="399770"/>
                  <a:pt x="-11131" y="287702"/>
                  <a:pt x="10684" y="208047"/>
                </a:cubicBezTo>
                <a:cubicBezTo>
                  <a:pt x="32499" y="128392"/>
                  <a:pt x="73747" y="124139"/>
                  <a:pt x="158742" y="119794"/>
                </a:cubicBezTo>
                <a:cubicBezTo>
                  <a:pt x="243737" y="115449"/>
                  <a:pt x="588684" y="135608"/>
                  <a:pt x="696964" y="125104"/>
                </a:cubicBezTo>
                <a:cubicBezTo>
                  <a:pt x="805244" y="114601"/>
                  <a:pt x="807891" y="102281"/>
                  <a:pt x="808420" y="56773"/>
                </a:cubicBezTo>
                <a:cubicBezTo>
                  <a:pt x="808949" y="11265"/>
                  <a:pt x="700139" y="4454"/>
                  <a:pt x="700139" y="4454"/>
                </a:cubicBezTo>
                <a:cubicBezTo>
                  <a:pt x="359356" y="-2954"/>
                  <a:pt x="756090" y="7408"/>
                  <a:pt x="415307" y="0"/>
                </a:cubicBezTo>
              </a:path>
            </a:pathLst>
          </a:custGeom>
          <a:noFill/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BA380C4B-4B51-4E10-9EB8-D1B1840046AB}"/>
              </a:ext>
            </a:extLst>
          </p:cNvPr>
          <p:cNvSpPr txBox="1"/>
          <p:nvPr/>
        </p:nvSpPr>
        <p:spPr>
          <a:xfrm>
            <a:off x="122238" y="4085550"/>
            <a:ext cx="2731996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1100" dirty="0">
                <a:latin typeface="+mn-ea"/>
              </a:rPr>
              <a:t>延西街南进口的左转流量：早高峰</a:t>
            </a:r>
            <a:r>
              <a:rPr lang="en-US" altLang="zh-CN" sz="1100" dirty="0">
                <a:latin typeface="+mn-ea"/>
              </a:rPr>
              <a:t>115 PCU/hr</a:t>
            </a:r>
            <a:r>
              <a:rPr lang="zh-CN" altLang="en-US" sz="1100" dirty="0">
                <a:latin typeface="+mn-ea"/>
              </a:rPr>
              <a:t>，晚高峰为</a:t>
            </a:r>
            <a:r>
              <a:rPr lang="en-US" altLang="zh-CN" sz="1100" dirty="0">
                <a:latin typeface="+mn-ea"/>
              </a:rPr>
              <a:t>111 PCU/hr </a:t>
            </a:r>
            <a:endParaRPr lang="zh-CN" altLang="en-US" sz="1100" dirty="0">
              <a:latin typeface="+mn-ea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397201B7-5641-4A8D-847C-A51C472B8E01}"/>
              </a:ext>
            </a:extLst>
          </p:cNvPr>
          <p:cNvSpPr txBox="1"/>
          <p:nvPr/>
        </p:nvSpPr>
        <p:spPr>
          <a:xfrm>
            <a:off x="6289768" y="4085550"/>
            <a:ext cx="2731996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1100" dirty="0">
                <a:latin typeface="+mn-ea"/>
              </a:rPr>
              <a:t>西山街东进口的左转流量：早高峰</a:t>
            </a:r>
            <a:r>
              <a:rPr lang="en-US" altLang="zh-CN" sz="1100" dirty="0">
                <a:latin typeface="+mn-ea"/>
              </a:rPr>
              <a:t>211 PCU/hr</a:t>
            </a:r>
            <a:r>
              <a:rPr lang="zh-CN" altLang="en-US" sz="1100" dirty="0">
                <a:latin typeface="+mn-ea"/>
              </a:rPr>
              <a:t>，晚高峰为</a:t>
            </a:r>
            <a:r>
              <a:rPr lang="en-US" altLang="zh-CN" sz="1100" dirty="0">
                <a:latin typeface="+mn-ea"/>
              </a:rPr>
              <a:t>144 PCU/hr </a:t>
            </a:r>
            <a:endParaRPr lang="zh-CN" altLang="en-US" sz="1100" dirty="0">
              <a:latin typeface="+mn-ea"/>
            </a:endParaRP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9AAC335-0EAE-4254-9A27-09D448B7195B}"/>
              </a:ext>
            </a:extLst>
          </p:cNvPr>
          <p:cNvSpPr/>
          <p:nvPr/>
        </p:nvSpPr>
        <p:spPr>
          <a:xfrm>
            <a:off x="3761321" y="2802747"/>
            <a:ext cx="2291568" cy="280208"/>
          </a:xfrm>
          <a:custGeom>
            <a:avLst/>
            <a:gdLst>
              <a:gd name="connsiteX0" fmla="*/ 2291568 w 2291568"/>
              <a:gd name="connsiteY0" fmla="*/ 53425 h 280208"/>
              <a:gd name="connsiteX1" fmla="*/ 638980 w 2291568"/>
              <a:gd name="connsiteY1" fmla="*/ 15325 h 280208"/>
              <a:gd name="connsiteX2" fmla="*/ 48430 w 2291568"/>
              <a:gd name="connsiteY2" fmla="*/ 20087 h 280208"/>
              <a:gd name="connsiteX3" fmla="*/ 143680 w 2291568"/>
              <a:gd name="connsiteY3" fmla="*/ 248687 h 280208"/>
              <a:gd name="connsiteX4" fmla="*/ 1010455 w 2291568"/>
              <a:gd name="connsiteY4" fmla="*/ 272500 h 28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1568" h="280208">
                <a:moveTo>
                  <a:pt x="2291568" y="53425"/>
                </a:moveTo>
                <a:lnTo>
                  <a:pt x="638980" y="15325"/>
                </a:lnTo>
                <a:cubicBezTo>
                  <a:pt x="265124" y="9769"/>
                  <a:pt x="130980" y="-18807"/>
                  <a:pt x="48430" y="20087"/>
                </a:cubicBezTo>
                <a:cubicBezTo>
                  <a:pt x="-34120" y="58981"/>
                  <a:pt x="-16658" y="206618"/>
                  <a:pt x="143680" y="248687"/>
                </a:cubicBezTo>
                <a:cubicBezTo>
                  <a:pt x="304017" y="290756"/>
                  <a:pt x="657236" y="281628"/>
                  <a:pt x="1010455" y="272500"/>
                </a:cubicBezTo>
              </a:path>
            </a:pathLst>
          </a:custGeom>
          <a:noFill/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59255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5EDB49-8F09-4888-9F91-932F4DA7A29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A057F0-C0AD-42CC-81E3-511559EB57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581013-29B8-481E-916F-C40221B37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37" y="123824"/>
            <a:ext cx="7664126" cy="4392613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C7658206-91C0-4C15-BDE1-93D4112E17F4}"/>
              </a:ext>
            </a:extLst>
          </p:cNvPr>
          <p:cNvSpPr/>
          <p:nvPr/>
        </p:nvSpPr>
        <p:spPr>
          <a:xfrm>
            <a:off x="1612379" y="1030509"/>
            <a:ext cx="3768877" cy="3236691"/>
          </a:xfrm>
          <a:custGeom>
            <a:avLst/>
            <a:gdLst>
              <a:gd name="connsiteX0" fmla="*/ 3671342 w 3830525"/>
              <a:gd name="connsiteY0" fmla="*/ 3253557 h 3253557"/>
              <a:gd name="connsiteX1" fmla="*/ 3671342 w 3830525"/>
              <a:gd name="connsiteY1" fmla="*/ 2332807 h 3253557"/>
              <a:gd name="connsiteX2" fmla="*/ 3715792 w 3830525"/>
              <a:gd name="connsiteY2" fmla="*/ 2199457 h 3253557"/>
              <a:gd name="connsiteX3" fmla="*/ 3817392 w 3830525"/>
              <a:gd name="connsiteY3" fmla="*/ 2231207 h 3253557"/>
              <a:gd name="connsiteX4" fmla="*/ 3823742 w 3830525"/>
              <a:gd name="connsiteY4" fmla="*/ 2409007 h 3253557"/>
              <a:gd name="connsiteX5" fmla="*/ 3766592 w 3830525"/>
              <a:gd name="connsiteY5" fmla="*/ 2478857 h 3253557"/>
              <a:gd name="connsiteX6" fmla="*/ 3487192 w 3830525"/>
              <a:gd name="connsiteY6" fmla="*/ 2542357 h 3253557"/>
              <a:gd name="connsiteX7" fmla="*/ 3220492 w 3830525"/>
              <a:gd name="connsiteY7" fmla="*/ 2593157 h 3253557"/>
              <a:gd name="connsiteX8" fmla="*/ 1747292 w 3830525"/>
              <a:gd name="connsiteY8" fmla="*/ 2967807 h 3253557"/>
              <a:gd name="connsiteX9" fmla="*/ 147092 w 3830525"/>
              <a:gd name="connsiteY9" fmla="*/ 3069407 h 3253557"/>
              <a:gd name="connsiteX10" fmla="*/ 89942 w 3830525"/>
              <a:gd name="connsiteY10" fmla="*/ 2770957 h 3253557"/>
              <a:gd name="connsiteX11" fmla="*/ 305842 w 3830525"/>
              <a:gd name="connsiteY11" fmla="*/ 1513657 h 3253557"/>
              <a:gd name="connsiteX12" fmla="*/ 350292 w 3830525"/>
              <a:gd name="connsiteY12" fmla="*/ 1196157 h 3253557"/>
              <a:gd name="connsiteX13" fmla="*/ 242342 w 3830525"/>
              <a:gd name="connsiteY13" fmla="*/ 97607 h 3253557"/>
              <a:gd name="connsiteX14" fmla="*/ 756692 w 3830525"/>
              <a:gd name="connsiteY14" fmla="*/ 46807 h 3253557"/>
              <a:gd name="connsiteX15" fmla="*/ 1455192 w 3830525"/>
              <a:gd name="connsiteY15" fmla="*/ 34107 h 3253557"/>
              <a:gd name="connsiteX0" fmla="*/ 3671342 w 3831979"/>
              <a:gd name="connsiteY0" fmla="*/ 3253557 h 3253557"/>
              <a:gd name="connsiteX1" fmla="*/ 3671342 w 3831979"/>
              <a:gd name="connsiteY1" fmla="*/ 2332807 h 3253557"/>
              <a:gd name="connsiteX2" fmla="*/ 3691979 w 3831979"/>
              <a:gd name="connsiteY2" fmla="*/ 2197076 h 3253557"/>
              <a:gd name="connsiteX3" fmla="*/ 3817392 w 3831979"/>
              <a:gd name="connsiteY3" fmla="*/ 2231207 h 3253557"/>
              <a:gd name="connsiteX4" fmla="*/ 3823742 w 3831979"/>
              <a:gd name="connsiteY4" fmla="*/ 2409007 h 3253557"/>
              <a:gd name="connsiteX5" fmla="*/ 3766592 w 3831979"/>
              <a:gd name="connsiteY5" fmla="*/ 2478857 h 3253557"/>
              <a:gd name="connsiteX6" fmla="*/ 3487192 w 3831979"/>
              <a:gd name="connsiteY6" fmla="*/ 2542357 h 3253557"/>
              <a:gd name="connsiteX7" fmla="*/ 3220492 w 3831979"/>
              <a:gd name="connsiteY7" fmla="*/ 2593157 h 3253557"/>
              <a:gd name="connsiteX8" fmla="*/ 1747292 w 3831979"/>
              <a:gd name="connsiteY8" fmla="*/ 2967807 h 3253557"/>
              <a:gd name="connsiteX9" fmla="*/ 147092 w 3831979"/>
              <a:gd name="connsiteY9" fmla="*/ 3069407 h 3253557"/>
              <a:gd name="connsiteX10" fmla="*/ 89942 w 3831979"/>
              <a:gd name="connsiteY10" fmla="*/ 2770957 h 3253557"/>
              <a:gd name="connsiteX11" fmla="*/ 305842 w 3831979"/>
              <a:gd name="connsiteY11" fmla="*/ 1513657 h 3253557"/>
              <a:gd name="connsiteX12" fmla="*/ 350292 w 3831979"/>
              <a:gd name="connsiteY12" fmla="*/ 1196157 h 3253557"/>
              <a:gd name="connsiteX13" fmla="*/ 242342 w 3831979"/>
              <a:gd name="connsiteY13" fmla="*/ 97607 h 3253557"/>
              <a:gd name="connsiteX14" fmla="*/ 756692 w 3831979"/>
              <a:gd name="connsiteY14" fmla="*/ 46807 h 3253557"/>
              <a:gd name="connsiteX15" fmla="*/ 1455192 w 3831979"/>
              <a:gd name="connsiteY15" fmla="*/ 34107 h 3253557"/>
              <a:gd name="connsiteX0" fmla="*/ 3671342 w 3831979"/>
              <a:gd name="connsiteY0" fmla="*/ 3253557 h 3253557"/>
              <a:gd name="connsiteX1" fmla="*/ 3671342 w 3831979"/>
              <a:gd name="connsiteY1" fmla="*/ 2368526 h 3253557"/>
              <a:gd name="connsiteX2" fmla="*/ 3691979 w 3831979"/>
              <a:gd name="connsiteY2" fmla="*/ 2197076 h 3253557"/>
              <a:gd name="connsiteX3" fmla="*/ 3817392 w 3831979"/>
              <a:gd name="connsiteY3" fmla="*/ 2231207 h 3253557"/>
              <a:gd name="connsiteX4" fmla="*/ 3823742 w 3831979"/>
              <a:gd name="connsiteY4" fmla="*/ 2409007 h 3253557"/>
              <a:gd name="connsiteX5" fmla="*/ 3766592 w 3831979"/>
              <a:gd name="connsiteY5" fmla="*/ 2478857 h 3253557"/>
              <a:gd name="connsiteX6" fmla="*/ 3487192 w 3831979"/>
              <a:gd name="connsiteY6" fmla="*/ 2542357 h 3253557"/>
              <a:gd name="connsiteX7" fmla="*/ 3220492 w 3831979"/>
              <a:gd name="connsiteY7" fmla="*/ 2593157 h 3253557"/>
              <a:gd name="connsiteX8" fmla="*/ 1747292 w 3831979"/>
              <a:gd name="connsiteY8" fmla="*/ 2967807 h 3253557"/>
              <a:gd name="connsiteX9" fmla="*/ 147092 w 3831979"/>
              <a:gd name="connsiteY9" fmla="*/ 3069407 h 3253557"/>
              <a:gd name="connsiteX10" fmla="*/ 89942 w 3831979"/>
              <a:gd name="connsiteY10" fmla="*/ 2770957 h 3253557"/>
              <a:gd name="connsiteX11" fmla="*/ 305842 w 3831979"/>
              <a:gd name="connsiteY11" fmla="*/ 1513657 h 3253557"/>
              <a:gd name="connsiteX12" fmla="*/ 350292 w 3831979"/>
              <a:gd name="connsiteY12" fmla="*/ 1196157 h 3253557"/>
              <a:gd name="connsiteX13" fmla="*/ 242342 w 3831979"/>
              <a:gd name="connsiteY13" fmla="*/ 97607 h 3253557"/>
              <a:gd name="connsiteX14" fmla="*/ 756692 w 3831979"/>
              <a:gd name="connsiteY14" fmla="*/ 46807 h 3253557"/>
              <a:gd name="connsiteX15" fmla="*/ 1455192 w 3831979"/>
              <a:gd name="connsiteY15" fmla="*/ 34107 h 3253557"/>
              <a:gd name="connsiteX0" fmla="*/ 3671342 w 3832898"/>
              <a:gd name="connsiteY0" fmla="*/ 3253557 h 3253557"/>
              <a:gd name="connsiteX1" fmla="*/ 3671342 w 3832898"/>
              <a:gd name="connsiteY1" fmla="*/ 2368526 h 3253557"/>
              <a:gd name="connsiteX2" fmla="*/ 3677692 w 3832898"/>
              <a:gd name="connsiteY2" fmla="*/ 2199458 h 3253557"/>
              <a:gd name="connsiteX3" fmla="*/ 3817392 w 3832898"/>
              <a:gd name="connsiteY3" fmla="*/ 2231207 h 3253557"/>
              <a:gd name="connsiteX4" fmla="*/ 3823742 w 3832898"/>
              <a:gd name="connsiteY4" fmla="*/ 2409007 h 3253557"/>
              <a:gd name="connsiteX5" fmla="*/ 3766592 w 3832898"/>
              <a:gd name="connsiteY5" fmla="*/ 2478857 h 3253557"/>
              <a:gd name="connsiteX6" fmla="*/ 3487192 w 3832898"/>
              <a:gd name="connsiteY6" fmla="*/ 2542357 h 3253557"/>
              <a:gd name="connsiteX7" fmla="*/ 3220492 w 3832898"/>
              <a:gd name="connsiteY7" fmla="*/ 2593157 h 3253557"/>
              <a:gd name="connsiteX8" fmla="*/ 1747292 w 3832898"/>
              <a:gd name="connsiteY8" fmla="*/ 2967807 h 3253557"/>
              <a:gd name="connsiteX9" fmla="*/ 147092 w 3832898"/>
              <a:gd name="connsiteY9" fmla="*/ 3069407 h 3253557"/>
              <a:gd name="connsiteX10" fmla="*/ 89942 w 3832898"/>
              <a:gd name="connsiteY10" fmla="*/ 2770957 h 3253557"/>
              <a:gd name="connsiteX11" fmla="*/ 305842 w 3832898"/>
              <a:gd name="connsiteY11" fmla="*/ 1513657 h 3253557"/>
              <a:gd name="connsiteX12" fmla="*/ 350292 w 3832898"/>
              <a:gd name="connsiteY12" fmla="*/ 1196157 h 3253557"/>
              <a:gd name="connsiteX13" fmla="*/ 242342 w 3832898"/>
              <a:gd name="connsiteY13" fmla="*/ 97607 h 3253557"/>
              <a:gd name="connsiteX14" fmla="*/ 756692 w 3832898"/>
              <a:gd name="connsiteY14" fmla="*/ 46807 h 3253557"/>
              <a:gd name="connsiteX15" fmla="*/ 1455192 w 3832898"/>
              <a:gd name="connsiteY15" fmla="*/ 34107 h 3253557"/>
              <a:gd name="connsiteX0" fmla="*/ 3671342 w 3832898"/>
              <a:gd name="connsiteY0" fmla="*/ 3253557 h 3253557"/>
              <a:gd name="connsiteX1" fmla="*/ 3671342 w 3832898"/>
              <a:gd name="connsiteY1" fmla="*/ 2368526 h 3253557"/>
              <a:gd name="connsiteX2" fmla="*/ 3677692 w 3832898"/>
              <a:gd name="connsiteY2" fmla="*/ 2199458 h 3253557"/>
              <a:gd name="connsiteX3" fmla="*/ 3817392 w 3832898"/>
              <a:gd name="connsiteY3" fmla="*/ 2231207 h 3253557"/>
              <a:gd name="connsiteX4" fmla="*/ 3823742 w 3832898"/>
              <a:gd name="connsiteY4" fmla="*/ 2409007 h 3253557"/>
              <a:gd name="connsiteX5" fmla="*/ 3766592 w 3832898"/>
              <a:gd name="connsiteY5" fmla="*/ 2478857 h 3253557"/>
              <a:gd name="connsiteX6" fmla="*/ 3487192 w 3832898"/>
              <a:gd name="connsiteY6" fmla="*/ 2542357 h 3253557"/>
              <a:gd name="connsiteX7" fmla="*/ 3220492 w 3832898"/>
              <a:gd name="connsiteY7" fmla="*/ 2593157 h 3253557"/>
              <a:gd name="connsiteX8" fmla="*/ 1747292 w 3832898"/>
              <a:gd name="connsiteY8" fmla="*/ 2967807 h 3253557"/>
              <a:gd name="connsiteX9" fmla="*/ 147092 w 3832898"/>
              <a:gd name="connsiteY9" fmla="*/ 3069407 h 3253557"/>
              <a:gd name="connsiteX10" fmla="*/ 89942 w 3832898"/>
              <a:gd name="connsiteY10" fmla="*/ 2770957 h 3253557"/>
              <a:gd name="connsiteX11" fmla="*/ 305842 w 3832898"/>
              <a:gd name="connsiteY11" fmla="*/ 1513657 h 3253557"/>
              <a:gd name="connsiteX12" fmla="*/ 350292 w 3832898"/>
              <a:gd name="connsiteY12" fmla="*/ 1196157 h 3253557"/>
              <a:gd name="connsiteX13" fmla="*/ 242342 w 3832898"/>
              <a:gd name="connsiteY13" fmla="*/ 97607 h 3253557"/>
              <a:gd name="connsiteX14" fmla="*/ 756692 w 3832898"/>
              <a:gd name="connsiteY14" fmla="*/ 46807 h 3253557"/>
              <a:gd name="connsiteX15" fmla="*/ 1455192 w 3832898"/>
              <a:gd name="connsiteY15" fmla="*/ 34107 h 3253557"/>
              <a:gd name="connsiteX0" fmla="*/ 3671342 w 3832898"/>
              <a:gd name="connsiteY0" fmla="*/ 3253557 h 3253557"/>
              <a:gd name="connsiteX1" fmla="*/ 3671342 w 3832898"/>
              <a:gd name="connsiteY1" fmla="*/ 2368526 h 3253557"/>
              <a:gd name="connsiteX2" fmla="*/ 3677692 w 3832898"/>
              <a:gd name="connsiteY2" fmla="*/ 2199458 h 3253557"/>
              <a:gd name="connsiteX3" fmla="*/ 3817392 w 3832898"/>
              <a:gd name="connsiteY3" fmla="*/ 2231207 h 3253557"/>
              <a:gd name="connsiteX4" fmla="*/ 3823742 w 3832898"/>
              <a:gd name="connsiteY4" fmla="*/ 2409007 h 3253557"/>
              <a:gd name="connsiteX5" fmla="*/ 3766592 w 3832898"/>
              <a:gd name="connsiteY5" fmla="*/ 2478857 h 3253557"/>
              <a:gd name="connsiteX6" fmla="*/ 3487192 w 3832898"/>
              <a:gd name="connsiteY6" fmla="*/ 2542357 h 3253557"/>
              <a:gd name="connsiteX7" fmla="*/ 2939504 w 3832898"/>
              <a:gd name="connsiteY7" fmla="*/ 2609825 h 3253557"/>
              <a:gd name="connsiteX8" fmla="*/ 1747292 w 3832898"/>
              <a:gd name="connsiteY8" fmla="*/ 2967807 h 3253557"/>
              <a:gd name="connsiteX9" fmla="*/ 147092 w 3832898"/>
              <a:gd name="connsiteY9" fmla="*/ 3069407 h 3253557"/>
              <a:gd name="connsiteX10" fmla="*/ 89942 w 3832898"/>
              <a:gd name="connsiteY10" fmla="*/ 2770957 h 3253557"/>
              <a:gd name="connsiteX11" fmla="*/ 305842 w 3832898"/>
              <a:gd name="connsiteY11" fmla="*/ 1513657 h 3253557"/>
              <a:gd name="connsiteX12" fmla="*/ 350292 w 3832898"/>
              <a:gd name="connsiteY12" fmla="*/ 1196157 h 3253557"/>
              <a:gd name="connsiteX13" fmla="*/ 242342 w 3832898"/>
              <a:gd name="connsiteY13" fmla="*/ 97607 h 3253557"/>
              <a:gd name="connsiteX14" fmla="*/ 756692 w 3832898"/>
              <a:gd name="connsiteY14" fmla="*/ 46807 h 3253557"/>
              <a:gd name="connsiteX15" fmla="*/ 1455192 w 3832898"/>
              <a:gd name="connsiteY15" fmla="*/ 34107 h 3253557"/>
              <a:gd name="connsiteX0" fmla="*/ 3671513 w 3833069"/>
              <a:gd name="connsiteY0" fmla="*/ 3253557 h 3253557"/>
              <a:gd name="connsiteX1" fmla="*/ 3671513 w 3833069"/>
              <a:gd name="connsiteY1" fmla="*/ 2368526 h 3253557"/>
              <a:gd name="connsiteX2" fmla="*/ 3677863 w 3833069"/>
              <a:gd name="connsiteY2" fmla="*/ 2199458 h 3253557"/>
              <a:gd name="connsiteX3" fmla="*/ 3817563 w 3833069"/>
              <a:gd name="connsiteY3" fmla="*/ 2231207 h 3253557"/>
              <a:gd name="connsiteX4" fmla="*/ 3823913 w 3833069"/>
              <a:gd name="connsiteY4" fmla="*/ 2409007 h 3253557"/>
              <a:gd name="connsiteX5" fmla="*/ 3766763 w 3833069"/>
              <a:gd name="connsiteY5" fmla="*/ 2478857 h 3253557"/>
              <a:gd name="connsiteX6" fmla="*/ 3487363 w 3833069"/>
              <a:gd name="connsiteY6" fmla="*/ 2542357 h 3253557"/>
              <a:gd name="connsiteX7" fmla="*/ 2939675 w 3833069"/>
              <a:gd name="connsiteY7" fmla="*/ 2609825 h 3253557"/>
              <a:gd name="connsiteX8" fmla="*/ 1749845 w 3833069"/>
              <a:gd name="connsiteY8" fmla="*/ 2917801 h 3253557"/>
              <a:gd name="connsiteX9" fmla="*/ 147263 w 3833069"/>
              <a:gd name="connsiteY9" fmla="*/ 3069407 h 3253557"/>
              <a:gd name="connsiteX10" fmla="*/ 90113 w 3833069"/>
              <a:gd name="connsiteY10" fmla="*/ 2770957 h 3253557"/>
              <a:gd name="connsiteX11" fmla="*/ 306013 w 3833069"/>
              <a:gd name="connsiteY11" fmla="*/ 1513657 h 3253557"/>
              <a:gd name="connsiteX12" fmla="*/ 350463 w 3833069"/>
              <a:gd name="connsiteY12" fmla="*/ 1196157 h 3253557"/>
              <a:gd name="connsiteX13" fmla="*/ 242513 w 3833069"/>
              <a:gd name="connsiteY13" fmla="*/ 97607 h 3253557"/>
              <a:gd name="connsiteX14" fmla="*/ 756863 w 3833069"/>
              <a:gd name="connsiteY14" fmla="*/ 46807 h 3253557"/>
              <a:gd name="connsiteX15" fmla="*/ 1455363 w 3833069"/>
              <a:gd name="connsiteY15" fmla="*/ 34107 h 3253557"/>
              <a:gd name="connsiteX0" fmla="*/ 3671513 w 3833069"/>
              <a:gd name="connsiteY0" fmla="*/ 3253557 h 3253557"/>
              <a:gd name="connsiteX1" fmla="*/ 3671513 w 3833069"/>
              <a:gd name="connsiteY1" fmla="*/ 2368526 h 3253557"/>
              <a:gd name="connsiteX2" fmla="*/ 3677863 w 3833069"/>
              <a:gd name="connsiteY2" fmla="*/ 2199458 h 3253557"/>
              <a:gd name="connsiteX3" fmla="*/ 3817563 w 3833069"/>
              <a:gd name="connsiteY3" fmla="*/ 2231207 h 3253557"/>
              <a:gd name="connsiteX4" fmla="*/ 3823913 w 3833069"/>
              <a:gd name="connsiteY4" fmla="*/ 2409007 h 3253557"/>
              <a:gd name="connsiteX5" fmla="*/ 3766763 w 3833069"/>
              <a:gd name="connsiteY5" fmla="*/ 2478857 h 3253557"/>
              <a:gd name="connsiteX6" fmla="*/ 3487363 w 3833069"/>
              <a:gd name="connsiteY6" fmla="*/ 2542357 h 3253557"/>
              <a:gd name="connsiteX7" fmla="*/ 2939675 w 3833069"/>
              <a:gd name="connsiteY7" fmla="*/ 2609825 h 3253557"/>
              <a:gd name="connsiteX8" fmla="*/ 1749845 w 3833069"/>
              <a:gd name="connsiteY8" fmla="*/ 2917801 h 3253557"/>
              <a:gd name="connsiteX9" fmla="*/ 147263 w 3833069"/>
              <a:gd name="connsiteY9" fmla="*/ 3069407 h 3253557"/>
              <a:gd name="connsiteX10" fmla="*/ 90113 w 3833069"/>
              <a:gd name="connsiteY10" fmla="*/ 2770957 h 3253557"/>
              <a:gd name="connsiteX11" fmla="*/ 306013 w 3833069"/>
              <a:gd name="connsiteY11" fmla="*/ 1513657 h 3253557"/>
              <a:gd name="connsiteX12" fmla="*/ 350463 w 3833069"/>
              <a:gd name="connsiteY12" fmla="*/ 1196157 h 3253557"/>
              <a:gd name="connsiteX13" fmla="*/ 242513 w 3833069"/>
              <a:gd name="connsiteY13" fmla="*/ 97607 h 3253557"/>
              <a:gd name="connsiteX14" fmla="*/ 756863 w 3833069"/>
              <a:gd name="connsiteY14" fmla="*/ 46807 h 3253557"/>
              <a:gd name="connsiteX15" fmla="*/ 1455363 w 3833069"/>
              <a:gd name="connsiteY15" fmla="*/ 34107 h 3253557"/>
              <a:gd name="connsiteX0" fmla="*/ 3594018 w 3755574"/>
              <a:gd name="connsiteY0" fmla="*/ 3253557 h 3253557"/>
              <a:gd name="connsiteX1" fmla="*/ 3594018 w 3755574"/>
              <a:gd name="connsiteY1" fmla="*/ 2368526 h 3253557"/>
              <a:gd name="connsiteX2" fmla="*/ 3600368 w 3755574"/>
              <a:gd name="connsiteY2" fmla="*/ 2199458 h 3253557"/>
              <a:gd name="connsiteX3" fmla="*/ 3740068 w 3755574"/>
              <a:gd name="connsiteY3" fmla="*/ 2231207 h 3253557"/>
              <a:gd name="connsiteX4" fmla="*/ 3746418 w 3755574"/>
              <a:gd name="connsiteY4" fmla="*/ 2409007 h 3253557"/>
              <a:gd name="connsiteX5" fmla="*/ 3689268 w 3755574"/>
              <a:gd name="connsiteY5" fmla="*/ 2478857 h 3253557"/>
              <a:gd name="connsiteX6" fmla="*/ 3409868 w 3755574"/>
              <a:gd name="connsiteY6" fmla="*/ 2542357 h 3253557"/>
              <a:gd name="connsiteX7" fmla="*/ 2862180 w 3755574"/>
              <a:gd name="connsiteY7" fmla="*/ 2609825 h 3253557"/>
              <a:gd name="connsiteX8" fmla="*/ 1672350 w 3755574"/>
              <a:gd name="connsiteY8" fmla="*/ 2917801 h 3253557"/>
              <a:gd name="connsiteX9" fmla="*/ 69768 w 3755574"/>
              <a:gd name="connsiteY9" fmla="*/ 3069407 h 3253557"/>
              <a:gd name="connsiteX10" fmla="*/ 12618 w 3755574"/>
              <a:gd name="connsiteY10" fmla="*/ 2770957 h 3253557"/>
              <a:gd name="connsiteX11" fmla="*/ 228518 w 3755574"/>
              <a:gd name="connsiteY11" fmla="*/ 1513657 h 3253557"/>
              <a:gd name="connsiteX12" fmla="*/ 272968 w 3755574"/>
              <a:gd name="connsiteY12" fmla="*/ 1196157 h 3253557"/>
              <a:gd name="connsiteX13" fmla="*/ 165018 w 3755574"/>
              <a:gd name="connsiteY13" fmla="*/ 97607 h 3253557"/>
              <a:gd name="connsiteX14" fmla="*/ 679368 w 3755574"/>
              <a:gd name="connsiteY14" fmla="*/ 46807 h 3253557"/>
              <a:gd name="connsiteX15" fmla="*/ 1377868 w 3755574"/>
              <a:gd name="connsiteY15" fmla="*/ 34107 h 3253557"/>
              <a:gd name="connsiteX0" fmla="*/ 3602145 w 3763701"/>
              <a:gd name="connsiteY0" fmla="*/ 3253557 h 3253557"/>
              <a:gd name="connsiteX1" fmla="*/ 3602145 w 3763701"/>
              <a:gd name="connsiteY1" fmla="*/ 2368526 h 3253557"/>
              <a:gd name="connsiteX2" fmla="*/ 3608495 w 3763701"/>
              <a:gd name="connsiteY2" fmla="*/ 2199458 h 3253557"/>
              <a:gd name="connsiteX3" fmla="*/ 3748195 w 3763701"/>
              <a:gd name="connsiteY3" fmla="*/ 2231207 h 3253557"/>
              <a:gd name="connsiteX4" fmla="*/ 3754545 w 3763701"/>
              <a:gd name="connsiteY4" fmla="*/ 2409007 h 3253557"/>
              <a:gd name="connsiteX5" fmla="*/ 3697395 w 3763701"/>
              <a:gd name="connsiteY5" fmla="*/ 2478857 h 3253557"/>
              <a:gd name="connsiteX6" fmla="*/ 3417995 w 3763701"/>
              <a:gd name="connsiteY6" fmla="*/ 2542357 h 3253557"/>
              <a:gd name="connsiteX7" fmla="*/ 2870307 w 3763701"/>
              <a:gd name="connsiteY7" fmla="*/ 2609825 h 3253557"/>
              <a:gd name="connsiteX8" fmla="*/ 1680477 w 3763701"/>
              <a:gd name="connsiteY8" fmla="*/ 2917801 h 3253557"/>
              <a:gd name="connsiteX9" fmla="*/ 77895 w 3763701"/>
              <a:gd name="connsiteY9" fmla="*/ 3069407 h 3253557"/>
              <a:gd name="connsiteX10" fmla="*/ 20745 w 3763701"/>
              <a:gd name="connsiteY10" fmla="*/ 2770957 h 3253557"/>
              <a:gd name="connsiteX11" fmla="*/ 236645 w 3763701"/>
              <a:gd name="connsiteY11" fmla="*/ 1513657 h 3253557"/>
              <a:gd name="connsiteX12" fmla="*/ 281095 w 3763701"/>
              <a:gd name="connsiteY12" fmla="*/ 1196157 h 3253557"/>
              <a:gd name="connsiteX13" fmla="*/ 173145 w 3763701"/>
              <a:gd name="connsiteY13" fmla="*/ 97607 h 3253557"/>
              <a:gd name="connsiteX14" fmla="*/ 687495 w 3763701"/>
              <a:gd name="connsiteY14" fmla="*/ 46807 h 3253557"/>
              <a:gd name="connsiteX15" fmla="*/ 1385995 w 3763701"/>
              <a:gd name="connsiteY15" fmla="*/ 34107 h 3253557"/>
              <a:gd name="connsiteX0" fmla="*/ 3638071 w 3799627"/>
              <a:gd name="connsiteY0" fmla="*/ 3253557 h 3253557"/>
              <a:gd name="connsiteX1" fmla="*/ 3638071 w 3799627"/>
              <a:gd name="connsiteY1" fmla="*/ 2368526 h 3253557"/>
              <a:gd name="connsiteX2" fmla="*/ 3644421 w 3799627"/>
              <a:gd name="connsiteY2" fmla="*/ 2199458 h 3253557"/>
              <a:gd name="connsiteX3" fmla="*/ 3784121 w 3799627"/>
              <a:gd name="connsiteY3" fmla="*/ 2231207 h 3253557"/>
              <a:gd name="connsiteX4" fmla="*/ 3790471 w 3799627"/>
              <a:gd name="connsiteY4" fmla="*/ 2409007 h 3253557"/>
              <a:gd name="connsiteX5" fmla="*/ 3733321 w 3799627"/>
              <a:gd name="connsiteY5" fmla="*/ 2478857 h 3253557"/>
              <a:gd name="connsiteX6" fmla="*/ 3453921 w 3799627"/>
              <a:gd name="connsiteY6" fmla="*/ 2542357 h 3253557"/>
              <a:gd name="connsiteX7" fmla="*/ 2906233 w 3799627"/>
              <a:gd name="connsiteY7" fmla="*/ 2609825 h 3253557"/>
              <a:gd name="connsiteX8" fmla="*/ 1716403 w 3799627"/>
              <a:gd name="connsiteY8" fmla="*/ 2917801 h 3253557"/>
              <a:gd name="connsiteX9" fmla="*/ 53496 w 3799627"/>
              <a:gd name="connsiteY9" fmla="*/ 3053532 h 3253557"/>
              <a:gd name="connsiteX10" fmla="*/ 56671 w 3799627"/>
              <a:gd name="connsiteY10" fmla="*/ 2770957 h 3253557"/>
              <a:gd name="connsiteX11" fmla="*/ 272571 w 3799627"/>
              <a:gd name="connsiteY11" fmla="*/ 1513657 h 3253557"/>
              <a:gd name="connsiteX12" fmla="*/ 317021 w 3799627"/>
              <a:gd name="connsiteY12" fmla="*/ 1196157 h 3253557"/>
              <a:gd name="connsiteX13" fmla="*/ 209071 w 3799627"/>
              <a:gd name="connsiteY13" fmla="*/ 97607 h 3253557"/>
              <a:gd name="connsiteX14" fmla="*/ 723421 w 3799627"/>
              <a:gd name="connsiteY14" fmla="*/ 46807 h 3253557"/>
              <a:gd name="connsiteX15" fmla="*/ 1421921 w 3799627"/>
              <a:gd name="connsiteY15" fmla="*/ 34107 h 3253557"/>
              <a:gd name="connsiteX0" fmla="*/ 3696305 w 3857861"/>
              <a:gd name="connsiteY0" fmla="*/ 3253557 h 3253557"/>
              <a:gd name="connsiteX1" fmla="*/ 3696305 w 3857861"/>
              <a:gd name="connsiteY1" fmla="*/ 2368526 h 3253557"/>
              <a:gd name="connsiteX2" fmla="*/ 3702655 w 3857861"/>
              <a:gd name="connsiteY2" fmla="*/ 2199458 h 3253557"/>
              <a:gd name="connsiteX3" fmla="*/ 3842355 w 3857861"/>
              <a:gd name="connsiteY3" fmla="*/ 2231207 h 3253557"/>
              <a:gd name="connsiteX4" fmla="*/ 3848705 w 3857861"/>
              <a:gd name="connsiteY4" fmla="*/ 2409007 h 3253557"/>
              <a:gd name="connsiteX5" fmla="*/ 3791555 w 3857861"/>
              <a:gd name="connsiteY5" fmla="*/ 2478857 h 3253557"/>
              <a:gd name="connsiteX6" fmla="*/ 3512155 w 3857861"/>
              <a:gd name="connsiteY6" fmla="*/ 2542357 h 3253557"/>
              <a:gd name="connsiteX7" fmla="*/ 2964467 w 3857861"/>
              <a:gd name="connsiteY7" fmla="*/ 2609825 h 3253557"/>
              <a:gd name="connsiteX8" fmla="*/ 1774637 w 3857861"/>
              <a:gd name="connsiteY8" fmla="*/ 2917801 h 3253557"/>
              <a:gd name="connsiteX9" fmla="*/ 111730 w 3857861"/>
              <a:gd name="connsiteY9" fmla="*/ 3053532 h 3253557"/>
              <a:gd name="connsiteX10" fmla="*/ 172055 w 3857861"/>
              <a:gd name="connsiteY10" fmla="*/ 2459807 h 3253557"/>
              <a:gd name="connsiteX11" fmla="*/ 330805 w 3857861"/>
              <a:gd name="connsiteY11" fmla="*/ 1513657 h 3253557"/>
              <a:gd name="connsiteX12" fmla="*/ 375255 w 3857861"/>
              <a:gd name="connsiteY12" fmla="*/ 1196157 h 3253557"/>
              <a:gd name="connsiteX13" fmla="*/ 267305 w 3857861"/>
              <a:gd name="connsiteY13" fmla="*/ 97607 h 3253557"/>
              <a:gd name="connsiteX14" fmla="*/ 781655 w 3857861"/>
              <a:gd name="connsiteY14" fmla="*/ 46807 h 3253557"/>
              <a:gd name="connsiteX15" fmla="*/ 1480155 w 3857861"/>
              <a:gd name="connsiteY15" fmla="*/ 34107 h 3253557"/>
              <a:gd name="connsiteX0" fmla="*/ 3696305 w 3857861"/>
              <a:gd name="connsiteY0" fmla="*/ 3253557 h 3253557"/>
              <a:gd name="connsiteX1" fmla="*/ 3696305 w 3857861"/>
              <a:gd name="connsiteY1" fmla="*/ 2368526 h 3253557"/>
              <a:gd name="connsiteX2" fmla="*/ 3702655 w 3857861"/>
              <a:gd name="connsiteY2" fmla="*/ 2199458 h 3253557"/>
              <a:gd name="connsiteX3" fmla="*/ 3842355 w 3857861"/>
              <a:gd name="connsiteY3" fmla="*/ 2231207 h 3253557"/>
              <a:gd name="connsiteX4" fmla="*/ 3848705 w 3857861"/>
              <a:gd name="connsiteY4" fmla="*/ 2409007 h 3253557"/>
              <a:gd name="connsiteX5" fmla="*/ 3791555 w 3857861"/>
              <a:gd name="connsiteY5" fmla="*/ 2478857 h 3253557"/>
              <a:gd name="connsiteX6" fmla="*/ 3512155 w 3857861"/>
              <a:gd name="connsiteY6" fmla="*/ 2542357 h 3253557"/>
              <a:gd name="connsiteX7" fmla="*/ 2964467 w 3857861"/>
              <a:gd name="connsiteY7" fmla="*/ 2609825 h 3253557"/>
              <a:gd name="connsiteX8" fmla="*/ 1774637 w 3857861"/>
              <a:gd name="connsiteY8" fmla="*/ 2917801 h 3253557"/>
              <a:gd name="connsiteX9" fmla="*/ 111730 w 3857861"/>
              <a:gd name="connsiteY9" fmla="*/ 3053532 h 3253557"/>
              <a:gd name="connsiteX10" fmla="*/ 172055 w 3857861"/>
              <a:gd name="connsiteY10" fmla="*/ 2459807 h 3253557"/>
              <a:gd name="connsiteX11" fmla="*/ 330805 w 3857861"/>
              <a:gd name="connsiteY11" fmla="*/ 1513657 h 3253557"/>
              <a:gd name="connsiteX12" fmla="*/ 375255 w 3857861"/>
              <a:gd name="connsiteY12" fmla="*/ 1196157 h 3253557"/>
              <a:gd name="connsiteX13" fmla="*/ 267305 w 3857861"/>
              <a:gd name="connsiteY13" fmla="*/ 97607 h 3253557"/>
              <a:gd name="connsiteX14" fmla="*/ 781655 w 3857861"/>
              <a:gd name="connsiteY14" fmla="*/ 46807 h 3253557"/>
              <a:gd name="connsiteX15" fmla="*/ 1480155 w 3857861"/>
              <a:gd name="connsiteY15" fmla="*/ 34107 h 3253557"/>
              <a:gd name="connsiteX0" fmla="*/ 3611303 w 3772859"/>
              <a:gd name="connsiteY0" fmla="*/ 3253557 h 3253557"/>
              <a:gd name="connsiteX1" fmla="*/ 3611303 w 3772859"/>
              <a:gd name="connsiteY1" fmla="*/ 2368526 h 3253557"/>
              <a:gd name="connsiteX2" fmla="*/ 3617653 w 3772859"/>
              <a:gd name="connsiteY2" fmla="*/ 2199458 h 3253557"/>
              <a:gd name="connsiteX3" fmla="*/ 3757353 w 3772859"/>
              <a:gd name="connsiteY3" fmla="*/ 2231207 h 3253557"/>
              <a:gd name="connsiteX4" fmla="*/ 3763703 w 3772859"/>
              <a:gd name="connsiteY4" fmla="*/ 2409007 h 3253557"/>
              <a:gd name="connsiteX5" fmla="*/ 3706553 w 3772859"/>
              <a:gd name="connsiteY5" fmla="*/ 2478857 h 3253557"/>
              <a:gd name="connsiteX6" fmla="*/ 3427153 w 3772859"/>
              <a:gd name="connsiteY6" fmla="*/ 2542357 h 3253557"/>
              <a:gd name="connsiteX7" fmla="*/ 2879465 w 3772859"/>
              <a:gd name="connsiteY7" fmla="*/ 2609825 h 3253557"/>
              <a:gd name="connsiteX8" fmla="*/ 1689635 w 3772859"/>
              <a:gd name="connsiteY8" fmla="*/ 2917801 h 3253557"/>
              <a:gd name="connsiteX9" fmla="*/ 26728 w 3772859"/>
              <a:gd name="connsiteY9" fmla="*/ 3053532 h 3253557"/>
              <a:gd name="connsiteX10" fmla="*/ 87053 w 3772859"/>
              <a:gd name="connsiteY10" fmla="*/ 2459807 h 3253557"/>
              <a:gd name="connsiteX11" fmla="*/ 245803 w 3772859"/>
              <a:gd name="connsiteY11" fmla="*/ 1513657 h 3253557"/>
              <a:gd name="connsiteX12" fmla="*/ 290253 w 3772859"/>
              <a:gd name="connsiteY12" fmla="*/ 1196157 h 3253557"/>
              <a:gd name="connsiteX13" fmla="*/ 182303 w 3772859"/>
              <a:gd name="connsiteY13" fmla="*/ 97607 h 3253557"/>
              <a:gd name="connsiteX14" fmla="*/ 696653 w 3772859"/>
              <a:gd name="connsiteY14" fmla="*/ 46807 h 3253557"/>
              <a:gd name="connsiteX15" fmla="*/ 1395153 w 3772859"/>
              <a:gd name="connsiteY15" fmla="*/ 34107 h 3253557"/>
              <a:gd name="connsiteX0" fmla="*/ 3607245 w 3768801"/>
              <a:gd name="connsiteY0" fmla="*/ 3253557 h 3253557"/>
              <a:gd name="connsiteX1" fmla="*/ 3607245 w 3768801"/>
              <a:gd name="connsiteY1" fmla="*/ 2368526 h 3253557"/>
              <a:gd name="connsiteX2" fmla="*/ 3613595 w 3768801"/>
              <a:gd name="connsiteY2" fmla="*/ 2199458 h 3253557"/>
              <a:gd name="connsiteX3" fmla="*/ 3753295 w 3768801"/>
              <a:gd name="connsiteY3" fmla="*/ 2231207 h 3253557"/>
              <a:gd name="connsiteX4" fmla="*/ 3759645 w 3768801"/>
              <a:gd name="connsiteY4" fmla="*/ 2409007 h 3253557"/>
              <a:gd name="connsiteX5" fmla="*/ 3702495 w 3768801"/>
              <a:gd name="connsiteY5" fmla="*/ 2478857 h 3253557"/>
              <a:gd name="connsiteX6" fmla="*/ 3423095 w 3768801"/>
              <a:gd name="connsiteY6" fmla="*/ 2542357 h 3253557"/>
              <a:gd name="connsiteX7" fmla="*/ 2875407 w 3768801"/>
              <a:gd name="connsiteY7" fmla="*/ 2609825 h 3253557"/>
              <a:gd name="connsiteX8" fmla="*/ 1685577 w 3768801"/>
              <a:gd name="connsiteY8" fmla="*/ 2917801 h 3253557"/>
              <a:gd name="connsiteX9" fmla="*/ 22670 w 3768801"/>
              <a:gd name="connsiteY9" fmla="*/ 3053532 h 3253557"/>
              <a:gd name="connsiteX10" fmla="*/ 82995 w 3768801"/>
              <a:gd name="connsiteY10" fmla="*/ 2459807 h 3253557"/>
              <a:gd name="connsiteX11" fmla="*/ 241745 w 3768801"/>
              <a:gd name="connsiteY11" fmla="*/ 1513657 h 3253557"/>
              <a:gd name="connsiteX12" fmla="*/ 286195 w 3768801"/>
              <a:gd name="connsiteY12" fmla="*/ 1196157 h 3253557"/>
              <a:gd name="connsiteX13" fmla="*/ 178245 w 3768801"/>
              <a:gd name="connsiteY13" fmla="*/ 97607 h 3253557"/>
              <a:gd name="connsiteX14" fmla="*/ 692595 w 3768801"/>
              <a:gd name="connsiteY14" fmla="*/ 46807 h 3253557"/>
              <a:gd name="connsiteX15" fmla="*/ 1391095 w 3768801"/>
              <a:gd name="connsiteY15" fmla="*/ 34107 h 3253557"/>
              <a:gd name="connsiteX0" fmla="*/ 3607245 w 3768801"/>
              <a:gd name="connsiteY0" fmla="*/ 3253557 h 3253557"/>
              <a:gd name="connsiteX1" fmla="*/ 3607245 w 3768801"/>
              <a:gd name="connsiteY1" fmla="*/ 2368526 h 3253557"/>
              <a:gd name="connsiteX2" fmla="*/ 3613595 w 3768801"/>
              <a:gd name="connsiteY2" fmla="*/ 2199458 h 3253557"/>
              <a:gd name="connsiteX3" fmla="*/ 3753295 w 3768801"/>
              <a:gd name="connsiteY3" fmla="*/ 2231207 h 3253557"/>
              <a:gd name="connsiteX4" fmla="*/ 3759645 w 3768801"/>
              <a:gd name="connsiteY4" fmla="*/ 2409007 h 3253557"/>
              <a:gd name="connsiteX5" fmla="*/ 3702495 w 3768801"/>
              <a:gd name="connsiteY5" fmla="*/ 2478857 h 3253557"/>
              <a:gd name="connsiteX6" fmla="*/ 3423095 w 3768801"/>
              <a:gd name="connsiteY6" fmla="*/ 2542357 h 3253557"/>
              <a:gd name="connsiteX7" fmla="*/ 2875407 w 3768801"/>
              <a:gd name="connsiteY7" fmla="*/ 2609825 h 3253557"/>
              <a:gd name="connsiteX8" fmla="*/ 1685577 w 3768801"/>
              <a:gd name="connsiteY8" fmla="*/ 2917801 h 3253557"/>
              <a:gd name="connsiteX9" fmla="*/ 22670 w 3768801"/>
              <a:gd name="connsiteY9" fmla="*/ 3031307 h 3253557"/>
              <a:gd name="connsiteX10" fmla="*/ 82995 w 3768801"/>
              <a:gd name="connsiteY10" fmla="*/ 2459807 h 3253557"/>
              <a:gd name="connsiteX11" fmla="*/ 241745 w 3768801"/>
              <a:gd name="connsiteY11" fmla="*/ 1513657 h 3253557"/>
              <a:gd name="connsiteX12" fmla="*/ 286195 w 3768801"/>
              <a:gd name="connsiteY12" fmla="*/ 1196157 h 3253557"/>
              <a:gd name="connsiteX13" fmla="*/ 178245 w 3768801"/>
              <a:gd name="connsiteY13" fmla="*/ 97607 h 3253557"/>
              <a:gd name="connsiteX14" fmla="*/ 692595 w 3768801"/>
              <a:gd name="connsiteY14" fmla="*/ 46807 h 3253557"/>
              <a:gd name="connsiteX15" fmla="*/ 1391095 w 3768801"/>
              <a:gd name="connsiteY15" fmla="*/ 34107 h 3253557"/>
              <a:gd name="connsiteX0" fmla="*/ 3607321 w 3768877"/>
              <a:gd name="connsiteY0" fmla="*/ 3253557 h 3253557"/>
              <a:gd name="connsiteX1" fmla="*/ 3607321 w 3768877"/>
              <a:gd name="connsiteY1" fmla="*/ 2368526 h 3253557"/>
              <a:gd name="connsiteX2" fmla="*/ 3613671 w 3768877"/>
              <a:gd name="connsiteY2" fmla="*/ 2199458 h 3253557"/>
              <a:gd name="connsiteX3" fmla="*/ 3753371 w 3768877"/>
              <a:gd name="connsiteY3" fmla="*/ 2231207 h 3253557"/>
              <a:gd name="connsiteX4" fmla="*/ 3759721 w 3768877"/>
              <a:gd name="connsiteY4" fmla="*/ 2409007 h 3253557"/>
              <a:gd name="connsiteX5" fmla="*/ 3702571 w 3768877"/>
              <a:gd name="connsiteY5" fmla="*/ 2478857 h 3253557"/>
              <a:gd name="connsiteX6" fmla="*/ 3423171 w 3768877"/>
              <a:gd name="connsiteY6" fmla="*/ 2542357 h 3253557"/>
              <a:gd name="connsiteX7" fmla="*/ 2875483 w 3768877"/>
              <a:gd name="connsiteY7" fmla="*/ 2609825 h 3253557"/>
              <a:gd name="connsiteX8" fmla="*/ 1685653 w 3768877"/>
              <a:gd name="connsiteY8" fmla="*/ 2917801 h 3253557"/>
              <a:gd name="connsiteX9" fmla="*/ 22746 w 3768877"/>
              <a:gd name="connsiteY9" fmla="*/ 3031307 h 3253557"/>
              <a:gd name="connsiteX10" fmla="*/ 83071 w 3768877"/>
              <a:gd name="connsiteY10" fmla="*/ 2459807 h 3253557"/>
              <a:gd name="connsiteX11" fmla="*/ 244996 w 3768877"/>
              <a:gd name="connsiteY11" fmla="*/ 1631132 h 3253557"/>
              <a:gd name="connsiteX12" fmla="*/ 286271 w 3768877"/>
              <a:gd name="connsiteY12" fmla="*/ 1196157 h 3253557"/>
              <a:gd name="connsiteX13" fmla="*/ 178321 w 3768877"/>
              <a:gd name="connsiteY13" fmla="*/ 97607 h 3253557"/>
              <a:gd name="connsiteX14" fmla="*/ 692671 w 3768877"/>
              <a:gd name="connsiteY14" fmla="*/ 46807 h 3253557"/>
              <a:gd name="connsiteX15" fmla="*/ 1391171 w 3768877"/>
              <a:gd name="connsiteY15" fmla="*/ 34107 h 3253557"/>
              <a:gd name="connsiteX0" fmla="*/ 3607321 w 3768877"/>
              <a:gd name="connsiteY0" fmla="*/ 3266495 h 3266495"/>
              <a:gd name="connsiteX1" fmla="*/ 3607321 w 3768877"/>
              <a:gd name="connsiteY1" fmla="*/ 2381464 h 3266495"/>
              <a:gd name="connsiteX2" fmla="*/ 3613671 w 3768877"/>
              <a:gd name="connsiteY2" fmla="*/ 2212396 h 3266495"/>
              <a:gd name="connsiteX3" fmla="*/ 3753371 w 3768877"/>
              <a:gd name="connsiteY3" fmla="*/ 2244145 h 3266495"/>
              <a:gd name="connsiteX4" fmla="*/ 3759721 w 3768877"/>
              <a:gd name="connsiteY4" fmla="*/ 2421945 h 3266495"/>
              <a:gd name="connsiteX5" fmla="*/ 3702571 w 3768877"/>
              <a:gd name="connsiteY5" fmla="*/ 2491795 h 3266495"/>
              <a:gd name="connsiteX6" fmla="*/ 3423171 w 3768877"/>
              <a:gd name="connsiteY6" fmla="*/ 2555295 h 3266495"/>
              <a:gd name="connsiteX7" fmla="*/ 2875483 w 3768877"/>
              <a:gd name="connsiteY7" fmla="*/ 2622763 h 3266495"/>
              <a:gd name="connsiteX8" fmla="*/ 1685653 w 3768877"/>
              <a:gd name="connsiteY8" fmla="*/ 2930739 h 3266495"/>
              <a:gd name="connsiteX9" fmla="*/ 22746 w 3768877"/>
              <a:gd name="connsiteY9" fmla="*/ 3044245 h 3266495"/>
              <a:gd name="connsiteX10" fmla="*/ 83071 w 3768877"/>
              <a:gd name="connsiteY10" fmla="*/ 2472745 h 3266495"/>
              <a:gd name="connsiteX11" fmla="*/ 244996 w 3768877"/>
              <a:gd name="connsiteY11" fmla="*/ 1644070 h 3266495"/>
              <a:gd name="connsiteX12" fmla="*/ 286271 w 3768877"/>
              <a:gd name="connsiteY12" fmla="*/ 1209095 h 3266495"/>
              <a:gd name="connsiteX13" fmla="*/ 235471 w 3768877"/>
              <a:gd name="connsiteY13" fmla="*/ 91495 h 3266495"/>
              <a:gd name="connsiteX14" fmla="*/ 692671 w 3768877"/>
              <a:gd name="connsiteY14" fmla="*/ 59745 h 3266495"/>
              <a:gd name="connsiteX15" fmla="*/ 1391171 w 3768877"/>
              <a:gd name="connsiteY15" fmla="*/ 47045 h 3266495"/>
              <a:gd name="connsiteX0" fmla="*/ 3607321 w 3768877"/>
              <a:gd name="connsiteY0" fmla="*/ 3230234 h 3230234"/>
              <a:gd name="connsiteX1" fmla="*/ 3607321 w 3768877"/>
              <a:gd name="connsiteY1" fmla="*/ 2345203 h 3230234"/>
              <a:gd name="connsiteX2" fmla="*/ 3613671 w 3768877"/>
              <a:gd name="connsiteY2" fmla="*/ 2176135 h 3230234"/>
              <a:gd name="connsiteX3" fmla="*/ 3753371 w 3768877"/>
              <a:gd name="connsiteY3" fmla="*/ 2207884 h 3230234"/>
              <a:gd name="connsiteX4" fmla="*/ 3759721 w 3768877"/>
              <a:gd name="connsiteY4" fmla="*/ 2385684 h 3230234"/>
              <a:gd name="connsiteX5" fmla="*/ 3702571 w 3768877"/>
              <a:gd name="connsiteY5" fmla="*/ 2455534 h 3230234"/>
              <a:gd name="connsiteX6" fmla="*/ 3423171 w 3768877"/>
              <a:gd name="connsiteY6" fmla="*/ 2519034 h 3230234"/>
              <a:gd name="connsiteX7" fmla="*/ 2875483 w 3768877"/>
              <a:gd name="connsiteY7" fmla="*/ 2586502 h 3230234"/>
              <a:gd name="connsiteX8" fmla="*/ 1685653 w 3768877"/>
              <a:gd name="connsiteY8" fmla="*/ 2894478 h 3230234"/>
              <a:gd name="connsiteX9" fmla="*/ 22746 w 3768877"/>
              <a:gd name="connsiteY9" fmla="*/ 3007984 h 3230234"/>
              <a:gd name="connsiteX10" fmla="*/ 83071 w 3768877"/>
              <a:gd name="connsiteY10" fmla="*/ 2436484 h 3230234"/>
              <a:gd name="connsiteX11" fmla="*/ 244996 w 3768877"/>
              <a:gd name="connsiteY11" fmla="*/ 1607809 h 3230234"/>
              <a:gd name="connsiteX12" fmla="*/ 286271 w 3768877"/>
              <a:gd name="connsiteY12" fmla="*/ 1172834 h 3230234"/>
              <a:gd name="connsiteX13" fmla="*/ 235471 w 3768877"/>
              <a:gd name="connsiteY13" fmla="*/ 55234 h 3230234"/>
              <a:gd name="connsiteX14" fmla="*/ 692671 w 3768877"/>
              <a:gd name="connsiteY14" fmla="*/ 23484 h 3230234"/>
              <a:gd name="connsiteX15" fmla="*/ 1391171 w 3768877"/>
              <a:gd name="connsiteY15" fmla="*/ 10784 h 3230234"/>
              <a:gd name="connsiteX0" fmla="*/ 3607321 w 3768877"/>
              <a:gd name="connsiteY0" fmla="*/ 3236691 h 3236691"/>
              <a:gd name="connsiteX1" fmla="*/ 3607321 w 3768877"/>
              <a:gd name="connsiteY1" fmla="*/ 2351660 h 3236691"/>
              <a:gd name="connsiteX2" fmla="*/ 3613671 w 3768877"/>
              <a:gd name="connsiteY2" fmla="*/ 2182592 h 3236691"/>
              <a:gd name="connsiteX3" fmla="*/ 3753371 w 3768877"/>
              <a:gd name="connsiteY3" fmla="*/ 2214341 h 3236691"/>
              <a:gd name="connsiteX4" fmla="*/ 3759721 w 3768877"/>
              <a:gd name="connsiteY4" fmla="*/ 2392141 h 3236691"/>
              <a:gd name="connsiteX5" fmla="*/ 3702571 w 3768877"/>
              <a:gd name="connsiteY5" fmla="*/ 2461991 h 3236691"/>
              <a:gd name="connsiteX6" fmla="*/ 3423171 w 3768877"/>
              <a:gd name="connsiteY6" fmla="*/ 2525491 h 3236691"/>
              <a:gd name="connsiteX7" fmla="*/ 2875483 w 3768877"/>
              <a:gd name="connsiteY7" fmla="*/ 2592959 h 3236691"/>
              <a:gd name="connsiteX8" fmla="*/ 1685653 w 3768877"/>
              <a:gd name="connsiteY8" fmla="*/ 2900935 h 3236691"/>
              <a:gd name="connsiteX9" fmla="*/ 22746 w 3768877"/>
              <a:gd name="connsiteY9" fmla="*/ 3014441 h 3236691"/>
              <a:gd name="connsiteX10" fmla="*/ 83071 w 3768877"/>
              <a:gd name="connsiteY10" fmla="*/ 2442941 h 3236691"/>
              <a:gd name="connsiteX11" fmla="*/ 244996 w 3768877"/>
              <a:gd name="connsiteY11" fmla="*/ 1614266 h 3236691"/>
              <a:gd name="connsiteX12" fmla="*/ 286271 w 3768877"/>
              <a:gd name="connsiteY12" fmla="*/ 1179291 h 3236691"/>
              <a:gd name="connsiteX13" fmla="*/ 216421 w 3768877"/>
              <a:gd name="connsiteY13" fmla="*/ 52166 h 3236691"/>
              <a:gd name="connsiteX14" fmla="*/ 692671 w 3768877"/>
              <a:gd name="connsiteY14" fmla="*/ 29941 h 3236691"/>
              <a:gd name="connsiteX15" fmla="*/ 1391171 w 3768877"/>
              <a:gd name="connsiteY15" fmla="*/ 17241 h 323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68877" h="3236691">
                <a:moveTo>
                  <a:pt x="3607321" y="3236691"/>
                </a:moveTo>
                <a:cubicBezTo>
                  <a:pt x="3603617" y="2864157"/>
                  <a:pt x="3606263" y="2527343"/>
                  <a:pt x="3607321" y="2351660"/>
                </a:cubicBezTo>
                <a:cubicBezTo>
                  <a:pt x="3608379" y="2175977"/>
                  <a:pt x="3589329" y="2205478"/>
                  <a:pt x="3613671" y="2182592"/>
                </a:cubicBezTo>
                <a:cubicBezTo>
                  <a:pt x="3638013" y="2159706"/>
                  <a:pt x="3729029" y="2179416"/>
                  <a:pt x="3753371" y="2214341"/>
                </a:cubicBezTo>
                <a:cubicBezTo>
                  <a:pt x="3777713" y="2249266"/>
                  <a:pt x="3768188" y="2350866"/>
                  <a:pt x="3759721" y="2392141"/>
                </a:cubicBezTo>
                <a:cubicBezTo>
                  <a:pt x="3751254" y="2433416"/>
                  <a:pt x="3758663" y="2439766"/>
                  <a:pt x="3702571" y="2461991"/>
                </a:cubicBezTo>
                <a:cubicBezTo>
                  <a:pt x="3646479" y="2484216"/>
                  <a:pt x="3561019" y="2503663"/>
                  <a:pt x="3423171" y="2525491"/>
                </a:cubicBezTo>
                <a:cubicBezTo>
                  <a:pt x="3285323" y="2547319"/>
                  <a:pt x="3165069" y="2530385"/>
                  <a:pt x="2875483" y="2592959"/>
                </a:cubicBezTo>
                <a:cubicBezTo>
                  <a:pt x="2585897" y="2655533"/>
                  <a:pt x="2161109" y="2830688"/>
                  <a:pt x="1685653" y="2900935"/>
                </a:cubicBezTo>
                <a:cubicBezTo>
                  <a:pt x="1210197" y="2971182"/>
                  <a:pt x="86643" y="3065373"/>
                  <a:pt x="22746" y="3014441"/>
                </a:cubicBezTo>
                <a:cubicBezTo>
                  <a:pt x="-41151" y="2963509"/>
                  <a:pt x="46029" y="2676303"/>
                  <a:pt x="83071" y="2442941"/>
                </a:cubicBezTo>
                <a:cubicBezTo>
                  <a:pt x="120113" y="2209579"/>
                  <a:pt x="211129" y="1824874"/>
                  <a:pt x="244996" y="1614266"/>
                </a:cubicBezTo>
                <a:cubicBezTo>
                  <a:pt x="278863" y="1403658"/>
                  <a:pt x="291033" y="1439641"/>
                  <a:pt x="286271" y="1179291"/>
                </a:cubicBezTo>
                <a:cubicBezTo>
                  <a:pt x="281509" y="918941"/>
                  <a:pt x="193138" y="161174"/>
                  <a:pt x="216421" y="52166"/>
                </a:cubicBezTo>
                <a:cubicBezTo>
                  <a:pt x="239704" y="-56842"/>
                  <a:pt x="490529" y="40524"/>
                  <a:pt x="692671" y="29941"/>
                </a:cubicBezTo>
                <a:cubicBezTo>
                  <a:pt x="894813" y="19358"/>
                  <a:pt x="1142992" y="18299"/>
                  <a:pt x="1391171" y="17241"/>
                </a:cubicBezTo>
              </a:path>
            </a:pathLst>
          </a:custGeom>
          <a:noFill/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12501AE-DC84-4C49-B293-9191C8D662B5}"/>
              </a:ext>
            </a:extLst>
          </p:cNvPr>
          <p:cNvSpPr/>
          <p:nvPr/>
        </p:nvSpPr>
        <p:spPr>
          <a:xfrm>
            <a:off x="1900239" y="1933896"/>
            <a:ext cx="3302794" cy="1164109"/>
          </a:xfrm>
          <a:custGeom>
            <a:avLst/>
            <a:gdLst>
              <a:gd name="connsiteX0" fmla="*/ 3286125 w 3286125"/>
              <a:gd name="connsiteY0" fmla="*/ 1228725 h 1228725"/>
              <a:gd name="connsiteX1" fmla="*/ 3219450 w 3286125"/>
              <a:gd name="connsiteY1" fmla="*/ 161925 h 1228725"/>
              <a:gd name="connsiteX2" fmla="*/ 3181350 w 3286125"/>
              <a:gd name="connsiteY2" fmla="*/ 0 h 1228725"/>
              <a:gd name="connsiteX3" fmla="*/ 2181225 w 3286125"/>
              <a:gd name="connsiteY3" fmla="*/ 76200 h 1228725"/>
              <a:gd name="connsiteX4" fmla="*/ 1509713 w 3286125"/>
              <a:gd name="connsiteY4" fmla="*/ 166687 h 1228725"/>
              <a:gd name="connsiteX5" fmla="*/ 1200150 w 3286125"/>
              <a:gd name="connsiteY5" fmla="*/ 304800 h 1228725"/>
              <a:gd name="connsiteX6" fmla="*/ 1042988 w 3286125"/>
              <a:gd name="connsiteY6" fmla="*/ 442912 h 1228725"/>
              <a:gd name="connsiteX7" fmla="*/ 490538 w 3286125"/>
              <a:gd name="connsiteY7" fmla="*/ 623887 h 1228725"/>
              <a:gd name="connsiteX8" fmla="*/ 104775 w 3286125"/>
              <a:gd name="connsiteY8" fmla="*/ 671512 h 1228725"/>
              <a:gd name="connsiteX9" fmla="*/ 0 w 3286125"/>
              <a:gd name="connsiteY9" fmla="*/ 381000 h 1228725"/>
              <a:gd name="connsiteX0" fmla="*/ 3298032 w 3298032"/>
              <a:gd name="connsiteY0" fmla="*/ 1159668 h 1159668"/>
              <a:gd name="connsiteX1" fmla="*/ 3219450 w 3298032"/>
              <a:gd name="connsiteY1" fmla="*/ 161925 h 1159668"/>
              <a:gd name="connsiteX2" fmla="*/ 3181350 w 3298032"/>
              <a:gd name="connsiteY2" fmla="*/ 0 h 1159668"/>
              <a:gd name="connsiteX3" fmla="*/ 2181225 w 3298032"/>
              <a:gd name="connsiteY3" fmla="*/ 76200 h 1159668"/>
              <a:gd name="connsiteX4" fmla="*/ 1509713 w 3298032"/>
              <a:gd name="connsiteY4" fmla="*/ 166687 h 1159668"/>
              <a:gd name="connsiteX5" fmla="*/ 1200150 w 3298032"/>
              <a:gd name="connsiteY5" fmla="*/ 304800 h 1159668"/>
              <a:gd name="connsiteX6" fmla="*/ 1042988 w 3298032"/>
              <a:gd name="connsiteY6" fmla="*/ 442912 h 1159668"/>
              <a:gd name="connsiteX7" fmla="*/ 490538 w 3298032"/>
              <a:gd name="connsiteY7" fmla="*/ 623887 h 1159668"/>
              <a:gd name="connsiteX8" fmla="*/ 104775 w 3298032"/>
              <a:gd name="connsiteY8" fmla="*/ 671512 h 1159668"/>
              <a:gd name="connsiteX9" fmla="*/ 0 w 3298032"/>
              <a:gd name="connsiteY9" fmla="*/ 381000 h 1159668"/>
              <a:gd name="connsiteX0" fmla="*/ 3298032 w 3298032"/>
              <a:gd name="connsiteY0" fmla="*/ 1135855 h 1135855"/>
              <a:gd name="connsiteX1" fmla="*/ 3219450 w 3298032"/>
              <a:gd name="connsiteY1" fmla="*/ 138112 h 1135855"/>
              <a:gd name="connsiteX2" fmla="*/ 2859881 w 3298032"/>
              <a:gd name="connsiteY2" fmla="*/ 0 h 1135855"/>
              <a:gd name="connsiteX3" fmla="*/ 2181225 w 3298032"/>
              <a:gd name="connsiteY3" fmla="*/ 52387 h 1135855"/>
              <a:gd name="connsiteX4" fmla="*/ 1509713 w 3298032"/>
              <a:gd name="connsiteY4" fmla="*/ 142874 h 1135855"/>
              <a:gd name="connsiteX5" fmla="*/ 1200150 w 3298032"/>
              <a:gd name="connsiteY5" fmla="*/ 280987 h 1135855"/>
              <a:gd name="connsiteX6" fmla="*/ 1042988 w 3298032"/>
              <a:gd name="connsiteY6" fmla="*/ 419099 h 1135855"/>
              <a:gd name="connsiteX7" fmla="*/ 490538 w 3298032"/>
              <a:gd name="connsiteY7" fmla="*/ 600074 h 1135855"/>
              <a:gd name="connsiteX8" fmla="*/ 104775 w 3298032"/>
              <a:gd name="connsiteY8" fmla="*/ 647699 h 1135855"/>
              <a:gd name="connsiteX9" fmla="*/ 0 w 3298032"/>
              <a:gd name="connsiteY9" fmla="*/ 357187 h 1135855"/>
              <a:gd name="connsiteX0" fmla="*/ 3298032 w 3298032"/>
              <a:gd name="connsiteY0" fmla="*/ 1140730 h 1140730"/>
              <a:gd name="connsiteX1" fmla="*/ 3209925 w 3298032"/>
              <a:gd name="connsiteY1" fmla="*/ 128699 h 1140730"/>
              <a:gd name="connsiteX2" fmla="*/ 2859881 w 3298032"/>
              <a:gd name="connsiteY2" fmla="*/ 4875 h 1140730"/>
              <a:gd name="connsiteX3" fmla="*/ 2181225 w 3298032"/>
              <a:gd name="connsiteY3" fmla="*/ 57262 h 1140730"/>
              <a:gd name="connsiteX4" fmla="*/ 1509713 w 3298032"/>
              <a:gd name="connsiteY4" fmla="*/ 147749 h 1140730"/>
              <a:gd name="connsiteX5" fmla="*/ 1200150 w 3298032"/>
              <a:gd name="connsiteY5" fmla="*/ 285862 h 1140730"/>
              <a:gd name="connsiteX6" fmla="*/ 1042988 w 3298032"/>
              <a:gd name="connsiteY6" fmla="*/ 423974 h 1140730"/>
              <a:gd name="connsiteX7" fmla="*/ 490538 w 3298032"/>
              <a:gd name="connsiteY7" fmla="*/ 604949 h 1140730"/>
              <a:gd name="connsiteX8" fmla="*/ 104775 w 3298032"/>
              <a:gd name="connsiteY8" fmla="*/ 652574 h 1140730"/>
              <a:gd name="connsiteX9" fmla="*/ 0 w 3298032"/>
              <a:gd name="connsiteY9" fmla="*/ 362062 h 1140730"/>
              <a:gd name="connsiteX0" fmla="*/ 3298032 w 3298032"/>
              <a:gd name="connsiteY0" fmla="*/ 1135855 h 1135855"/>
              <a:gd name="connsiteX1" fmla="*/ 3209925 w 3298032"/>
              <a:gd name="connsiteY1" fmla="*/ 123824 h 1135855"/>
              <a:gd name="connsiteX2" fmla="*/ 2859881 w 3298032"/>
              <a:gd name="connsiteY2" fmla="*/ 0 h 1135855"/>
              <a:gd name="connsiteX3" fmla="*/ 2181225 w 3298032"/>
              <a:gd name="connsiteY3" fmla="*/ 52387 h 1135855"/>
              <a:gd name="connsiteX4" fmla="*/ 1509713 w 3298032"/>
              <a:gd name="connsiteY4" fmla="*/ 142874 h 1135855"/>
              <a:gd name="connsiteX5" fmla="*/ 1200150 w 3298032"/>
              <a:gd name="connsiteY5" fmla="*/ 280987 h 1135855"/>
              <a:gd name="connsiteX6" fmla="*/ 1042988 w 3298032"/>
              <a:gd name="connsiteY6" fmla="*/ 419099 h 1135855"/>
              <a:gd name="connsiteX7" fmla="*/ 490538 w 3298032"/>
              <a:gd name="connsiteY7" fmla="*/ 600074 h 1135855"/>
              <a:gd name="connsiteX8" fmla="*/ 104775 w 3298032"/>
              <a:gd name="connsiteY8" fmla="*/ 647699 h 1135855"/>
              <a:gd name="connsiteX9" fmla="*/ 0 w 3298032"/>
              <a:gd name="connsiteY9" fmla="*/ 357187 h 1135855"/>
              <a:gd name="connsiteX0" fmla="*/ 3298032 w 3298032"/>
              <a:gd name="connsiteY0" fmla="*/ 1152524 h 1152524"/>
              <a:gd name="connsiteX1" fmla="*/ 3209925 w 3298032"/>
              <a:gd name="connsiteY1" fmla="*/ 140493 h 1152524"/>
              <a:gd name="connsiteX2" fmla="*/ 2926556 w 3298032"/>
              <a:gd name="connsiteY2" fmla="*/ 0 h 1152524"/>
              <a:gd name="connsiteX3" fmla="*/ 2181225 w 3298032"/>
              <a:gd name="connsiteY3" fmla="*/ 69056 h 1152524"/>
              <a:gd name="connsiteX4" fmla="*/ 1509713 w 3298032"/>
              <a:gd name="connsiteY4" fmla="*/ 159543 h 1152524"/>
              <a:gd name="connsiteX5" fmla="*/ 1200150 w 3298032"/>
              <a:gd name="connsiteY5" fmla="*/ 297656 h 1152524"/>
              <a:gd name="connsiteX6" fmla="*/ 1042988 w 3298032"/>
              <a:gd name="connsiteY6" fmla="*/ 435768 h 1152524"/>
              <a:gd name="connsiteX7" fmla="*/ 490538 w 3298032"/>
              <a:gd name="connsiteY7" fmla="*/ 616743 h 1152524"/>
              <a:gd name="connsiteX8" fmla="*/ 104775 w 3298032"/>
              <a:gd name="connsiteY8" fmla="*/ 664368 h 1152524"/>
              <a:gd name="connsiteX9" fmla="*/ 0 w 3298032"/>
              <a:gd name="connsiteY9" fmla="*/ 373856 h 1152524"/>
              <a:gd name="connsiteX0" fmla="*/ 3298032 w 3298032"/>
              <a:gd name="connsiteY0" fmla="*/ 1164109 h 1164109"/>
              <a:gd name="connsiteX1" fmla="*/ 3209925 w 3298032"/>
              <a:gd name="connsiteY1" fmla="*/ 152078 h 1164109"/>
              <a:gd name="connsiteX2" fmla="*/ 2926556 w 3298032"/>
              <a:gd name="connsiteY2" fmla="*/ 11585 h 1164109"/>
              <a:gd name="connsiteX3" fmla="*/ 2181225 w 3298032"/>
              <a:gd name="connsiteY3" fmla="*/ 80641 h 1164109"/>
              <a:gd name="connsiteX4" fmla="*/ 1509713 w 3298032"/>
              <a:gd name="connsiteY4" fmla="*/ 171128 h 1164109"/>
              <a:gd name="connsiteX5" fmla="*/ 1200150 w 3298032"/>
              <a:gd name="connsiteY5" fmla="*/ 309241 h 1164109"/>
              <a:gd name="connsiteX6" fmla="*/ 1042988 w 3298032"/>
              <a:gd name="connsiteY6" fmla="*/ 447353 h 1164109"/>
              <a:gd name="connsiteX7" fmla="*/ 490538 w 3298032"/>
              <a:gd name="connsiteY7" fmla="*/ 628328 h 1164109"/>
              <a:gd name="connsiteX8" fmla="*/ 104775 w 3298032"/>
              <a:gd name="connsiteY8" fmla="*/ 675953 h 1164109"/>
              <a:gd name="connsiteX9" fmla="*/ 0 w 3298032"/>
              <a:gd name="connsiteY9" fmla="*/ 385441 h 1164109"/>
              <a:gd name="connsiteX0" fmla="*/ 3309938 w 3309938"/>
              <a:gd name="connsiteY0" fmla="*/ 1164109 h 1164109"/>
              <a:gd name="connsiteX1" fmla="*/ 3221831 w 3309938"/>
              <a:gd name="connsiteY1" fmla="*/ 152078 h 1164109"/>
              <a:gd name="connsiteX2" fmla="*/ 2938462 w 3309938"/>
              <a:gd name="connsiteY2" fmla="*/ 11585 h 1164109"/>
              <a:gd name="connsiteX3" fmla="*/ 2193131 w 3309938"/>
              <a:gd name="connsiteY3" fmla="*/ 80641 h 1164109"/>
              <a:gd name="connsiteX4" fmla="*/ 1521619 w 3309938"/>
              <a:gd name="connsiteY4" fmla="*/ 171128 h 1164109"/>
              <a:gd name="connsiteX5" fmla="*/ 1212056 w 3309938"/>
              <a:gd name="connsiteY5" fmla="*/ 309241 h 1164109"/>
              <a:gd name="connsiteX6" fmla="*/ 1054894 w 3309938"/>
              <a:gd name="connsiteY6" fmla="*/ 447353 h 1164109"/>
              <a:gd name="connsiteX7" fmla="*/ 502444 w 3309938"/>
              <a:gd name="connsiteY7" fmla="*/ 628328 h 1164109"/>
              <a:gd name="connsiteX8" fmla="*/ 116681 w 3309938"/>
              <a:gd name="connsiteY8" fmla="*/ 675953 h 1164109"/>
              <a:gd name="connsiteX9" fmla="*/ 0 w 3309938"/>
              <a:gd name="connsiteY9" fmla="*/ 375916 h 1164109"/>
              <a:gd name="connsiteX0" fmla="*/ 3302794 w 3302794"/>
              <a:gd name="connsiteY0" fmla="*/ 1164109 h 1164109"/>
              <a:gd name="connsiteX1" fmla="*/ 3214687 w 3302794"/>
              <a:gd name="connsiteY1" fmla="*/ 152078 h 1164109"/>
              <a:gd name="connsiteX2" fmla="*/ 2931318 w 3302794"/>
              <a:gd name="connsiteY2" fmla="*/ 11585 h 1164109"/>
              <a:gd name="connsiteX3" fmla="*/ 2185987 w 3302794"/>
              <a:gd name="connsiteY3" fmla="*/ 80641 h 1164109"/>
              <a:gd name="connsiteX4" fmla="*/ 1514475 w 3302794"/>
              <a:gd name="connsiteY4" fmla="*/ 171128 h 1164109"/>
              <a:gd name="connsiteX5" fmla="*/ 1204912 w 3302794"/>
              <a:gd name="connsiteY5" fmla="*/ 309241 h 1164109"/>
              <a:gd name="connsiteX6" fmla="*/ 1047750 w 3302794"/>
              <a:gd name="connsiteY6" fmla="*/ 447353 h 1164109"/>
              <a:gd name="connsiteX7" fmla="*/ 495300 w 3302794"/>
              <a:gd name="connsiteY7" fmla="*/ 628328 h 1164109"/>
              <a:gd name="connsiteX8" fmla="*/ 109537 w 3302794"/>
              <a:gd name="connsiteY8" fmla="*/ 675953 h 1164109"/>
              <a:gd name="connsiteX9" fmla="*/ 0 w 3302794"/>
              <a:gd name="connsiteY9" fmla="*/ 385441 h 116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2794" h="1164109">
                <a:moveTo>
                  <a:pt x="3302794" y="1164109"/>
                </a:moveTo>
                <a:cubicBezTo>
                  <a:pt x="3278187" y="733102"/>
                  <a:pt x="3276600" y="344165"/>
                  <a:pt x="3214687" y="152078"/>
                </a:cubicBezTo>
                <a:cubicBezTo>
                  <a:pt x="3152774" y="-40009"/>
                  <a:pt x="3109117" y="-322"/>
                  <a:pt x="2931318" y="11585"/>
                </a:cubicBezTo>
                <a:lnTo>
                  <a:pt x="2185987" y="80641"/>
                </a:lnTo>
                <a:cubicBezTo>
                  <a:pt x="1907381" y="108422"/>
                  <a:pt x="1677987" y="133028"/>
                  <a:pt x="1514475" y="171128"/>
                </a:cubicBezTo>
                <a:cubicBezTo>
                  <a:pt x="1350963" y="209228"/>
                  <a:pt x="1282699" y="263203"/>
                  <a:pt x="1204912" y="309241"/>
                </a:cubicBezTo>
                <a:cubicBezTo>
                  <a:pt x="1127124" y="355278"/>
                  <a:pt x="1166019" y="394172"/>
                  <a:pt x="1047750" y="447353"/>
                </a:cubicBezTo>
                <a:cubicBezTo>
                  <a:pt x="929481" y="500534"/>
                  <a:pt x="651669" y="590228"/>
                  <a:pt x="495300" y="628328"/>
                </a:cubicBezTo>
                <a:cubicBezTo>
                  <a:pt x="338931" y="666428"/>
                  <a:pt x="191293" y="716434"/>
                  <a:pt x="109537" y="675953"/>
                </a:cubicBezTo>
                <a:cubicBezTo>
                  <a:pt x="27781" y="635472"/>
                  <a:pt x="11509" y="510456"/>
                  <a:pt x="0" y="385441"/>
                </a:cubicBezTo>
              </a:path>
            </a:pathLst>
          </a:cu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5DFF79F-19B4-416D-9913-D24688AED112}"/>
              </a:ext>
            </a:extLst>
          </p:cNvPr>
          <p:cNvGrpSpPr/>
          <p:nvPr/>
        </p:nvGrpSpPr>
        <p:grpSpPr>
          <a:xfrm>
            <a:off x="8062023" y="212904"/>
            <a:ext cx="272033" cy="375016"/>
            <a:chOff x="6168885" y="332983"/>
            <a:chExt cx="412750" cy="569003"/>
          </a:xfrm>
        </p:grpSpPr>
        <p:sp>
          <p:nvSpPr>
            <p:cNvPr id="13" name="Freeform 53">
              <a:extLst>
                <a:ext uri="{FF2B5EF4-FFF2-40B4-BE49-F238E27FC236}">
                  <a16:creationId xmlns:a16="http://schemas.microsoft.com/office/drawing/2014/main" id="{04BF81E1-7E1C-4775-8730-E466EEB53ED9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4" name="Freeform 54">
              <a:extLst>
                <a:ext uri="{FF2B5EF4-FFF2-40B4-BE49-F238E27FC236}">
                  <a16:creationId xmlns:a16="http://schemas.microsoft.com/office/drawing/2014/main" id="{C20BE3FC-3265-404E-9886-C367315243A2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C241E63-7F82-4074-BD8E-CF66B070C242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D2119D8-AEDF-4B7C-9CD6-1AFD4023B375}"/>
              </a:ext>
            </a:extLst>
          </p:cNvPr>
          <p:cNvSpPr txBox="1"/>
          <p:nvPr/>
        </p:nvSpPr>
        <p:spPr>
          <a:xfrm>
            <a:off x="3423821" y="958954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14922CF-392C-4708-BD72-8346EBC95349}"/>
              </a:ext>
            </a:extLst>
          </p:cNvPr>
          <p:cNvSpPr txBox="1"/>
          <p:nvPr/>
        </p:nvSpPr>
        <p:spPr>
          <a:xfrm rot="21188824">
            <a:off x="3717057" y="1862341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梨花路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AF0403C-4138-44DD-836D-A2F839F1BE29}"/>
              </a:ext>
            </a:extLst>
          </p:cNvPr>
          <p:cNvSpPr txBox="1"/>
          <p:nvPr/>
        </p:nvSpPr>
        <p:spPr>
          <a:xfrm rot="20649027">
            <a:off x="3623871" y="3628741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延河路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DB48FD1-A61C-4313-B4B7-05C478AAAA31}"/>
              </a:ext>
            </a:extLst>
          </p:cNvPr>
          <p:cNvSpPr txBox="1"/>
          <p:nvPr/>
        </p:nvSpPr>
        <p:spPr>
          <a:xfrm rot="488229">
            <a:off x="1558685" y="2693508"/>
            <a:ext cx="136850" cy="323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园</a:t>
            </a:r>
            <a:endParaRPr lang="en-US" altLang="zh-CN" sz="700" dirty="0">
              <a:solidFill>
                <a:schemeClr val="bg1"/>
              </a:solidFill>
            </a:endParaRPr>
          </a:p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川</a:t>
            </a:r>
            <a:endParaRPr lang="en-US" altLang="zh-CN" sz="700" dirty="0">
              <a:solidFill>
                <a:schemeClr val="bg1"/>
              </a:solidFill>
            </a:endParaRPr>
          </a:p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街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06E7448-B515-458E-8BB5-DF764AA8FDD2}"/>
              </a:ext>
            </a:extLst>
          </p:cNvPr>
          <p:cNvSpPr txBox="1"/>
          <p:nvPr/>
        </p:nvSpPr>
        <p:spPr>
          <a:xfrm rot="21258272">
            <a:off x="5245523" y="2307129"/>
            <a:ext cx="136850" cy="323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延西街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81E2AD2-CD42-457E-8065-3152F9CD06F4}"/>
              </a:ext>
            </a:extLst>
          </p:cNvPr>
          <p:cNvSpPr txBox="1"/>
          <p:nvPr/>
        </p:nvSpPr>
        <p:spPr>
          <a:xfrm rot="19099134">
            <a:off x="5645573" y="314889"/>
            <a:ext cx="136850" cy="323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西山街</a:t>
            </a: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9FFCE7E-BE23-4DB9-B5E3-44721B97601E}"/>
              </a:ext>
            </a:extLst>
          </p:cNvPr>
          <p:cNvSpPr/>
          <p:nvPr/>
        </p:nvSpPr>
        <p:spPr>
          <a:xfrm>
            <a:off x="4930340" y="950349"/>
            <a:ext cx="213789" cy="21378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878CE0A5-EBAE-4D80-9310-0E91EA829441}"/>
              </a:ext>
            </a:extLst>
          </p:cNvPr>
          <p:cNvSpPr/>
          <p:nvPr/>
        </p:nvSpPr>
        <p:spPr>
          <a:xfrm>
            <a:off x="5843677" y="942633"/>
            <a:ext cx="213789" cy="21378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4B3B2D96-8A4C-48B5-9626-4AA5A16FC392}"/>
              </a:ext>
            </a:extLst>
          </p:cNvPr>
          <p:cNvSpPr/>
          <p:nvPr/>
        </p:nvSpPr>
        <p:spPr>
          <a:xfrm>
            <a:off x="5098570" y="1004885"/>
            <a:ext cx="768831" cy="898525"/>
          </a:xfrm>
          <a:custGeom>
            <a:avLst/>
            <a:gdLst>
              <a:gd name="connsiteX0" fmla="*/ 377825 w 1123981"/>
              <a:gd name="connsiteY0" fmla="*/ 879475 h 879475"/>
              <a:gd name="connsiteX1" fmla="*/ 349250 w 1123981"/>
              <a:gd name="connsiteY1" fmla="*/ 358775 h 879475"/>
              <a:gd name="connsiteX2" fmla="*/ 374650 w 1123981"/>
              <a:gd name="connsiteY2" fmla="*/ 107950 h 879475"/>
              <a:gd name="connsiteX3" fmla="*/ 1009650 w 1123981"/>
              <a:gd name="connsiteY3" fmla="*/ 107950 h 879475"/>
              <a:gd name="connsiteX4" fmla="*/ 1123950 w 1123981"/>
              <a:gd name="connsiteY4" fmla="*/ 25400 h 879475"/>
              <a:gd name="connsiteX5" fmla="*/ 1022350 w 1123981"/>
              <a:gd name="connsiteY5" fmla="*/ 22225 h 879475"/>
              <a:gd name="connsiteX6" fmla="*/ 0 w 1123981"/>
              <a:gd name="connsiteY6" fmla="*/ 0 h 879475"/>
              <a:gd name="connsiteX0" fmla="*/ 377825 w 1124009"/>
              <a:gd name="connsiteY0" fmla="*/ 884478 h 884478"/>
              <a:gd name="connsiteX1" fmla="*/ 349250 w 1124009"/>
              <a:gd name="connsiteY1" fmla="*/ 363778 h 884478"/>
              <a:gd name="connsiteX2" fmla="*/ 374650 w 1124009"/>
              <a:gd name="connsiteY2" fmla="*/ 112953 h 884478"/>
              <a:gd name="connsiteX3" fmla="*/ 1009650 w 1124009"/>
              <a:gd name="connsiteY3" fmla="*/ 112953 h 884478"/>
              <a:gd name="connsiteX4" fmla="*/ 1123950 w 1124009"/>
              <a:gd name="connsiteY4" fmla="*/ 30403 h 884478"/>
              <a:gd name="connsiteX5" fmla="*/ 1012825 w 1124009"/>
              <a:gd name="connsiteY5" fmla="*/ 1828 h 884478"/>
              <a:gd name="connsiteX6" fmla="*/ 0 w 1124009"/>
              <a:gd name="connsiteY6" fmla="*/ 5003 h 884478"/>
              <a:gd name="connsiteX0" fmla="*/ 381000 w 1127184"/>
              <a:gd name="connsiteY0" fmla="*/ 889000 h 889000"/>
              <a:gd name="connsiteX1" fmla="*/ 352425 w 1127184"/>
              <a:gd name="connsiteY1" fmla="*/ 368300 h 889000"/>
              <a:gd name="connsiteX2" fmla="*/ 377825 w 1127184"/>
              <a:gd name="connsiteY2" fmla="*/ 117475 h 889000"/>
              <a:gd name="connsiteX3" fmla="*/ 1012825 w 1127184"/>
              <a:gd name="connsiteY3" fmla="*/ 117475 h 889000"/>
              <a:gd name="connsiteX4" fmla="*/ 1127125 w 1127184"/>
              <a:gd name="connsiteY4" fmla="*/ 34925 h 889000"/>
              <a:gd name="connsiteX5" fmla="*/ 1016000 w 1127184"/>
              <a:gd name="connsiteY5" fmla="*/ 6350 h 889000"/>
              <a:gd name="connsiteX6" fmla="*/ 0 w 1127184"/>
              <a:gd name="connsiteY6" fmla="*/ 0 h 889000"/>
              <a:gd name="connsiteX0" fmla="*/ 381000 w 1127184"/>
              <a:gd name="connsiteY0" fmla="*/ 894003 h 894003"/>
              <a:gd name="connsiteX1" fmla="*/ 352425 w 1127184"/>
              <a:gd name="connsiteY1" fmla="*/ 373303 h 894003"/>
              <a:gd name="connsiteX2" fmla="*/ 377825 w 1127184"/>
              <a:gd name="connsiteY2" fmla="*/ 122478 h 894003"/>
              <a:gd name="connsiteX3" fmla="*/ 1012825 w 1127184"/>
              <a:gd name="connsiteY3" fmla="*/ 122478 h 894003"/>
              <a:gd name="connsiteX4" fmla="*/ 1127125 w 1127184"/>
              <a:gd name="connsiteY4" fmla="*/ 39928 h 894003"/>
              <a:gd name="connsiteX5" fmla="*/ 1016000 w 1127184"/>
              <a:gd name="connsiteY5" fmla="*/ 1828 h 894003"/>
              <a:gd name="connsiteX6" fmla="*/ 0 w 1127184"/>
              <a:gd name="connsiteY6" fmla="*/ 5003 h 894003"/>
              <a:gd name="connsiteX0" fmla="*/ 381000 w 1127184"/>
              <a:gd name="connsiteY0" fmla="*/ 894003 h 894003"/>
              <a:gd name="connsiteX1" fmla="*/ 352425 w 1127184"/>
              <a:gd name="connsiteY1" fmla="*/ 373303 h 894003"/>
              <a:gd name="connsiteX2" fmla="*/ 377825 w 1127184"/>
              <a:gd name="connsiteY2" fmla="*/ 122478 h 894003"/>
              <a:gd name="connsiteX3" fmla="*/ 1012825 w 1127184"/>
              <a:gd name="connsiteY3" fmla="*/ 122478 h 894003"/>
              <a:gd name="connsiteX4" fmla="*/ 1127125 w 1127184"/>
              <a:gd name="connsiteY4" fmla="*/ 39928 h 894003"/>
              <a:gd name="connsiteX5" fmla="*/ 1016000 w 1127184"/>
              <a:gd name="connsiteY5" fmla="*/ 1828 h 894003"/>
              <a:gd name="connsiteX6" fmla="*/ 0 w 1127184"/>
              <a:gd name="connsiteY6" fmla="*/ 5003 h 894003"/>
              <a:gd name="connsiteX0" fmla="*/ 381000 w 1127184"/>
              <a:gd name="connsiteY0" fmla="*/ 894003 h 894003"/>
              <a:gd name="connsiteX1" fmla="*/ 352425 w 1127184"/>
              <a:gd name="connsiteY1" fmla="*/ 373303 h 894003"/>
              <a:gd name="connsiteX2" fmla="*/ 377825 w 1127184"/>
              <a:gd name="connsiteY2" fmla="*/ 122478 h 894003"/>
              <a:gd name="connsiteX3" fmla="*/ 1012825 w 1127184"/>
              <a:gd name="connsiteY3" fmla="*/ 122478 h 894003"/>
              <a:gd name="connsiteX4" fmla="*/ 1127125 w 1127184"/>
              <a:gd name="connsiteY4" fmla="*/ 39928 h 894003"/>
              <a:gd name="connsiteX5" fmla="*/ 1016000 w 1127184"/>
              <a:gd name="connsiteY5" fmla="*/ 1828 h 894003"/>
              <a:gd name="connsiteX6" fmla="*/ 0 w 1127184"/>
              <a:gd name="connsiteY6" fmla="*/ 5003 h 894003"/>
              <a:gd name="connsiteX0" fmla="*/ 381000 w 1127184"/>
              <a:gd name="connsiteY0" fmla="*/ 894003 h 894003"/>
              <a:gd name="connsiteX1" fmla="*/ 358775 w 1127184"/>
              <a:gd name="connsiteY1" fmla="*/ 417753 h 894003"/>
              <a:gd name="connsiteX2" fmla="*/ 377825 w 1127184"/>
              <a:gd name="connsiteY2" fmla="*/ 122478 h 894003"/>
              <a:gd name="connsiteX3" fmla="*/ 1012825 w 1127184"/>
              <a:gd name="connsiteY3" fmla="*/ 122478 h 894003"/>
              <a:gd name="connsiteX4" fmla="*/ 1127125 w 1127184"/>
              <a:gd name="connsiteY4" fmla="*/ 39928 h 894003"/>
              <a:gd name="connsiteX5" fmla="*/ 1016000 w 1127184"/>
              <a:gd name="connsiteY5" fmla="*/ 1828 h 894003"/>
              <a:gd name="connsiteX6" fmla="*/ 0 w 1127184"/>
              <a:gd name="connsiteY6" fmla="*/ 5003 h 894003"/>
              <a:gd name="connsiteX0" fmla="*/ 381000 w 1127126"/>
              <a:gd name="connsiteY0" fmla="*/ 894003 h 894003"/>
              <a:gd name="connsiteX1" fmla="*/ 358775 w 1127126"/>
              <a:gd name="connsiteY1" fmla="*/ 417753 h 894003"/>
              <a:gd name="connsiteX2" fmla="*/ 396875 w 1127126"/>
              <a:gd name="connsiteY2" fmla="*/ 135178 h 894003"/>
              <a:gd name="connsiteX3" fmla="*/ 1012825 w 1127126"/>
              <a:gd name="connsiteY3" fmla="*/ 122478 h 894003"/>
              <a:gd name="connsiteX4" fmla="*/ 1127125 w 1127126"/>
              <a:gd name="connsiteY4" fmla="*/ 39928 h 894003"/>
              <a:gd name="connsiteX5" fmla="*/ 1016000 w 1127126"/>
              <a:gd name="connsiteY5" fmla="*/ 1828 h 894003"/>
              <a:gd name="connsiteX6" fmla="*/ 0 w 1127126"/>
              <a:gd name="connsiteY6" fmla="*/ 5003 h 894003"/>
              <a:gd name="connsiteX0" fmla="*/ 381000 w 1127126"/>
              <a:gd name="connsiteY0" fmla="*/ 894003 h 894003"/>
              <a:gd name="connsiteX1" fmla="*/ 358775 w 1127126"/>
              <a:gd name="connsiteY1" fmla="*/ 417753 h 894003"/>
              <a:gd name="connsiteX2" fmla="*/ 396875 w 1127126"/>
              <a:gd name="connsiteY2" fmla="*/ 135178 h 894003"/>
              <a:gd name="connsiteX3" fmla="*/ 1012825 w 1127126"/>
              <a:gd name="connsiteY3" fmla="*/ 122478 h 894003"/>
              <a:gd name="connsiteX4" fmla="*/ 1127125 w 1127126"/>
              <a:gd name="connsiteY4" fmla="*/ 39928 h 894003"/>
              <a:gd name="connsiteX5" fmla="*/ 1016000 w 1127126"/>
              <a:gd name="connsiteY5" fmla="*/ 1828 h 894003"/>
              <a:gd name="connsiteX6" fmla="*/ 0 w 1127126"/>
              <a:gd name="connsiteY6" fmla="*/ 5003 h 894003"/>
              <a:gd name="connsiteX0" fmla="*/ 381000 w 1127126"/>
              <a:gd name="connsiteY0" fmla="*/ 894003 h 894003"/>
              <a:gd name="connsiteX1" fmla="*/ 358775 w 1127126"/>
              <a:gd name="connsiteY1" fmla="*/ 417753 h 894003"/>
              <a:gd name="connsiteX2" fmla="*/ 396875 w 1127126"/>
              <a:gd name="connsiteY2" fmla="*/ 135178 h 894003"/>
              <a:gd name="connsiteX3" fmla="*/ 1012825 w 1127126"/>
              <a:gd name="connsiteY3" fmla="*/ 122478 h 894003"/>
              <a:gd name="connsiteX4" fmla="*/ 1127125 w 1127126"/>
              <a:gd name="connsiteY4" fmla="*/ 39928 h 894003"/>
              <a:gd name="connsiteX5" fmla="*/ 1016000 w 1127126"/>
              <a:gd name="connsiteY5" fmla="*/ 1828 h 894003"/>
              <a:gd name="connsiteX6" fmla="*/ 0 w 1127126"/>
              <a:gd name="connsiteY6" fmla="*/ 5003 h 894003"/>
              <a:gd name="connsiteX0" fmla="*/ 381000 w 1127126"/>
              <a:gd name="connsiteY0" fmla="*/ 894003 h 894003"/>
              <a:gd name="connsiteX1" fmla="*/ 358775 w 1127126"/>
              <a:gd name="connsiteY1" fmla="*/ 417753 h 894003"/>
              <a:gd name="connsiteX2" fmla="*/ 396875 w 1127126"/>
              <a:gd name="connsiteY2" fmla="*/ 135178 h 894003"/>
              <a:gd name="connsiteX3" fmla="*/ 1012825 w 1127126"/>
              <a:gd name="connsiteY3" fmla="*/ 122478 h 894003"/>
              <a:gd name="connsiteX4" fmla="*/ 1127125 w 1127126"/>
              <a:gd name="connsiteY4" fmla="*/ 39928 h 894003"/>
              <a:gd name="connsiteX5" fmla="*/ 1016000 w 1127126"/>
              <a:gd name="connsiteY5" fmla="*/ 1828 h 894003"/>
              <a:gd name="connsiteX6" fmla="*/ 0 w 1127126"/>
              <a:gd name="connsiteY6" fmla="*/ 5003 h 894003"/>
              <a:gd name="connsiteX0" fmla="*/ 22705 w 768831"/>
              <a:gd name="connsiteY0" fmla="*/ 898525 h 898525"/>
              <a:gd name="connsiteX1" fmla="*/ 480 w 768831"/>
              <a:gd name="connsiteY1" fmla="*/ 422275 h 898525"/>
              <a:gd name="connsiteX2" fmla="*/ 38580 w 768831"/>
              <a:gd name="connsiteY2" fmla="*/ 139700 h 898525"/>
              <a:gd name="connsiteX3" fmla="*/ 654530 w 768831"/>
              <a:gd name="connsiteY3" fmla="*/ 127000 h 898525"/>
              <a:gd name="connsiteX4" fmla="*/ 768830 w 768831"/>
              <a:gd name="connsiteY4" fmla="*/ 44450 h 898525"/>
              <a:gd name="connsiteX5" fmla="*/ 657705 w 768831"/>
              <a:gd name="connsiteY5" fmla="*/ 6350 h 898525"/>
              <a:gd name="connsiteX6" fmla="*/ 103668 w 768831"/>
              <a:gd name="connsiteY6" fmla="*/ 0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8831" h="898525">
                <a:moveTo>
                  <a:pt x="22705" y="898525"/>
                </a:moveTo>
                <a:cubicBezTo>
                  <a:pt x="8682" y="702468"/>
                  <a:pt x="-2166" y="548746"/>
                  <a:pt x="480" y="422275"/>
                </a:cubicBezTo>
                <a:cubicBezTo>
                  <a:pt x="3126" y="295804"/>
                  <a:pt x="-13278" y="182563"/>
                  <a:pt x="38580" y="139700"/>
                </a:cubicBezTo>
                <a:cubicBezTo>
                  <a:pt x="90438" y="96837"/>
                  <a:pt x="542347" y="127000"/>
                  <a:pt x="654530" y="127000"/>
                </a:cubicBezTo>
                <a:cubicBezTo>
                  <a:pt x="766713" y="127000"/>
                  <a:pt x="768301" y="89958"/>
                  <a:pt x="768830" y="44450"/>
                </a:cubicBezTo>
                <a:cubicBezTo>
                  <a:pt x="769359" y="-1058"/>
                  <a:pt x="657705" y="6350"/>
                  <a:pt x="657705" y="6350"/>
                </a:cubicBezTo>
                <a:cubicBezTo>
                  <a:pt x="316922" y="-1058"/>
                  <a:pt x="444451" y="7408"/>
                  <a:pt x="103668" y="0"/>
                </a:cubicBezTo>
              </a:path>
            </a:pathLst>
          </a:custGeom>
          <a:noFill/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9CFCF47-5F3F-42E1-BE25-8723CA394C49}"/>
              </a:ext>
            </a:extLst>
          </p:cNvPr>
          <p:cNvSpPr txBox="1"/>
          <p:nvPr/>
        </p:nvSpPr>
        <p:spPr>
          <a:xfrm>
            <a:off x="5736178" y="2593847"/>
            <a:ext cx="2667886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dirty="0">
                <a:latin typeface="+mn-ea"/>
              </a:rPr>
              <a:t>延西街实现</a:t>
            </a:r>
            <a:r>
              <a:rPr lang="en-US" altLang="zh-CN" sz="1100" dirty="0">
                <a:latin typeface="+mn-ea"/>
              </a:rPr>
              <a:t>2</a:t>
            </a:r>
            <a:r>
              <a:rPr lang="zh-CN" altLang="en-US" sz="1100" dirty="0">
                <a:latin typeface="+mn-ea"/>
              </a:rPr>
              <a:t>相位，和西山街绿波协调控制是中心城区</a:t>
            </a:r>
            <a:r>
              <a:rPr lang="en-US" altLang="zh-CN" sz="1100" dirty="0">
                <a:latin typeface="+mn-ea"/>
              </a:rPr>
              <a:t>BRT</a:t>
            </a:r>
            <a:r>
              <a:rPr lang="zh-CN" altLang="en-US" sz="1100" dirty="0">
                <a:latin typeface="+mn-ea"/>
              </a:rPr>
              <a:t>走廊畅通的重要措施。</a:t>
            </a:r>
            <a:endParaRPr lang="en-US" altLang="zh-CN" sz="1100" dirty="0">
              <a:latin typeface="+mn-ea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23B513E-AA75-4367-A041-D80C22913E6E}"/>
              </a:ext>
            </a:extLst>
          </p:cNvPr>
          <p:cNvSpPr txBox="1"/>
          <p:nvPr/>
        </p:nvSpPr>
        <p:spPr>
          <a:xfrm>
            <a:off x="744488" y="123824"/>
            <a:ext cx="2462943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dirty="0">
                <a:latin typeface="+mn-ea"/>
              </a:rPr>
              <a:t>延西街南往西禁止左转后的替代路径</a:t>
            </a:r>
            <a:endParaRPr lang="en-US" altLang="zh-CN" sz="1100" dirty="0">
              <a:latin typeface="+mn-ea"/>
            </a:endParaRPr>
          </a:p>
        </p:txBody>
      </p:sp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6753DDF-BB87-48FC-937C-A8E7089A9EFB}"/>
              </a:ext>
            </a:extLst>
          </p:cNvPr>
          <p:cNvSpPr/>
          <p:nvPr/>
        </p:nvSpPr>
        <p:spPr>
          <a:xfrm>
            <a:off x="5000621" y="700088"/>
            <a:ext cx="915568" cy="731044"/>
          </a:xfrm>
          <a:custGeom>
            <a:avLst/>
            <a:gdLst>
              <a:gd name="connsiteX0" fmla="*/ 902513 w 976769"/>
              <a:gd name="connsiteY0" fmla="*/ 0 h 781050"/>
              <a:gd name="connsiteX1" fmla="*/ 897751 w 976769"/>
              <a:gd name="connsiteY1" fmla="*/ 204787 h 781050"/>
              <a:gd name="connsiteX2" fmla="*/ 92888 w 976769"/>
              <a:gd name="connsiteY2" fmla="*/ 209550 h 781050"/>
              <a:gd name="connsiteX3" fmla="*/ 50026 w 976769"/>
              <a:gd name="connsiteY3" fmla="*/ 781050 h 781050"/>
              <a:gd name="connsiteX0" fmla="*/ 893900 w 968156"/>
              <a:gd name="connsiteY0" fmla="*/ 0 h 731044"/>
              <a:gd name="connsiteX1" fmla="*/ 889138 w 968156"/>
              <a:gd name="connsiteY1" fmla="*/ 204787 h 731044"/>
              <a:gd name="connsiteX2" fmla="*/ 84275 w 968156"/>
              <a:gd name="connsiteY2" fmla="*/ 209550 h 731044"/>
              <a:gd name="connsiteX3" fmla="*/ 60463 w 968156"/>
              <a:gd name="connsiteY3" fmla="*/ 731044 h 731044"/>
              <a:gd name="connsiteX0" fmla="*/ 882940 w 957196"/>
              <a:gd name="connsiteY0" fmla="*/ 0 h 731044"/>
              <a:gd name="connsiteX1" fmla="*/ 878178 w 957196"/>
              <a:gd name="connsiteY1" fmla="*/ 204787 h 731044"/>
              <a:gd name="connsiteX2" fmla="*/ 73315 w 957196"/>
              <a:gd name="connsiteY2" fmla="*/ 209550 h 731044"/>
              <a:gd name="connsiteX3" fmla="*/ 49503 w 957196"/>
              <a:gd name="connsiteY3" fmla="*/ 731044 h 731044"/>
              <a:gd name="connsiteX0" fmla="*/ 838545 w 912801"/>
              <a:gd name="connsiteY0" fmla="*/ 0 h 731044"/>
              <a:gd name="connsiteX1" fmla="*/ 833783 w 912801"/>
              <a:gd name="connsiteY1" fmla="*/ 204787 h 731044"/>
              <a:gd name="connsiteX2" fmla="*/ 28920 w 912801"/>
              <a:gd name="connsiteY2" fmla="*/ 209550 h 731044"/>
              <a:gd name="connsiteX3" fmla="*/ 5108 w 912801"/>
              <a:gd name="connsiteY3" fmla="*/ 731044 h 731044"/>
              <a:gd name="connsiteX0" fmla="*/ 838545 w 912801"/>
              <a:gd name="connsiteY0" fmla="*/ 0 h 731044"/>
              <a:gd name="connsiteX1" fmla="*/ 833783 w 912801"/>
              <a:gd name="connsiteY1" fmla="*/ 204787 h 731044"/>
              <a:gd name="connsiteX2" fmla="*/ 28920 w 912801"/>
              <a:gd name="connsiteY2" fmla="*/ 209550 h 731044"/>
              <a:gd name="connsiteX3" fmla="*/ 5108 w 912801"/>
              <a:gd name="connsiteY3" fmla="*/ 731044 h 731044"/>
              <a:gd name="connsiteX0" fmla="*/ 835976 w 908239"/>
              <a:gd name="connsiteY0" fmla="*/ 0 h 731044"/>
              <a:gd name="connsiteX1" fmla="*/ 831214 w 908239"/>
              <a:gd name="connsiteY1" fmla="*/ 204787 h 731044"/>
              <a:gd name="connsiteX2" fmla="*/ 54926 w 908239"/>
              <a:gd name="connsiteY2" fmla="*/ 252413 h 731044"/>
              <a:gd name="connsiteX3" fmla="*/ 2539 w 908239"/>
              <a:gd name="connsiteY3" fmla="*/ 731044 h 731044"/>
              <a:gd name="connsiteX0" fmla="*/ 836956 w 909219"/>
              <a:gd name="connsiteY0" fmla="*/ 0 h 731044"/>
              <a:gd name="connsiteX1" fmla="*/ 832194 w 909219"/>
              <a:gd name="connsiteY1" fmla="*/ 204787 h 731044"/>
              <a:gd name="connsiteX2" fmla="*/ 55906 w 909219"/>
              <a:gd name="connsiteY2" fmla="*/ 252413 h 731044"/>
              <a:gd name="connsiteX3" fmla="*/ 3519 w 909219"/>
              <a:gd name="connsiteY3" fmla="*/ 731044 h 731044"/>
              <a:gd name="connsiteX0" fmla="*/ 836956 w 909219"/>
              <a:gd name="connsiteY0" fmla="*/ 0 h 731044"/>
              <a:gd name="connsiteX1" fmla="*/ 832194 w 909219"/>
              <a:gd name="connsiteY1" fmla="*/ 204787 h 731044"/>
              <a:gd name="connsiteX2" fmla="*/ 55906 w 909219"/>
              <a:gd name="connsiteY2" fmla="*/ 252413 h 731044"/>
              <a:gd name="connsiteX3" fmla="*/ 3519 w 909219"/>
              <a:gd name="connsiteY3" fmla="*/ 731044 h 731044"/>
              <a:gd name="connsiteX0" fmla="*/ 864330 w 936593"/>
              <a:gd name="connsiteY0" fmla="*/ 0 h 731044"/>
              <a:gd name="connsiteX1" fmla="*/ 859568 w 936593"/>
              <a:gd name="connsiteY1" fmla="*/ 235743 h 731044"/>
              <a:gd name="connsiteX2" fmla="*/ 83280 w 936593"/>
              <a:gd name="connsiteY2" fmla="*/ 252413 h 731044"/>
              <a:gd name="connsiteX3" fmla="*/ 30893 w 936593"/>
              <a:gd name="connsiteY3" fmla="*/ 731044 h 731044"/>
              <a:gd name="connsiteX0" fmla="*/ 847731 w 919994"/>
              <a:gd name="connsiteY0" fmla="*/ 0 h 731044"/>
              <a:gd name="connsiteX1" fmla="*/ 842969 w 919994"/>
              <a:gd name="connsiteY1" fmla="*/ 235743 h 731044"/>
              <a:gd name="connsiteX2" fmla="*/ 66681 w 919994"/>
              <a:gd name="connsiteY2" fmla="*/ 252413 h 731044"/>
              <a:gd name="connsiteX3" fmla="*/ 14294 w 919994"/>
              <a:gd name="connsiteY3" fmla="*/ 731044 h 731044"/>
              <a:gd name="connsiteX0" fmla="*/ 847731 w 915568"/>
              <a:gd name="connsiteY0" fmla="*/ 0 h 731044"/>
              <a:gd name="connsiteX1" fmla="*/ 842969 w 915568"/>
              <a:gd name="connsiteY1" fmla="*/ 235743 h 731044"/>
              <a:gd name="connsiteX2" fmla="*/ 66681 w 915568"/>
              <a:gd name="connsiteY2" fmla="*/ 252413 h 731044"/>
              <a:gd name="connsiteX3" fmla="*/ 14294 w 915568"/>
              <a:gd name="connsiteY3" fmla="*/ 731044 h 73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568" h="731044">
                <a:moveTo>
                  <a:pt x="847731" y="0"/>
                </a:moveTo>
                <a:cubicBezTo>
                  <a:pt x="898531" y="89693"/>
                  <a:pt x="973144" y="193674"/>
                  <a:pt x="842969" y="235743"/>
                </a:cubicBezTo>
                <a:cubicBezTo>
                  <a:pt x="712794" y="277812"/>
                  <a:pt x="159550" y="203200"/>
                  <a:pt x="66681" y="252413"/>
                </a:cubicBezTo>
                <a:cubicBezTo>
                  <a:pt x="-26188" y="301626"/>
                  <a:pt x="799" y="493316"/>
                  <a:pt x="14294" y="731044"/>
                </a:cubicBezTo>
              </a:path>
            </a:pathLst>
          </a:custGeom>
          <a:noFill/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414931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CCDBF2-3A36-4747-9EAD-E6F8AA12E3D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1A885E-C999-434A-9EE3-9667B85803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E05AF9A-2AC5-4474-9AC8-002F4BB7D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19" y="124785"/>
            <a:ext cx="8213162" cy="439165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C116F2B-531E-45FB-89D2-08D29D0EF93A}"/>
              </a:ext>
            </a:extLst>
          </p:cNvPr>
          <p:cNvSpPr txBox="1"/>
          <p:nvPr/>
        </p:nvSpPr>
        <p:spPr>
          <a:xfrm>
            <a:off x="6990316" y="124784"/>
            <a:ext cx="202668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100" dirty="0"/>
              <a:t>BRT</a:t>
            </a:r>
            <a:r>
              <a:rPr lang="zh-CN" altLang="en-US" sz="1100" dirty="0"/>
              <a:t>优化方案模型（早高峰）</a:t>
            </a:r>
          </a:p>
        </p:txBody>
      </p:sp>
      <p:sp>
        <p:nvSpPr>
          <p:cNvPr id="6" name="对话气泡: 椭圆形 5">
            <a:extLst>
              <a:ext uri="{FF2B5EF4-FFF2-40B4-BE49-F238E27FC236}">
                <a16:creationId xmlns:a16="http://schemas.microsoft.com/office/drawing/2014/main" id="{91114C59-1E9D-4578-BE72-B63CCA718CA8}"/>
              </a:ext>
            </a:extLst>
          </p:cNvPr>
          <p:cNvSpPr/>
          <p:nvPr/>
        </p:nvSpPr>
        <p:spPr>
          <a:xfrm>
            <a:off x="3187700" y="196344"/>
            <a:ext cx="954044" cy="380095"/>
          </a:xfrm>
          <a:prstGeom prst="wedgeEllipseCallout">
            <a:avLst>
              <a:gd name="adj1" fmla="val 18050"/>
              <a:gd name="adj2" fmla="val 61944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sp>
        <p:nvSpPr>
          <p:cNvPr id="9" name="对话气泡: 椭圆形 8">
            <a:extLst>
              <a:ext uri="{FF2B5EF4-FFF2-40B4-BE49-F238E27FC236}">
                <a16:creationId xmlns:a16="http://schemas.microsoft.com/office/drawing/2014/main" id="{B2C334B7-62A7-4F43-A44B-69D38E8DBE24}"/>
              </a:ext>
            </a:extLst>
          </p:cNvPr>
          <p:cNvSpPr/>
          <p:nvPr/>
        </p:nvSpPr>
        <p:spPr>
          <a:xfrm>
            <a:off x="7145479" y="370319"/>
            <a:ext cx="954044" cy="380095"/>
          </a:xfrm>
          <a:prstGeom prst="wedgeEllipseCallout">
            <a:avLst>
              <a:gd name="adj1" fmla="val 18050"/>
              <a:gd name="adj2" fmla="val 61944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170294703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46C29F2B-CBD7-426C-A36B-02DA17F71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04" y="1996438"/>
            <a:ext cx="5836391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796530-ED21-406C-ABF1-B9E222B5487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B4FB8-B6C6-4B33-9BF5-C2317482F6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D7CF53-AFB7-46C5-AB58-42F6CED73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67" y="368525"/>
            <a:ext cx="302574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44C565DC-3DB7-4CB8-8C17-342595E84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236" y="368525"/>
            <a:ext cx="302329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2352D8A3-A213-47A1-854C-905DE98FE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63" y="1000949"/>
            <a:ext cx="934031" cy="94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57FE164-71E4-47BE-990A-59E58ECAB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63" y="2100564"/>
            <a:ext cx="934031" cy="94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8B252B1F-8259-45C9-A239-AF11D0C98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63" y="3200179"/>
            <a:ext cx="934031" cy="93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CD50193-652B-426C-AA76-129602558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8" y="1260593"/>
            <a:ext cx="934031" cy="108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F8182B12-FF22-4F3F-8C2A-621C76B97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8" y="2802056"/>
            <a:ext cx="934031" cy="108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68DFD47-AEAA-40BE-B7F1-18932B813B6A}"/>
              </a:ext>
            </a:extLst>
          </p:cNvPr>
          <p:cNvSpPr txBox="1"/>
          <p:nvPr/>
        </p:nvSpPr>
        <p:spPr>
          <a:xfrm>
            <a:off x="452989" y="4075083"/>
            <a:ext cx="1790660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延西街路口信号相位及配时（早高峰）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ACCA16D-CC70-40FB-AA0E-B4E9A73C7743}"/>
              </a:ext>
            </a:extLst>
          </p:cNvPr>
          <p:cNvSpPr txBox="1"/>
          <p:nvPr/>
        </p:nvSpPr>
        <p:spPr>
          <a:xfrm>
            <a:off x="5863319" y="4075082"/>
            <a:ext cx="1790660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西山街路口信号相位及配时（早高峰）</a:t>
            </a:r>
          </a:p>
        </p:txBody>
      </p:sp>
    </p:spTree>
    <p:extLst>
      <p:ext uri="{BB962C8B-B14F-4D97-AF65-F5344CB8AC3E}">
        <p14:creationId xmlns:p14="http://schemas.microsoft.com/office/powerpoint/2010/main" val="297636137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9C12FC-22F8-45BF-932E-2E233B3777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BE408-6FA9-409C-84A1-53EA0888FF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60162AE-24C9-48B4-A071-EB729BE0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81619"/>
            <a:ext cx="3804955" cy="318026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19EF769-6F68-493D-BD6D-7E47EAC0D6A7}"/>
              </a:ext>
            </a:extLst>
          </p:cNvPr>
          <p:cNvSpPr txBox="1"/>
          <p:nvPr/>
        </p:nvSpPr>
        <p:spPr>
          <a:xfrm>
            <a:off x="1998617" y="2419495"/>
            <a:ext cx="2573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1400" b="1" dirty="0">
                <a:latin typeface="+mj-ea"/>
                <a:ea typeface="+mj-ea"/>
              </a:rPr>
              <a:t>1 </a:t>
            </a:r>
            <a:r>
              <a:rPr lang="zh-CN" altLang="en-US" sz="1400" b="1" dirty="0">
                <a:latin typeface="+mj-ea"/>
                <a:ea typeface="+mj-ea"/>
              </a:rPr>
              <a:t>公园路</a:t>
            </a:r>
            <a:r>
              <a:rPr lang="en-US" altLang="zh-CN" sz="1400" b="1" dirty="0">
                <a:latin typeface="+mj-ea"/>
                <a:ea typeface="+mj-ea"/>
              </a:rPr>
              <a:t>-</a:t>
            </a:r>
            <a:r>
              <a:rPr lang="zh-CN" altLang="en-US" sz="1400" b="1" dirty="0">
                <a:latin typeface="+mj-ea"/>
                <a:ea typeface="+mj-ea"/>
              </a:rPr>
              <a:t>参花街交叉口</a:t>
            </a:r>
            <a:endParaRPr lang="en-US" altLang="zh-CN" sz="1400" b="1" dirty="0">
              <a:latin typeface="+mj-ea"/>
              <a:ea typeface="+mj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014BA7-D5C6-4D78-BAB3-5F7FAA1EE6F4}"/>
              </a:ext>
            </a:extLst>
          </p:cNvPr>
          <p:cNvSpPr/>
          <p:nvPr/>
        </p:nvSpPr>
        <p:spPr>
          <a:xfrm>
            <a:off x="7890100" y="2361197"/>
            <a:ext cx="308543" cy="3077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CD50D5-BC52-4ABF-84C9-B08F5C82BBE6}"/>
              </a:ext>
            </a:extLst>
          </p:cNvPr>
          <p:cNvSpPr txBox="1"/>
          <p:nvPr/>
        </p:nvSpPr>
        <p:spPr>
          <a:xfrm>
            <a:off x="6797040" y="4161880"/>
            <a:ext cx="157991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路口现状信号相位数</a:t>
            </a:r>
          </a:p>
        </p:txBody>
      </p:sp>
    </p:spTree>
    <p:extLst>
      <p:ext uri="{BB962C8B-B14F-4D97-AF65-F5344CB8AC3E}">
        <p14:creationId xmlns:p14="http://schemas.microsoft.com/office/powerpoint/2010/main" val="387511411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75EA46-8A26-41F5-BF82-C128F75119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A0E29C-0D62-4BC7-B3E8-B66FFC7977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280AE3-38FA-4067-8BF4-C92DB124448D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优化方案的交叉口数据（早高峰）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92F0BD0-46AB-4562-B1AF-264D784F4D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5185"/>
              </p:ext>
            </p:extLst>
          </p:nvPr>
        </p:nvGraphicFramePr>
        <p:xfrm>
          <a:off x="536575" y="386392"/>
          <a:ext cx="8070850" cy="435014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807085">
                  <a:extLst>
                    <a:ext uri="{9D8B030D-6E8A-4147-A177-3AD203B41FA5}">
                      <a16:colId xmlns:a16="http://schemas.microsoft.com/office/drawing/2014/main" val="170012516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26098475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151235866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94228661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00573933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031026748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56982247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356332108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923780958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248824693"/>
                    </a:ext>
                  </a:extLst>
                </a:gridCol>
              </a:tblGrid>
              <a:tr h="161134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车道编号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绿灯时长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交通流量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饱和流率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100" dirty="0">
                          <a:effectLst/>
                        </a:rPr>
                        <a:t>车道通行能力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车道饱和度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总延误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车均延误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平均最大排队长度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00096283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J1: </a:t>
                      </a:r>
                      <a:r>
                        <a:rPr lang="zh-CN" altLang="en-US" sz="600" kern="0" dirty="0">
                          <a:effectLst/>
                        </a:rPr>
                        <a:t>西山街路口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89.1%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52.9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277188206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282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642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90533615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1/2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567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642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88.3%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16.7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02021483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570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642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88.8%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16.9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384178957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572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642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89.1%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49.5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320275088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西山街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982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50.3%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71869019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西山街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493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982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50.2%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3308421650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3/3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西山街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88.4%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76.1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3150291370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42.0%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46521467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10068302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3185921057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5/4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517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85.0%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49.0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86505159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Left U-Turn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517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86.7%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51.7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070069431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BRT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699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522862888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BRT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699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3419953522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J2: </a:t>
                      </a:r>
                      <a:r>
                        <a:rPr lang="zh-CN" altLang="en-US" sz="600" kern="0" dirty="0">
                          <a:effectLst/>
                        </a:rPr>
                        <a:t>延西街路口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79.0%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546739345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1/1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58.4%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16.2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63183533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59.0%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16.3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42749694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59.0%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16.3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434152295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1/4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63.4%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40629387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U-Turn 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535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78.7%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57503696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3/1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延西街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473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78.8%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41170427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3/2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延西街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474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79.0%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534165515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5/1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 Right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356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7802905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7/1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 Right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162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592700427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7/2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 Ahead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296733623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7/3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 Ahead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587360380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7/4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 Ahead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4166837855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9/1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BRT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390318549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12/1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BRT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3754857104"/>
                  </a:ext>
                </a:extLst>
              </a:tr>
              <a:tr h="257015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C1 – </a:t>
                      </a:r>
                      <a:r>
                        <a:rPr lang="zh-CN" altLang="en-US" sz="600" kern="0" dirty="0">
                          <a:effectLst/>
                        </a:rPr>
                        <a:t>西山街路口</a:t>
                      </a:r>
                      <a:r>
                        <a:rPr lang="en-US" sz="600" kern="0" dirty="0">
                          <a:effectLst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(%): 	1.0	 Total Delay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(pcuHr): 	52.88	Cycle Time (s): 	90</a:t>
                      </a:r>
                      <a:endParaRPr lang="zh-CN" sz="600" kern="100" dirty="0">
                        <a:effectLst/>
                      </a:endParaRPr>
                    </a:p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C2 – </a:t>
                      </a:r>
                      <a:r>
                        <a:rPr lang="zh-CN" altLang="en-US" sz="600" kern="0" dirty="0">
                          <a:effectLst/>
                        </a:rPr>
                        <a:t>延西街路口</a:t>
                      </a:r>
                      <a:r>
                        <a:rPr lang="en-US" sz="600" kern="0" dirty="0">
                          <a:effectLst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(%): 	13.9	 Total Delay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(pcuHr): 	31.87	Cycle Time (s): 	80</a:t>
                      </a:r>
                      <a:endParaRPr lang="zh-CN" sz="6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 PRC Over All Lanes (%): 	1.0	 Total Delay Over All Lanes(pcuHr): 	84.75		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7407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87981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CCDBF2-3A36-4747-9EAD-E6F8AA12E3D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1A885E-C999-434A-9EE3-9667B85803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A5A49F7-EF1F-4ABF-9743-0912842D1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1" y="123825"/>
            <a:ext cx="8214957" cy="439261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DC7B663-A2A8-4D51-9357-31861D6B0B9D}"/>
              </a:ext>
            </a:extLst>
          </p:cNvPr>
          <p:cNvSpPr txBox="1"/>
          <p:nvPr/>
        </p:nvSpPr>
        <p:spPr>
          <a:xfrm>
            <a:off x="6990316" y="124784"/>
            <a:ext cx="202668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100" dirty="0"/>
              <a:t>BRT</a:t>
            </a:r>
            <a:r>
              <a:rPr lang="zh-CN" altLang="en-US" sz="1100" dirty="0"/>
              <a:t>优化方案模型（晚高峰）</a:t>
            </a:r>
          </a:p>
        </p:txBody>
      </p:sp>
      <p:sp>
        <p:nvSpPr>
          <p:cNvPr id="7" name="对话气泡: 椭圆形 6">
            <a:extLst>
              <a:ext uri="{FF2B5EF4-FFF2-40B4-BE49-F238E27FC236}">
                <a16:creationId xmlns:a16="http://schemas.microsoft.com/office/drawing/2014/main" id="{499A6CA8-7C95-428A-8321-89B3BA8A14D1}"/>
              </a:ext>
            </a:extLst>
          </p:cNvPr>
          <p:cNvSpPr/>
          <p:nvPr/>
        </p:nvSpPr>
        <p:spPr>
          <a:xfrm>
            <a:off x="3187700" y="196344"/>
            <a:ext cx="954044" cy="380095"/>
          </a:xfrm>
          <a:prstGeom prst="wedgeEllipseCallout">
            <a:avLst>
              <a:gd name="adj1" fmla="val 18050"/>
              <a:gd name="adj2" fmla="val 61944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sp>
        <p:nvSpPr>
          <p:cNvPr id="8" name="对话气泡: 椭圆形 7">
            <a:extLst>
              <a:ext uri="{FF2B5EF4-FFF2-40B4-BE49-F238E27FC236}">
                <a16:creationId xmlns:a16="http://schemas.microsoft.com/office/drawing/2014/main" id="{06851DD9-D89F-4E3B-B676-55864611B733}"/>
              </a:ext>
            </a:extLst>
          </p:cNvPr>
          <p:cNvSpPr/>
          <p:nvPr/>
        </p:nvSpPr>
        <p:spPr>
          <a:xfrm>
            <a:off x="7145479" y="370319"/>
            <a:ext cx="954044" cy="380095"/>
          </a:xfrm>
          <a:prstGeom prst="wedgeEllipseCallout">
            <a:avLst>
              <a:gd name="adj1" fmla="val 18050"/>
              <a:gd name="adj2" fmla="val 61944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244632286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2E71006-3BCC-42E8-8B3E-D26E8BEF0D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B64F7B-1A66-4482-8829-3D3C2329C2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E50964-1749-4830-B270-0F0DF017F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63" y="401411"/>
            <a:ext cx="302330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E17EFEF-F92F-47CD-A8D0-E7C56DE95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236" y="401411"/>
            <a:ext cx="302330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1A25C98-25D3-47FB-A83E-8D93D432D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05" y="1996438"/>
            <a:ext cx="583639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8A04577-3995-4B3C-A6F1-2A78A3CB8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63" y="1000949"/>
            <a:ext cx="934031" cy="94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EAC553A-D5C7-4A0C-86E4-ED7BDCEC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63" y="2100564"/>
            <a:ext cx="934031" cy="94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E7ABACD6-D5A2-482E-97CA-689647CC6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63" y="3200179"/>
            <a:ext cx="934031" cy="93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1130E9D-B401-47FB-8DEC-F1CB855E6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8" y="1260593"/>
            <a:ext cx="934031" cy="108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A15F25C2-D3B7-4D8C-A5DB-2DB98DD47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88" y="2802056"/>
            <a:ext cx="934031" cy="108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E9F880-88D7-4EA7-82FC-DDA8DF457055}"/>
              </a:ext>
            </a:extLst>
          </p:cNvPr>
          <p:cNvSpPr txBox="1"/>
          <p:nvPr/>
        </p:nvSpPr>
        <p:spPr>
          <a:xfrm>
            <a:off x="6286500" y="124784"/>
            <a:ext cx="273050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100" dirty="0"/>
              <a:t>BRT</a:t>
            </a:r>
            <a:r>
              <a:rPr lang="zh-CN" altLang="en-US" sz="1100" dirty="0"/>
              <a:t>优化方案信号相位及配时（晚高峰）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2E2D5F-DFB4-4384-BD04-22E2A45E77EF}"/>
              </a:ext>
            </a:extLst>
          </p:cNvPr>
          <p:cNvSpPr txBox="1"/>
          <p:nvPr/>
        </p:nvSpPr>
        <p:spPr>
          <a:xfrm>
            <a:off x="452989" y="4075083"/>
            <a:ext cx="1790660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延西街路口信号相位及配时（晚高峰）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6F81676-65B3-4A3D-8621-60347F2F3948}"/>
              </a:ext>
            </a:extLst>
          </p:cNvPr>
          <p:cNvSpPr txBox="1"/>
          <p:nvPr/>
        </p:nvSpPr>
        <p:spPr>
          <a:xfrm>
            <a:off x="5863319" y="4075082"/>
            <a:ext cx="1790660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西山街路口信号相位及配时（晚高峰）</a:t>
            </a:r>
          </a:p>
        </p:txBody>
      </p:sp>
    </p:spTree>
    <p:extLst>
      <p:ext uri="{BB962C8B-B14F-4D97-AF65-F5344CB8AC3E}">
        <p14:creationId xmlns:p14="http://schemas.microsoft.com/office/powerpoint/2010/main" val="282512241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75EA46-8A26-41F5-BF82-C128F75119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A0E29C-0D62-4BC7-B3E8-B66FFC7977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280AE3-38FA-4067-8BF4-C92DB124448D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优化方案的交叉口数据（晚高峰）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A936A31-F626-44AE-886F-80C6DB32E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568011"/>
              </p:ext>
            </p:extLst>
          </p:nvPr>
        </p:nvGraphicFramePr>
        <p:xfrm>
          <a:off x="536574" y="386392"/>
          <a:ext cx="8070850" cy="435014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807085">
                  <a:extLst>
                    <a:ext uri="{9D8B030D-6E8A-4147-A177-3AD203B41FA5}">
                      <a16:colId xmlns:a16="http://schemas.microsoft.com/office/drawing/2014/main" val="120930878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123167295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82061119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975533712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07974586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253756775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9636271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623974993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20771249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120019949"/>
                    </a:ext>
                  </a:extLst>
                </a:gridCol>
              </a:tblGrid>
              <a:tr h="161134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车道编号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绿灯时长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交通流量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饱和流率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100" dirty="0">
                          <a:effectLst/>
                        </a:rPr>
                        <a:t>车道通行能力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车道饱和度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总延误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车均延误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平均最大排队长度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919110497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J1: </a:t>
                      </a:r>
                      <a:r>
                        <a:rPr lang="zh-CN" altLang="en-US" sz="600" kern="0" dirty="0">
                          <a:effectLst/>
                        </a:rPr>
                        <a:t>西山街路口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88.9%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51.8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698159263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42.7%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49620467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1/2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470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88.9%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56.8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3519432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470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88.9%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56.8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1065791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469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88.7%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56.4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793338504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西山街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1096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394584367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西山街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1096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750630854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3/3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西山街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85.7%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65.5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37542279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542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1228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348812942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534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1228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38797447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534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1228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4212879898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5/4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502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583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86.1%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1419498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5/5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Left U-Turn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514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583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88.1%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49.2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726852300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BRT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576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28.2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528955717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BRT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576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28.2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343469404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J2: </a:t>
                      </a:r>
                      <a:r>
                        <a:rPr lang="zh-CN" altLang="en-US" sz="600" kern="0" dirty="0">
                          <a:effectLst/>
                        </a:rPr>
                        <a:t>延西街路口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87.7%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36.5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3341058659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1/1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60.0%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32910229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59.7%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288144111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59.7%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957064118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1/4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978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42.0%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574055866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U-Turn 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728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978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74.5%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3813971443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3/1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延西街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756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863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87.7%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229044758"/>
                  </a:ext>
                </a:extLst>
              </a:tr>
              <a:tr h="11852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3/2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延西街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753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863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87.3%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97453096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5/1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 Right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42.6%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625403588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7/1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 Right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470600360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7/2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 Ahead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23.0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3285559075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7/3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 Ahead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42.1%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23.0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673969530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7/4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 Ahead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42.1%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23.0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556971660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9/1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BRT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20.8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1060954745"/>
                  </a:ext>
                </a:extLst>
              </a:tr>
              <a:tr h="7590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12/1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</a:t>
                      </a:r>
                      <a:r>
                        <a:rPr lang="en-US" sz="600" kern="0" dirty="0">
                          <a:effectLst/>
                        </a:rPr>
                        <a:t>BRT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20.8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extLst>
                  <a:ext uri="{0D108BD9-81ED-4DB2-BD59-A6C34878D82A}">
                    <a16:rowId xmlns:a16="http://schemas.microsoft.com/office/drawing/2014/main" val="2412553062"/>
                  </a:ext>
                </a:extLst>
              </a:tr>
              <a:tr h="257015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C1 – </a:t>
                      </a:r>
                      <a:r>
                        <a:rPr lang="zh-CN" altLang="en-US" sz="600" kern="0" dirty="0">
                          <a:effectLst/>
                        </a:rPr>
                        <a:t>西山街</a:t>
                      </a:r>
                      <a:r>
                        <a:rPr lang="en-US" sz="600" kern="0" dirty="0">
                          <a:effectLst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(%): 	1.3	 Total Delay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(pcuHr): 	51.78	Cycle Time (s): 	90</a:t>
                      </a:r>
                      <a:endParaRPr lang="zh-CN" sz="600" kern="100" dirty="0">
                        <a:effectLst/>
                      </a:endParaRPr>
                    </a:p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C2 – </a:t>
                      </a:r>
                      <a:r>
                        <a:rPr lang="zh-CN" altLang="en-US" sz="600" kern="0" dirty="0">
                          <a:effectLst/>
                        </a:rPr>
                        <a:t>延西街</a:t>
                      </a:r>
                      <a:r>
                        <a:rPr lang="en-US" sz="600" kern="0" dirty="0">
                          <a:effectLst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(%): 	2.7	 Total Delay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(pcuHr): 	36.48	Cycle Time (s): 	80</a:t>
                      </a:r>
                      <a:endParaRPr lang="zh-CN" sz="6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 PRC Over All Lanes (%): 	1.3	 Total Delay Over All Lanes(pcuHr): 	88.26		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646" marR="16646" marT="16646" marB="16646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84075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15316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63A11D-F80A-4EE8-9CF6-6883B098AF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CD5EA6-2E57-4204-8241-DAB669F0A1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D475638A-EA43-433E-A0B2-DC9C6B617A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4074509"/>
              </p:ext>
            </p:extLst>
          </p:nvPr>
        </p:nvGraphicFramePr>
        <p:xfrm>
          <a:off x="4847994" y="1329057"/>
          <a:ext cx="3236589" cy="318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ECA7A442-5D96-4D1D-BF12-2C924D1EFE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2688820"/>
              </p:ext>
            </p:extLst>
          </p:nvPr>
        </p:nvGraphicFramePr>
        <p:xfrm>
          <a:off x="1059417" y="1329056"/>
          <a:ext cx="3236589" cy="318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6FE3DCFE-8D80-46B1-B293-D210FE2AF1F7}"/>
              </a:ext>
            </a:extLst>
          </p:cNvPr>
          <p:cNvSpPr txBox="1"/>
          <p:nvPr/>
        </p:nvSpPr>
        <p:spPr>
          <a:xfrm>
            <a:off x="765060" y="124784"/>
            <a:ext cx="5028317" cy="9387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b="1" dirty="0">
                <a:latin typeface="+mn-ea"/>
              </a:rPr>
              <a:t>结论</a:t>
            </a:r>
            <a:endParaRPr lang="en-US" altLang="zh-CN" sz="1100" b="1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西山街路口采用</a:t>
            </a:r>
            <a:r>
              <a:rPr lang="en-US" altLang="zh-CN" sz="1100" dirty="0">
                <a:latin typeface="+mn-ea"/>
              </a:rPr>
              <a:t>3</a:t>
            </a:r>
            <a:r>
              <a:rPr lang="zh-CN" altLang="en-US" sz="1100" dirty="0">
                <a:latin typeface="+mn-ea"/>
              </a:rPr>
              <a:t>相位和短周期的信号控制方案，提高了各个方向的通行效率，减小了整个交叉口总延误：由</a:t>
            </a:r>
            <a:r>
              <a:rPr lang="en-US" altLang="zh-CN" sz="1100" dirty="0">
                <a:latin typeface="+mn-ea"/>
              </a:rPr>
              <a:t>E</a:t>
            </a:r>
            <a:r>
              <a:rPr lang="zh-CN" altLang="en-US" sz="1100" dirty="0">
                <a:latin typeface="+mn-ea"/>
              </a:rPr>
              <a:t>级服务水平提升到</a:t>
            </a:r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级，改善效果明显；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延西街路口从改善前的</a:t>
            </a:r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（早高峰）</a:t>
            </a:r>
            <a:r>
              <a:rPr lang="en-US" altLang="zh-CN" sz="1100" dirty="0">
                <a:latin typeface="+mn-ea"/>
              </a:rPr>
              <a:t>/E</a:t>
            </a:r>
            <a:r>
              <a:rPr lang="zh-CN" altLang="en-US" sz="1100" dirty="0">
                <a:latin typeface="+mn-ea"/>
              </a:rPr>
              <a:t>（晚高峰）级提高到</a:t>
            </a:r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级。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EE88F07-FE8E-4EEA-A864-B0644F4C7DE7}"/>
              </a:ext>
            </a:extLst>
          </p:cNvPr>
          <p:cNvGrpSpPr/>
          <p:nvPr/>
        </p:nvGrpSpPr>
        <p:grpSpPr>
          <a:xfrm>
            <a:off x="6168350" y="289988"/>
            <a:ext cx="1916233" cy="773512"/>
            <a:chOff x="1326236" y="3106358"/>
            <a:chExt cx="1916233" cy="77351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F91DFBDE-BAC2-433B-92DF-BEDCE00DEDFF}"/>
                </a:ext>
              </a:extLst>
            </p:cNvPr>
            <p:cNvSpPr/>
            <p:nvPr/>
          </p:nvSpPr>
          <p:spPr>
            <a:xfrm>
              <a:off x="1326236" y="3106358"/>
              <a:ext cx="400050" cy="4000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dirty="0"/>
                <a:t>C/D</a:t>
              </a:r>
              <a:endParaRPr lang="zh-CN" altLang="en-US" dirty="0" err="1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7543C147-2995-4CD5-82D3-71E526C99F92}"/>
                </a:ext>
              </a:extLst>
            </p:cNvPr>
            <p:cNvSpPr/>
            <p:nvPr/>
          </p:nvSpPr>
          <p:spPr>
            <a:xfrm>
              <a:off x="2842419" y="3106358"/>
              <a:ext cx="400050" cy="400050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A</a:t>
              </a:r>
              <a:endParaRPr lang="zh-CN" altLang="en-US" dirty="0" err="1"/>
            </a:p>
          </p:txBody>
        </p:sp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id="{3C418DA8-17E2-4433-9B90-153D386C86FC}"/>
                </a:ext>
              </a:extLst>
            </p:cNvPr>
            <p:cNvSpPr/>
            <p:nvPr/>
          </p:nvSpPr>
          <p:spPr>
            <a:xfrm>
              <a:off x="2146300" y="3164024"/>
              <a:ext cx="342900" cy="307717"/>
            </a:xfrm>
            <a:prstGeom prst="rightArrow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37A2B7A6-DB48-4392-83B0-DC1F33A43E84}"/>
                </a:ext>
              </a:extLst>
            </p:cNvPr>
            <p:cNvSpPr txBox="1"/>
            <p:nvPr/>
          </p:nvSpPr>
          <p:spPr>
            <a:xfrm>
              <a:off x="1333499" y="3618262"/>
              <a:ext cx="1908969" cy="261608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zh-CN" altLang="en-US" sz="1100" b="1" dirty="0">
                  <a:latin typeface="+mn-ea"/>
                </a:rPr>
                <a:t>改善前后交叉口服务水平变化</a:t>
              </a:r>
              <a:endParaRPr lang="en-US" altLang="zh-CN" sz="11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85183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9C12FC-22F8-45BF-932E-2E233B3777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BE408-6FA9-409C-84A1-53EA0888FF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60162AE-24C9-48B4-A071-EB729BE0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81619"/>
            <a:ext cx="3804955" cy="318026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19EF769-6F68-493D-BD6D-7E47EAC0D6A7}"/>
              </a:ext>
            </a:extLst>
          </p:cNvPr>
          <p:cNvSpPr txBox="1"/>
          <p:nvPr/>
        </p:nvSpPr>
        <p:spPr>
          <a:xfrm>
            <a:off x="1846523" y="2419495"/>
            <a:ext cx="27254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1400" b="1" dirty="0">
                <a:latin typeface="+mj-ea"/>
                <a:ea typeface="+mj-ea"/>
              </a:rPr>
              <a:t>3 </a:t>
            </a:r>
            <a:r>
              <a:rPr lang="zh-CN" altLang="en-US" sz="1400" b="1" dirty="0">
                <a:latin typeface="+mj-ea"/>
                <a:ea typeface="+mj-ea"/>
              </a:rPr>
              <a:t>公园路</a:t>
            </a:r>
            <a:r>
              <a:rPr lang="en-US" altLang="zh-CN" sz="1400" b="1" dirty="0">
                <a:latin typeface="+mj-ea"/>
                <a:ea typeface="+mj-ea"/>
              </a:rPr>
              <a:t>-</a:t>
            </a:r>
            <a:r>
              <a:rPr lang="zh-CN" altLang="en-US" sz="1400" b="1" dirty="0">
                <a:latin typeface="+mj-ea"/>
                <a:ea typeface="+mj-ea"/>
              </a:rPr>
              <a:t>延大交叉口</a:t>
            </a:r>
            <a:endParaRPr lang="en-US" altLang="zh-CN" sz="1400" b="1" dirty="0">
              <a:latin typeface="+mj-ea"/>
              <a:ea typeface="+mj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014BA7-D5C6-4D78-BAB3-5F7FAA1EE6F4}"/>
              </a:ext>
            </a:extLst>
          </p:cNvPr>
          <p:cNvSpPr/>
          <p:nvPr/>
        </p:nvSpPr>
        <p:spPr>
          <a:xfrm>
            <a:off x="6779317" y="2340378"/>
            <a:ext cx="302521" cy="3077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CD50D5-BC52-4ABF-84C9-B08F5C82BBE6}"/>
              </a:ext>
            </a:extLst>
          </p:cNvPr>
          <p:cNvSpPr txBox="1"/>
          <p:nvPr/>
        </p:nvSpPr>
        <p:spPr>
          <a:xfrm>
            <a:off x="6797040" y="4161880"/>
            <a:ext cx="157991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路口现状信号相位数</a:t>
            </a:r>
          </a:p>
        </p:txBody>
      </p:sp>
    </p:spTree>
    <p:extLst>
      <p:ext uri="{BB962C8B-B14F-4D97-AF65-F5344CB8AC3E}">
        <p14:creationId xmlns:p14="http://schemas.microsoft.com/office/powerpoint/2010/main" val="209734886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DC2961-CDE6-4D75-9602-3B0C03179B3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F0EFE1-C3B3-4D86-8176-6A2DCA930C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6619E83-3CD3-45A2-8D3C-B985DD16ED3E}"/>
              </a:ext>
            </a:extLst>
          </p:cNvPr>
          <p:cNvSpPr txBox="1"/>
          <p:nvPr/>
        </p:nvSpPr>
        <p:spPr>
          <a:xfrm>
            <a:off x="122237" y="140075"/>
            <a:ext cx="3476579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3.1</a:t>
            </a:r>
            <a:r>
              <a:rPr lang="zh-CN" altLang="en-US" sz="1200" b="1" dirty="0">
                <a:latin typeface="+mj-ea"/>
                <a:ea typeface="+mj-ea"/>
              </a:rPr>
              <a:t>公园路</a:t>
            </a:r>
            <a:r>
              <a:rPr lang="en-US" altLang="zh-CN" sz="1200" b="1" dirty="0">
                <a:latin typeface="+mj-ea"/>
                <a:ea typeface="+mj-ea"/>
              </a:rPr>
              <a:t>-</a:t>
            </a:r>
            <a:r>
              <a:rPr lang="zh-CN" altLang="en-US" sz="1200" b="1" dirty="0">
                <a:latin typeface="+mj-ea"/>
                <a:ea typeface="+mj-ea"/>
              </a:rPr>
              <a:t>延大交叉口现状信号相位及流量数据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37AA1F9-D923-454F-9BF0-C3A2FCA95023}"/>
              </a:ext>
            </a:extLst>
          </p:cNvPr>
          <p:cNvSpPr txBox="1"/>
          <p:nvPr/>
        </p:nvSpPr>
        <p:spPr>
          <a:xfrm>
            <a:off x="122238" y="502386"/>
            <a:ext cx="1959876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>
                <a:latin typeface="+mn-ea"/>
              </a:rPr>
              <a:t>现状信号相位</a:t>
            </a:r>
            <a:r>
              <a:rPr lang="en-US" altLang="zh-CN" sz="1100" dirty="0">
                <a:latin typeface="+mn-ea"/>
              </a:rPr>
              <a:t> (</a:t>
            </a:r>
            <a:r>
              <a:rPr lang="zh-CN" altLang="en-US" sz="1100" dirty="0">
                <a:latin typeface="+mn-ea"/>
              </a:rPr>
              <a:t>周期：</a:t>
            </a:r>
            <a:r>
              <a:rPr lang="en-US" altLang="zh-CN" sz="1100" dirty="0">
                <a:latin typeface="+mn-ea"/>
              </a:rPr>
              <a:t>145s)</a:t>
            </a:r>
            <a:endParaRPr lang="zh-CN" altLang="en-US" sz="1100" dirty="0"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453CC3F-AC03-4987-8772-4E0711241047}"/>
              </a:ext>
            </a:extLst>
          </p:cNvPr>
          <p:cNvSpPr txBox="1"/>
          <p:nvPr/>
        </p:nvSpPr>
        <p:spPr>
          <a:xfrm>
            <a:off x="954353" y="1921917"/>
            <a:ext cx="2421304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延大门口高峰小时流量（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4AD478A-AF66-42AF-99A0-109BBCABC56F}"/>
              </a:ext>
            </a:extLst>
          </p:cNvPr>
          <p:cNvSpPr txBox="1"/>
          <p:nvPr/>
        </p:nvSpPr>
        <p:spPr>
          <a:xfrm>
            <a:off x="954353" y="3639616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调查时间：</a:t>
            </a:r>
            <a:r>
              <a:rPr lang="en-US" altLang="zh-CN" sz="1100" dirty="0"/>
              <a:t>2021</a:t>
            </a:r>
            <a:r>
              <a:rPr lang="zh-CN" altLang="en-US" sz="1100" dirty="0"/>
              <a:t>年</a:t>
            </a:r>
            <a:r>
              <a:rPr lang="en-US" altLang="zh-CN" sz="1100" dirty="0"/>
              <a:t>6</a:t>
            </a:r>
            <a:r>
              <a:rPr lang="zh-CN" altLang="en-US" sz="1100" dirty="0"/>
              <a:t>月</a:t>
            </a:r>
            <a:r>
              <a:rPr lang="en-US" altLang="zh-CN" sz="1100" dirty="0"/>
              <a:t>16</a:t>
            </a:r>
            <a:r>
              <a:rPr lang="zh-CN" altLang="en-US" sz="1100" dirty="0"/>
              <a:t>日，</a:t>
            </a:r>
            <a:r>
              <a:rPr lang="en-US" altLang="zh-CN" sz="1100" dirty="0"/>
              <a:t>7:00-8:00, 16:30-17:30</a:t>
            </a:r>
            <a:endParaRPr lang="zh-CN" altLang="en-US" sz="1100" dirty="0"/>
          </a:p>
        </p:txBody>
      </p:sp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id="{C65A3F4E-7AE4-4AA0-B129-16E049CD8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286203"/>
              </p:ext>
            </p:extLst>
          </p:nvPr>
        </p:nvGraphicFramePr>
        <p:xfrm>
          <a:off x="942787" y="2151369"/>
          <a:ext cx="2431920" cy="1440196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5320">
                  <a:extLst>
                    <a:ext uri="{9D8B030D-6E8A-4147-A177-3AD203B41FA5}">
                      <a16:colId xmlns:a16="http://schemas.microsoft.com/office/drawing/2014/main" val="2682012213"/>
                    </a:ext>
                  </a:extLst>
                </a:gridCol>
                <a:gridCol w="405320">
                  <a:extLst>
                    <a:ext uri="{9D8B030D-6E8A-4147-A177-3AD203B41FA5}">
                      <a16:colId xmlns:a16="http://schemas.microsoft.com/office/drawing/2014/main" val="1703044238"/>
                    </a:ext>
                  </a:extLst>
                </a:gridCol>
                <a:gridCol w="405320">
                  <a:extLst>
                    <a:ext uri="{9D8B030D-6E8A-4147-A177-3AD203B41FA5}">
                      <a16:colId xmlns:a16="http://schemas.microsoft.com/office/drawing/2014/main" val="1849171336"/>
                    </a:ext>
                  </a:extLst>
                </a:gridCol>
                <a:gridCol w="405320">
                  <a:extLst>
                    <a:ext uri="{9D8B030D-6E8A-4147-A177-3AD203B41FA5}">
                      <a16:colId xmlns:a16="http://schemas.microsoft.com/office/drawing/2014/main" val="2708270966"/>
                    </a:ext>
                  </a:extLst>
                </a:gridCol>
                <a:gridCol w="405320">
                  <a:extLst>
                    <a:ext uri="{9D8B030D-6E8A-4147-A177-3AD203B41FA5}">
                      <a16:colId xmlns:a16="http://schemas.microsoft.com/office/drawing/2014/main" val="3521356522"/>
                    </a:ext>
                  </a:extLst>
                </a:gridCol>
                <a:gridCol w="405320">
                  <a:extLst>
                    <a:ext uri="{9D8B030D-6E8A-4147-A177-3AD203B41FA5}">
                      <a16:colId xmlns:a16="http://schemas.microsoft.com/office/drawing/2014/main" val="112421869"/>
                    </a:ext>
                  </a:extLst>
                </a:gridCol>
              </a:tblGrid>
              <a:tr h="1600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am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381470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52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1344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1484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201571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1416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70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74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1560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947347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45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045839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1424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143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1360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3089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492959"/>
                  </a:ext>
                </a:extLst>
              </a:tr>
              <a:tr h="132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pm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028636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908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42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1074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446257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984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126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1139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231626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47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728830"/>
                  </a:ext>
                </a:extLst>
              </a:tr>
              <a:tr h="143422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1009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289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955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2324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565278"/>
                  </a:ext>
                </a:extLst>
              </a:tr>
            </a:tbl>
          </a:graphicData>
        </a:graphic>
      </p:graphicFrame>
      <p:pic>
        <p:nvPicPr>
          <p:cNvPr id="28" name="图片 27">
            <a:extLst>
              <a:ext uri="{FF2B5EF4-FFF2-40B4-BE49-F238E27FC236}">
                <a16:creationId xmlns:a16="http://schemas.microsoft.com/office/drawing/2014/main" id="{154F86FF-73FE-4DDF-8EBB-B3514378A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8"/>
          <a:stretch/>
        </p:blipFill>
        <p:spPr>
          <a:xfrm>
            <a:off x="6240779" y="123825"/>
            <a:ext cx="2754315" cy="2446550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B1AAC9C3-F397-4763-9E66-F5666B24DB00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30" name="Freeform 53">
              <a:extLst>
                <a:ext uri="{FF2B5EF4-FFF2-40B4-BE49-F238E27FC236}">
                  <a16:creationId xmlns:a16="http://schemas.microsoft.com/office/drawing/2014/main" id="{B98DAD76-73A5-4176-8DB8-2404087AA82C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1" name="Freeform 54">
              <a:extLst>
                <a:ext uri="{FF2B5EF4-FFF2-40B4-BE49-F238E27FC236}">
                  <a16:creationId xmlns:a16="http://schemas.microsoft.com/office/drawing/2014/main" id="{2132B143-9100-46C3-8F75-6A1047D07A8C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A322915-E45F-4258-89E3-11F1C8C6157C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6E8424D8-39C3-4B42-8E16-A33BF9CF9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263" y="2582493"/>
            <a:ext cx="2035732" cy="193394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8DA7574-8618-4FC1-85F1-24E6F0E06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995" y="2573958"/>
            <a:ext cx="2035732" cy="1933945"/>
          </a:xfrm>
          <a:prstGeom prst="rect">
            <a:avLst/>
          </a:prstGeom>
        </p:spPr>
      </p:pic>
      <p:graphicFrame>
        <p:nvGraphicFramePr>
          <p:cNvPr id="37" name="图表 36">
            <a:extLst>
              <a:ext uri="{FF2B5EF4-FFF2-40B4-BE49-F238E27FC236}">
                <a16:creationId xmlns:a16="http://schemas.microsoft.com/office/drawing/2014/main" id="{EF238A5E-78D4-46B2-898C-B3EE4622A8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8663419"/>
              </p:ext>
            </p:extLst>
          </p:nvPr>
        </p:nvGraphicFramePr>
        <p:xfrm>
          <a:off x="3386273" y="1330060"/>
          <a:ext cx="2855580" cy="1231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文本框 37">
            <a:extLst>
              <a:ext uri="{FF2B5EF4-FFF2-40B4-BE49-F238E27FC236}">
                <a16:creationId xmlns:a16="http://schemas.microsoft.com/office/drawing/2014/main" id="{6FF4806C-BAD6-4B94-AF50-B64E1480BCD6}"/>
              </a:ext>
            </a:extLst>
          </p:cNvPr>
          <p:cNvSpPr txBox="1"/>
          <p:nvPr/>
        </p:nvSpPr>
        <p:spPr>
          <a:xfrm>
            <a:off x="3386273" y="123825"/>
            <a:ext cx="2826873" cy="11079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从交叉口的流量数据可以看出：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路口东西方向流量已经比较小，左转需求也很小</a:t>
            </a:r>
            <a:r>
              <a:rPr lang="zh-CN" altLang="en-US" sz="1100" dirty="0"/>
              <a:t>，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延大晚高峰出来的车流量为</a:t>
            </a:r>
            <a:r>
              <a:rPr lang="en-US" altLang="zh-CN" sz="1100" dirty="0"/>
              <a:t>111 PCU/Hr</a:t>
            </a:r>
            <a:r>
              <a:rPr lang="zh-CN" altLang="en-US" sz="1100" dirty="0"/>
              <a:t>，右转比例最大，其次是直行，左转最小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7530E24-EFC0-4B6C-825D-1E9B50283431}"/>
              </a:ext>
            </a:extLst>
          </p:cNvPr>
          <p:cNvSpPr txBox="1"/>
          <p:nvPr/>
        </p:nvSpPr>
        <p:spPr>
          <a:xfrm>
            <a:off x="6655756" y="1313397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BF225B0-E0BD-4245-A718-77F5BC92A8F4}"/>
              </a:ext>
            </a:extLst>
          </p:cNvPr>
          <p:cNvSpPr txBox="1"/>
          <p:nvPr/>
        </p:nvSpPr>
        <p:spPr>
          <a:xfrm>
            <a:off x="7554305" y="2256996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延大胡同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E74E53F-E856-45E2-A699-C7612226EB59}"/>
              </a:ext>
            </a:extLst>
          </p:cNvPr>
          <p:cNvSpPr txBox="1"/>
          <p:nvPr/>
        </p:nvSpPr>
        <p:spPr>
          <a:xfrm>
            <a:off x="7334809" y="774742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延大</a:t>
            </a: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F7D297C9-D809-406B-A051-6B0B1F4677CD}"/>
              </a:ext>
            </a:extLst>
          </p:cNvPr>
          <p:cNvCxnSpPr>
            <a:cxnSpLocks/>
          </p:cNvCxnSpPr>
          <p:nvPr/>
        </p:nvCxnSpPr>
        <p:spPr>
          <a:xfrm rot="10747240" flipH="1" flipV="1">
            <a:off x="7515945" y="1004949"/>
            <a:ext cx="2719" cy="32511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0783A46B-39D7-4916-B1D3-1B95FD421738}"/>
              </a:ext>
            </a:extLst>
          </p:cNvPr>
          <p:cNvGrpSpPr/>
          <p:nvPr/>
        </p:nvGrpSpPr>
        <p:grpSpPr>
          <a:xfrm rot="14596608" flipH="1">
            <a:off x="7582969" y="951635"/>
            <a:ext cx="200098" cy="230410"/>
            <a:chOff x="2120414" y="3262562"/>
            <a:chExt cx="312639" cy="360000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AEBF0499-7302-49F7-9AE5-ADA384E17F35}"/>
                </a:ext>
              </a:extLst>
            </p:cNvPr>
            <p:cNvCxnSpPr>
              <a:cxnSpLocks/>
            </p:cNvCxnSpPr>
            <p:nvPr/>
          </p:nvCxnSpPr>
          <p:spPr>
            <a:xfrm rot="3849368" flipV="1">
              <a:off x="2242783" y="3207798"/>
              <a:ext cx="2064" cy="246801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8540D1CB-022B-414A-958B-4173CB5E1C1F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0B1FAD60-C6BA-4110-ABEA-EF45A57F0153}"/>
              </a:ext>
            </a:extLst>
          </p:cNvPr>
          <p:cNvGrpSpPr/>
          <p:nvPr/>
        </p:nvGrpSpPr>
        <p:grpSpPr>
          <a:xfrm rot="6915523">
            <a:off x="7254110" y="960102"/>
            <a:ext cx="200098" cy="230410"/>
            <a:chOff x="2120414" y="3262562"/>
            <a:chExt cx="312639" cy="360000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006E2797-5E1B-4C68-9222-E2A9F634A2CD}"/>
                </a:ext>
              </a:extLst>
            </p:cNvPr>
            <p:cNvCxnSpPr>
              <a:cxnSpLocks/>
            </p:cNvCxnSpPr>
            <p:nvPr/>
          </p:nvCxnSpPr>
          <p:spPr>
            <a:xfrm rot="3849368" flipV="1">
              <a:off x="2242783" y="3207798"/>
              <a:ext cx="2064" cy="246801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41E67123-1B0A-47F5-8A24-87CD52B72DCD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50" name="表格 49">
            <a:extLst>
              <a:ext uri="{FF2B5EF4-FFF2-40B4-BE49-F238E27FC236}">
                <a16:creationId xmlns:a16="http://schemas.microsoft.com/office/drawing/2014/main" id="{FFBA8D14-93D8-4BFA-B152-C6CCB2AA6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759261"/>
              </p:ext>
            </p:extLst>
          </p:nvPr>
        </p:nvGraphicFramePr>
        <p:xfrm>
          <a:off x="127058" y="763994"/>
          <a:ext cx="2692023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 (24s)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 (61s)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</a:t>
                      </a:r>
                      <a:r>
                        <a:rPr lang="en-US" sz="700" dirty="0">
                          <a:effectLst/>
                        </a:rPr>
                        <a:t>3 (26s)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4 (34s)</a:t>
                      </a:r>
                      <a:endParaRPr lang="zh-CN" alt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51" name="组合 50">
            <a:extLst>
              <a:ext uri="{FF2B5EF4-FFF2-40B4-BE49-F238E27FC236}">
                <a16:creationId xmlns:a16="http://schemas.microsoft.com/office/drawing/2014/main" id="{4B804F10-1108-4D40-B170-8385E691760E}"/>
              </a:ext>
            </a:extLst>
          </p:cNvPr>
          <p:cNvGrpSpPr/>
          <p:nvPr/>
        </p:nvGrpSpPr>
        <p:grpSpPr>
          <a:xfrm rot="4994686">
            <a:off x="1613049" y="950096"/>
            <a:ext cx="406298" cy="590366"/>
            <a:chOff x="6982467" y="1047516"/>
            <a:chExt cx="406298" cy="590366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3D50F1E9-5742-477A-B4B5-4A8607EF054E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051A736C-F2E4-4335-9D47-42F148662701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直接箭头连接符 56">
                <a:extLst>
                  <a:ext uri="{FF2B5EF4-FFF2-40B4-BE49-F238E27FC236}">
                    <a16:creationId xmlns:a16="http://schemas.microsoft.com/office/drawing/2014/main" id="{ED8B8854-6452-4941-9B70-F7E7C2B87093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F68F0826-43EE-459E-8A10-E81AED4B879B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1AF77F09-4E43-4546-A415-DBC884F62645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>
                <a:extLst>
                  <a:ext uri="{FF2B5EF4-FFF2-40B4-BE49-F238E27FC236}">
                    <a16:creationId xmlns:a16="http://schemas.microsoft.com/office/drawing/2014/main" id="{067FBAA2-A42F-478D-98AF-7EEF8C0AC3D4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直接箭头连接符 57">
            <a:extLst>
              <a:ext uri="{FF2B5EF4-FFF2-40B4-BE49-F238E27FC236}">
                <a16:creationId xmlns:a16="http://schemas.microsoft.com/office/drawing/2014/main" id="{1B39613F-9226-42A5-A5F3-3A98797F001B}"/>
              </a:ext>
            </a:extLst>
          </p:cNvPr>
          <p:cNvCxnSpPr>
            <a:cxnSpLocks/>
          </p:cNvCxnSpPr>
          <p:nvPr/>
        </p:nvCxnSpPr>
        <p:spPr>
          <a:xfrm flipH="1">
            <a:off x="290115" y="1141144"/>
            <a:ext cx="349359" cy="28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D625012F-FAF0-4F5E-9356-4F234F821F63}"/>
              </a:ext>
            </a:extLst>
          </p:cNvPr>
          <p:cNvCxnSpPr>
            <a:cxnSpLocks/>
          </p:cNvCxnSpPr>
          <p:nvPr/>
        </p:nvCxnSpPr>
        <p:spPr>
          <a:xfrm flipV="1">
            <a:off x="859663" y="1341982"/>
            <a:ext cx="317439" cy="2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4C8D2EE4-0F3F-4F59-A4EB-5845B1D4D9DC}"/>
              </a:ext>
            </a:extLst>
          </p:cNvPr>
          <p:cNvGrpSpPr/>
          <p:nvPr/>
        </p:nvGrpSpPr>
        <p:grpSpPr>
          <a:xfrm rot="15777793" flipH="1">
            <a:off x="2360242" y="1044909"/>
            <a:ext cx="347140" cy="293863"/>
            <a:chOff x="1448032" y="3672878"/>
            <a:chExt cx="542383" cy="459141"/>
          </a:xfrm>
        </p:grpSpPr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EC24B28B-3CAF-4454-8A71-F6ED97131E9E}"/>
                </a:ext>
              </a:extLst>
            </p:cNvPr>
            <p:cNvCxnSpPr>
              <a:cxnSpLocks/>
            </p:cNvCxnSpPr>
            <p:nvPr/>
          </p:nvCxnSpPr>
          <p:spPr>
            <a:xfrm rot="5228464" flipV="1">
              <a:off x="1734310" y="3421021"/>
              <a:ext cx="4248" cy="507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3785F3A4-CF6A-4242-9AB3-C0F9EC15141C}"/>
                </a:ext>
              </a:extLst>
            </p:cNvPr>
            <p:cNvGrpSpPr/>
            <p:nvPr/>
          </p:nvGrpSpPr>
          <p:grpSpPr>
            <a:xfrm rot="1379096">
              <a:off x="1448032" y="3772019"/>
              <a:ext cx="312639" cy="360000"/>
              <a:chOff x="2120414" y="3262562"/>
              <a:chExt cx="312639" cy="360000"/>
            </a:xfrm>
          </p:grpSpPr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62462B7B-1DCF-4609-8A5F-635F7682145F}"/>
                  </a:ext>
                </a:extLst>
              </p:cNvPr>
              <p:cNvCxnSpPr>
                <a:cxnSpLocks/>
              </p:cNvCxnSpPr>
              <p:nvPr/>
            </p:nvCxnSpPr>
            <p:spPr>
              <a:xfrm rot="3849368" flipV="1">
                <a:off x="2242783" y="3207798"/>
                <a:ext cx="2064" cy="24680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直接箭头连接符 64">
                <a:extLst>
                  <a:ext uri="{FF2B5EF4-FFF2-40B4-BE49-F238E27FC236}">
                    <a16:creationId xmlns:a16="http://schemas.microsoft.com/office/drawing/2014/main" id="{AD983AA8-CBE0-45E8-AC1B-31C7699448A7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3" name="直接箭头连接符 72">
            <a:extLst>
              <a:ext uri="{FF2B5EF4-FFF2-40B4-BE49-F238E27FC236}">
                <a16:creationId xmlns:a16="http://schemas.microsoft.com/office/drawing/2014/main" id="{7DF6E180-B13F-44C0-AD97-539889ACCF35}"/>
              </a:ext>
            </a:extLst>
          </p:cNvPr>
          <p:cNvCxnSpPr>
            <a:cxnSpLocks/>
          </p:cNvCxnSpPr>
          <p:nvPr/>
        </p:nvCxnSpPr>
        <p:spPr>
          <a:xfrm flipH="1">
            <a:off x="1067374" y="1118107"/>
            <a:ext cx="349359" cy="28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A9AE2367-0159-483E-B807-58F33F11B4FB}"/>
              </a:ext>
            </a:extLst>
          </p:cNvPr>
          <p:cNvCxnSpPr>
            <a:cxnSpLocks/>
          </p:cNvCxnSpPr>
          <p:nvPr/>
        </p:nvCxnSpPr>
        <p:spPr>
          <a:xfrm flipH="1" flipV="1">
            <a:off x="474828" y="1000468"/>
            <a:ext cx="14721" cy="153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0C9C851E-6969-4BF9-A2B5-65B27C5CE7CE}"/>
              </a:ext>
            </a:extLst>
          </p:cNvPr>
          <p:cNvCxnSpPr>
            <a:cxnSpLocks/>
          </p:cNvCxnSpPr>
          <p:nvPr/>
        </p:nvCxnSpPr>
        <p:spPr>
          <a:xfrm flipH="1" flipV="1">
            <a:off x="1225510" y="979397"/>
            <a:ext cx="14721" cy="153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直接箭头连接符 75">
            <a:extLst>
              <a:ext uri="{FF2B5EF4-FFF2-40B4-BE49-F238E27FC236}">
                <a16:creationId xmlns:a16="http://schemas.microsoft.com/office/drawing/2014/main" id="{0040BDFE-C8BE-46A3-9C0D-88DEE0B61AAA}"/>
              </a:ext>
            </a:extLst>
          </p:cNvPr>
          <p:cNvCxnSpPr>
            <a:cxnSpLocks/>
          </p:cNvCxnSpPr>
          <p:nvPr/>
        </p:nvCxnSpPr>
        <p:spPr>
          <a:xfrm>
            <a:off x="996764" y="1357900"/>
            <a:ext cx="12628" cy="163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83047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BF6A73-9009-43A0-86C8-8A5FF71918E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CF52AB-CED6-4E66-9EE9-3267122FD3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B96DB5F-A7D4-4BBC-B802-122DB9BA0C91}"/>
              </a:ext>
            </a:extLst>
          </p:cNvPr>
          <p:cNvSpPr txBox="1"/>
          <p:nvPr/>
        </p:nvSpPr>
        <p:spPr>
          <a:xfrm>
            <a:off x="122238" y="140075"/>
            <a:ext cx="3024866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3.2 </a:t>
            </a:r>
            <a:r>
              <a:rPr lang="zh-CN" altLang="en-US" sz="1200" b="1" dirty="0">
                <a:latin typeface="+mj-ea"/>
                <a:ea typeface="+mj-ea"/>
              </a:rPr>
              <a:t>建模与校准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50F2E8D-AE1E-4B0E-A890-A9DA5AC61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604613"/>
              </p:ext>
            </p:extLst>
          </p:nvPr>
        </p:nvGraphicFramePr>
        <p:xfrm>
          <a:off x="5780074" y="124784"/>
          <a:ext cx="3236926" cy="3754101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367094">
                  <a:extLst>
                    <a:ext uri="{9D8B030D-6E8A-4147-A177-3AD203B41FA5}">
                      <a16:colId xmlns:a16="http://schemas.microsoft.com/office/drawing/2014/main" val="2003452730"/>
                    </a:ext>
                  </a:extLst>
                </a:gridCol>
                <a:gridCol w="409976">
                  <a:extLst>
                    <a:ext uri="{9D8B030D-6E8A-4147-A177-3AD203B41FA5}">
                      <a16:colId xmlns:a16="http://schemas.microsoft.com/office/drawing/2014/main" val="3209508372"/>
                    </a:ext>
                  </a:extLst>
                </a:gridCol>
                <a:gridCol w="409976">
                  <a:extLst>
                    <a:ext uri="{9D8B030D-6E8A-4147-A177-3AD203B41FA5}">
                      <a16:colId xmlns:a16="http://schemas.microsoft.com/office/drawing/2014/main" val="2510333180"/>
                    </a:ext>
                  </a:extLst>
                </a:gridCol>
                <a:gridCol w="409976">
                  <a:extLst>
                    <a:ext uri="{9D8B030D-6E8A-4147-A177-3AD203B41FA5}">
                      <a16:colId xmlns:a16="http://schemas.microsoft.com/office/drawing/2014/main" val="3561474709"/>
                    </a:ext>
                  </a:extLst>
                </a:gridCol>
                <a:gridCol w="409976">
                  <a:extLst>
                    <a:ext uri="{9D8B030D-6E8A-4147-A177-3AD203B41FA5}">
                      <a16:colId xmlns:a16="http://schemas.microsoft.com/office/drawing/2014/main" val="3566566787"/>
                    </a:ext>
                  </a:extLst>
                </a:gridCol>
                <a:gridCol w="409976">
                  <a:extLst>
                    <a:ext uri="{9D8B030D-6E8A-4147-A177-3AD203B41FA5}">
                      <a16:colId xmlns:a16="http://schemas.microsoft.com/office/drawing/2014/main" val="1719082133"/>
                    </a:ext>
                  </a:extLst>
                </a:gridCol>
                <a:gridCol w="409976">
                  <a:extLst>
                    <a:ext uri="{9D8B030D-6E8A-4147-A177-3AD203B41FA5}">
                      <a16:colId xmlns:a16="http://schemas.microsoft.com/office/drawing/2014/main" val="3930625842"/>
                    </a:ext>
                  </a:extLst>
                </a:gridCol>
                <a:gridCol w="409976">
                  <a:extLst>
                    <a:ext uri="{9D8B030D-6E8A-4147-A177-3AD203B41FA5}">
                      <a16:colId xmlns:a16="http://schemas.microsoft.com/office/drawing/2014/main" val="321415723"/>
                    </a:ext>
                  </a:extLst>
                </a:gridCol>
              </a:tblGrid>
              <a:tr h="166461"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samples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Time (sec)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car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mc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bus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788143"/>
                  </a:ext>
                </a:extLst>
              </a:tr>
              <a:tr h="166461">
                <a:tc rowSpan="6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</a:rPr>
                        <a:t>east left turn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14.1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5.5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1404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662524214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8.9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1618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645466873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</a:rPr>
                        <a:t>10.8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</a:rPr>
                        <a:t>1000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254278726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17.4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1448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1191913660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15.6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1615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974543245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average</a:t>
                      </a:r>
                      <a:endParaRPr lang="zh-CN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</a:rPr>
                        <a:t>1521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3967260910"/>
                  </a:ext>
                </a:extLst>
              </a:tr>
              <a:tr h="166461"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samples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Time (sec)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car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mc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bus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70505"/>
                  </a:ext>
                </a:extLst>
              </a:tr>
              <a:tr h="166461">
                <a:tc rowSpan="6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</a:rPr>
                        <a:t>east str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16.3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1767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3010017896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15.9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2038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903587815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19.9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1628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2587038200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</a:rPr>
                        <a:t>17.1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</a:rPr>
                        <a:t>1474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3592367422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18.8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1532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2838716210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average</a:t>
                      </a:r>
                      <a:endParaRPr lang="zh-CN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</a:rPr>
                        <a:t>1741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2733891651"/>
                  </a:ext>
                </a:extLst>
              </a:tr>
              <a:tr h="166461"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samples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Time (sec)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car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mc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bus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579184"/>
                  </a:ext>
                </a:extLst>
              </a:tr>
              <a:tr h="166461">
                <a:tc rowSpan="6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</a:rPr>
                        <a:t>west str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</a:rPr>
                        <a:t>1440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1046062890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15.5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1858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2814519171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22.1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1629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1610479566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21.4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1850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4097417580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17.8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1618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928527709"/>
                  </a:ext>
                </a:extLst>
              </a:tr>
              <a:tr h="166461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average</a:t>
                      </a:r>
                      <a:endParaRPr lang="zh-CN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</a:rPr>
                        <a:t>1739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761" marR="8761" marT="8761" marB="0" anchor="b"/>
                </a:tc>
                <a:extLst>
                  <a:ext uri="{0D108BD9-81ED-4DB2-BD59-A6C34878D82A}">
                    <a16:rowId xmlns:a16="http://schemas.microsoft.com/office/drawing/2014/main" val="3625026250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079E249A-876E-4BD6-A827-011CDCDE4B46}"/>
              </a:ext>
            </a:extLst>
          </p:cNvPr>
          <p:cNvSpPr txBox="1"/>
          <p:nvPr/>
        </p:nvSpPr>
        <p:spPr>
          <a:xfrm>
            <a:off x="4456843" y="124784"/>
            <a:ext cx="12576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校准车道饱和流率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1B7646-2BF1-4EE3-ADF3-F9060F13EAD4}"/>
              </a:ext>
            </a:extLst>
          </p:cNvPr>
          <p:cNvSpPr txBox="1"/>
          <p:nvPr/>
        </p:nvSpPr>
        <p:spPr>
          <a:xfrm>
            <a:off x="2984864" y="4149889"/>
            <a:ext cx="2284931" cy="6001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校准相关车道的未利用绿灯时间（</a:t>
            </a:r>
            <a:r>
              <a:rPr lang="en-US" altLang="zh-CN" sz="1100" dirty="0"/>
              <a:t>UGT</a:t>
            </a:r>
            <a:r>
              <a:rPr lang="zh-CN" altLang="en-US" sz="1100" dirty="0"/>
              <a:t>），与观测排队长度进行比较，最大偏差（</a:t>
            </a:r>
            <a:r>
              <a:rPr lang="en-US" altLang="zh-CN" sz="1100" dirty="0"/>
              <a:t>-6%</a:t>
            </a:r>
            <a:r>
              <a:rPr lang="zh-CN" altLang="en-US" sz="1100" dirty="0"/>
              <a:t>）满足要求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F29D84B4-6173-4B83-AB28-67FCC6100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914888"/>
              </p:ext>
            </p:extLst>
          </p:nvPr>
        </p:nvGraphicFramePr>
        <p:xfrm>
          <a:off x="5269795" y="3943529"/>
          <a:ext cx="2822314" cy="91821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739513">
                  <a:extLst>
                    <a:ext uri="{9D8B030D-6E8A-4147-A177-3AD203B41FA5}">
                      <a16:colId xmlns:a16="http://schemas.microsoft.com/office/drawing/2014/main" val="1704048753"/>
                    </a:ext>
                  </a:extLst>
                </a:gridCol>
                <a:gridCol w="694267">
                  <a:extLst>
                    <a:ext uri="{9D8B030D-6E8A-4147-A177-3AD203B41FA5}">
                      <a16:colId xmlns:a16="http://schemas.microsoft.com/office/drawing/2014/main" val="3196568301"/>
                    </a:ext>
                  </a:extLst>
                </a:gridCol>
                <a:gridCol w="694267">
                  <a:extLst>
                    <a:ext uri="{9D8B030D-6E8A-4147-A177-3AD203B41FA5}">
                      <a16:colId xmlns:a16="http://schemas.microsoft.com/office/drawing/2014/main" val="1743184418"/>
                    </a:ext>
                  </a:extLst>
                </a:gridCol>
                <a:gridCol w="694267">
                  <a:extLst>
                    <a:ext uri="{9D8B030D-6E8A-4147-A177-3AD203B41FA5}">
                      <a16:colId xmlns:a16="http://schemas.microsoft.com/office/drawing/2014/main" val="68197778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lane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Observation queue length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Model queue length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variation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74643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east left turn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933147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east str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-6%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44150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south left turn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0501581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A4ABC9A8-CF40-460F-909E-85B78B9EA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411079"/>
            <a:ext cx="4222986" cy="385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05589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BF6A73-9009-43A0-86C8-8A5FF71918E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CF52AB-CED6-4E66-9EE9-3267122FD3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9E45530-EC2A-4053-9DBC-71F9387D0AE9}"/>
              </a:ext>
            </a:extLst>
          </p:cNvPr>
          <p:cNvSpPr txBox="1"/>
          <p:nvPr/>
        </p:nvSpPr>
        <p:spPr>
          <a:xfrm>
            <a:off x="125966" y="124784"/>
            <a:ext cx="202668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校准后的模型（早高峰）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C2162B2-BF20-4220-B524-DB31BD72788F}"/>
              </a:ext>
            </a:extLst>
          </p:cNvPr>
          <p:cNvSpPr txBox="1"/>
          <p:nvPr/>
        </p:nvSpPr>
        <p:spPr>
          <a:xfrm>
            <a:off x="4572000" y="128184"/>
            <a:ext cx="202668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校准后的模型（晚高峰）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3237796-EB35-4013-8D23-36BFDA2BC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7" y="459973"/>
            <a:ext cx="4446034" cy="4056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9356ECF-958E-4E54-8CC8-1FBD8A6E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60916"/>
            <a:ext cx="4445000" cy="4055522"/>
          </a:xfrm>
          <a:prstGeom prst="rect">
            <a:avLst/>
          </a:prstGeom>
        </p:spPr>
      </p:pic>
      <p:sp>
        <p:nvSpPr>
          <p:cNvPr id="10" name="对话气泡: 椭圆形 9">
            <a:extLst>
              <a:ext uri="{FF2B5EF4-FFF2-40B4-BE49-F238E27FC236}">
                <a16:creationId xmlns:a16="http://schemas.microsoft.com/office/drawing/2014/main" id="{D9C002FE-022C-4114-A789-4F077E8C266D}"/>
              </a:ext>
            </a:extLst>
          </p:cNvPr>
          <p:cNvSpPr/>
          <p:nvPr/>
        </p:nvSpPr>
        <p:spPr>
          <a:xfrm>
            <a:off x="3433591" y="4151268"/>
            <a:ext cx="966651" cy="380095"/>
          </a:xfrm>
          <a:prstGeom prst="wedgeEllipseCallout">
            <a:avLst>
              <a:gd name="adj1" fmla="val 2704"/>
              <a:gd name="adj2" fmla="val -7963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sp>
        <p:nvSpPr>
          <p:cNvPr id="11" name="对话气泡: 椭圆形 10">
            <a:extLst>
              <a:ext uri="{FF2B5EF4-FFF2-40B4-BE49-F238E27FC236}">
                <a16:creationId xmlns:a16="http://schemas.microsoft.com/office/drawing/2014/main" id="{1A3044E8-1729-4711-A848-EBCECA477059}"/>
              </a:ext>
            </a:extLst>
          </p:cNvPr>
          <p:cNvSpPr/>
          <p:nvPr/>
        </p:nvSpPr>
        <p:spPr>
          <a:xfrm>
            <a:off x="7789691" y="4151267"/>
            <a:ext cx="966651" cy="380095"/>
          </a:xfrm>
          <a:prstGeom prst="wedgeEllipseCallout">
            <a:avLst>
              <a:gd name="adj1" fmla="val 733"/>
              <a:gd name="adj2" fmla="val -762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203785437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CBB01F-928F-49B1-81A0-8F7ADDD6BE7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795F18-73B7-4F96-8501-BD652E0DB5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CAC0719-DB27-4A2F-9DF9-BFABE3D8C6E0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延大交叉口现状数据（早高峰）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D2DEBA60-F39A-40D5-A8C1-BB04B3769B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934395"/>
              </p:ext>
            </p:extLst>
          </p:nvPr>
        </p:nvGraphicFramePr>
        <p:xfrm>
          <a:off x="536574" y="386392"/>
          <a:ext cx="8070850" cy="331535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652146">
                  <a:extLst>
                    <a:ext uri="{9D8B030D-6E8A-4147-A177-3AD203B41FA5}">
                      <a16:colId xmlns:a16="http://schemas.microsoft.com/office/drawing/2014/main" val="2942103058"/>
                    </a:ext>
                  </a:extLst>
                </a:gridCol>
                <a:gridCol w="962024">
                  <a:extLst>
                    <a:ext uri="{9D8B030D-6E8A-4147-A177-3AD203B41FA5}">
                      <a16:colId xmlns:a16="http://schemas.microsoft.com/office/drawing/2014/main" val="2881917448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345018242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870307162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31744921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232971103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144685345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08526862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151726341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768866248"/>
                    </a:ext>
                  </a:extLst>
                </a:gridCol>
              </a:tblGrid>
              <a:tr h="39020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车道编号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绿灯时长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交通流量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饱和流率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100" dirty="0">
                          <a:effectLst/>
                        </a:rPr>
                        <a:t>车道通行能力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车道饱和度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总延误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车均延误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平均最大排队长度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4144652092"/>
                  </a:ext>
                </a:extLst>
              </a:tr>
              <a:tr h="18381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交叉口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60.0%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3298307818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504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52.5%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24.4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1064331185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51.9%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24.3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13.1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3503820280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1/3+1/4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Left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82:23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1740:1520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881+107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48.8 : 48.8%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3.6 (2.7+0.8)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26.7 (22.9:58.5)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4171299895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Right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403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672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60.0%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42.2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13.6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2443493766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403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672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60.0%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42.2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13.6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3406885178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403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672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60.0%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42.2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13.6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1484224638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2/4+2/5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Ahead 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58:23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1740:1520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586+157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47.2 : 47.2%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4.1 (2.9+1.2)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42.0 (37.1:60.3)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2880440427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延大</a:t>
                      </a:r>
                      <a:r>
                        <a:rPr lang="en-US" sz="700" kern="0" dirty="0">
                          <a:effectLst/>
                        </a:rPr>
                        <a:t>Ahead Left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348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12.9%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53.6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4042868307"/>
                  </a:ext>
                </a:extLst>
              </a:tr>
              <a:tr h="441797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C1		 PRC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(%): 	50.1	 Total Delay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(pcuHr): 	29.30	Cycle Time (s): 	145</a:t>
                      </a:r>
                      <a:endParaRPr lang="zh-CN" sz="7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 PRC Over All Lanes (%): 	50.1	 Total Delay Over All Lanes(pcuHr): 	29.30		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678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89572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8A05F-AEA6-429D-85E2-1D846E62B4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0443A6-E9A8-46EB-8850-946EE57F26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37" name="表格 36">
            <a:extLst>
              <a:ext uri="{FF2B5EF4-FFF2-40B4-BE49-F238E27FC236}">
                <a16:creationId xmlns:a16="http://schemas.microsoft.com/office/drawing/2014/main" id="{CD4A7965-FAE5-4D88-A274-32D7CE4C4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722186"/>
              </p:ext>
            </p:extLst>
          </p:nvPr>
        </p:nvGraphicFramePr>
        <p:xfrm>
          <a:off x="753549" y="2298981"/>
          <a:ext cx="2429268" cy="157734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4878">
                  <a:extLst>
                    <a:ext uri="{9D8B030D-6E8A-4147-A177-3AD203B41FA5}">
                      <a16:colId xmlns:a16="http://schemas.microsoft.com/office/drawing/2014/main" val="1731277523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27869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300425314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1125532451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1219985572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413575067"/>
                    </a:ext>
                  </a:extLst>
                </a:gridCol>
              </a:tblGrid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早高峰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508593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140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786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182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1108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239814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187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559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843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628011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820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936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2077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407698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185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554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1671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677432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1192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1015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1815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1677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5699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018204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晚高峰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005107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108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666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432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1206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915535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323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611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1287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435375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775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304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1050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2129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247061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167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539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740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1446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687739"/>
                  </a:ext>
                </a:extLst>
              </a:tr>
              <a:tr h="1182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1265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951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1759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2093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6068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791720"/>
                  </a:ext>
                </a:extLst>
              </a:tr>
            </a:tbl>
          </a:graphicData>
        </a:graphic>
      </p:graphicFrame>
      <p:sp>
        <p:nvSpPr>
          <p:cNvPr id="38" name="文本框 37">
            <a:extLst>
              <a:ext uri="{FF2B5EF4-FFF2-40B4-BE49-F238E27FC236}">
                <a16:creationId xmlns:a16="http://schemas.microsoft.com/office/drawing/2014/main" id="{7A3A6C5E-F6BB-45BB-BD90-3C336B2F27C3}"/>
              </a:ext>
            </a:extLst>
          </p:cNvPr>
          <p:cNvSpPr txBox="1"/>
          <p:nvPr/>
        </p:nvSpPr>
        <p:spPr>
          <a:xfrm>
            <a:off x="753549" y="2028362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参花街路口交通高峰小时流量（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6FACA2E6-A2DF-4CC2-92A3-490ABCB003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611059"/>
              </p:ext>
            </p:extLst>
          </p:nvPr>
        </p:nvGraphicFramePr>
        <p:xfrm>
          <a:off x="122756" y="774647"/>
          <a:ext cx="2916566" cy="7388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3041223166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 (34s)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2 (19s)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3 (36s)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4 (42s)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5 (17s)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620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6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F2623520-A91D-4C94-B965-837305411EED}"/>
              </a:ext>
            </a:extLst>
          </p:cNvPr>
          <p:cNvCxnSpPr>
            <a:cxnSpLocks/>
          </p:cNvCxnSpPr>
          <p:nvPr/>
        </p:nvCxnSpPr>
        <p:spPr>
          <a:xfrm flipV="1">
            <a:off x="519729" y="1194605"/>
            <a:ext cx="0" cy="254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3176B46F-1088-4E37-97CB-41F6D3812407}"/>
              </a:ext>
            </a:extLst>
          </p:cNvPr>
          <p:cNvCxnSpPr>
            <a:cxnSpLocks/>
          </p:cNvCxnSpPr>
          <p:nvPr/>
        </p:nvCxnSpPr>
        <p:spPr>
          <a:xfrm>
            <a:off x="310591" y="927068"/>
            <a:ext cx="0" cy="306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8391A3C9-4605-4786-8B4C-3A52C62E7ED6}"/>
              </a:ext>
            </a:extLst>
          </p:cNvPr>
          <p:cNvGrpSpPr/>
          <p:nvPr/>
        </p:nvGrpSpPr>
        <p:grpSpPr>
          <a:xfrm rot="10800000">
            <a:off x="859645" y="909810"/>
            <a:ext cx="310126" cy="569589"/>
            <a:chOff x="7031461" y="1057634"/>
            <a:chExt cx="310126" cy="569589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658D5853-B91B-45DE-9816-C49A07B8F83C}"/>
                </a:ext>
              </a:extLst>
            </p:cNvPr>
            <p:cNvGrpSpPr/>
            <p:nvPr/>
          </p:nvGrpSpPr>
          <p:grpSpPr>
            <a:xfrm rot="3842499" flipH="1">
              <a:off x="6988269" y="1406626"/>
              <a:ext cx="263789" cy="177406"/>
              <a:chOff x="2012833" y="3266848"/>
              <a:chExt cx="412152" cy="277186"/>
            </a:xfrm>
          </p:grpSpPr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A202D914-21DA-4D77-A48A-6A7DF0280611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接箭头连接符 47">
                <a:extLst>
                  <a:ext uri="{FF2B5EF4-FFF2-40B4-BE49-F238E27FC236}">
                    <a16:creationId xmlns:a16="http://schemas.microsoft.com/office/drawing/2014/main" id="{712A0027-AFA0-423F-8EA7-5085230E9295}"/>
                  </a:ext>
                </a:extLst>
              </p:cNvPr>
              <p:cNvCxnSpPr>
                <a:cxnSpLocks/>
              </p:cNvCxnSpPr>
              <p:nvPr/>
            </p:nvCxnSpPr>
            <p:spPr>
              <a:xfrm rot="14442078" flipH="1" flipV="1">
                <a:off x="2276861" y="3395909"/>
                <a:ext cx="277186" cy="190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26F3D067-E6AD-4CA1-905C-7C11D56FE77F}"/>
                </a:ext>
              </a:extLst>
            </p:cNvPr>
            <p:cNvGrpSpPr/>
            <p:nvPr/>
          </p:nvGrpSpPr>
          <p:grpSpPr>
            <a:xfrm rot="14665519" flipH="1">
              <a:off x="7119980" y="1099723"/>
              <a:ext cx="263695" cy="179518"/>
              <a:chOff x="2012833" y="3266639"/>
              <a:chExt cx="412004" cy="280486"/>
            </a:xfrm>
          </p:grpSpPr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FE757C13-6B94-406E-BC6A-50C84B44BD75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直接箭头连接符 45">
                <a:extLst>
                  <a:ext uri="{FF2B5EF4-FFF2-40B4-BE49-F238E27FC236}">
                    <a16:creationId xmlns:a16="http://schemas.microsoft.com/office/drawing/2014/main" id="{2B6864FC-D44B-40E8-9D48-E0B0E7CB7BF1}"/>
                  </a:ext>
                </a:extLst>
              </p:cNvPr>
              <p:cNvCxnSpPr>
                <a:cxnSpLocks/>
              </p:cNvCxnSpPr>
              <p:nvPr/>
            </p:nvCxnSpPr>
            <p:spPr>
              <a:xfrm rot="3665098">
                <a:off x="2275893" y="3398181"/>
                <a:ext cx="280486" cy="17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859DBACE-C1A0-4BC3-82B7-DF090CC34F35}"/>
              </a:ext>
            </a:extLst>
          </p:cNvPr>
          <p:cNvCxnSpPr>
            <a:cxnSpLocks/>
          </p:cNvCxnSpPr>
          <p:nvPr/>
        </p:nvCxnSpPr>
        <p:spPr>
          <a:xfrm flipH="1">
            <a:off x="1509811" y="1093712"/>
            <a:ext cx="3016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2EB4E017-802B-4AF5-A066-50BA281B336E}"/>
              </a:ext>
            </a:extLst>
          </p:cNvPr>
          <p:cNvCxnSpPr>
            <a:cxnSpLocks/>
          </p:cNvCxnSpPr>
          <p:nvPr/>
        </p:nvCxnSpPr>
        <p:spPr>
          <a:xfrm>
            <a:off x="1340968" y="1339478"/>
            <a:ext cx="3174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7E5EE689-1B45-493F-BC40-16E5A28A91DE}"/>
              </a:ext>
            </a:extLst>
          </p:cNvPr>
          <p:cNvGrpSpPr/>
          <p:nvPr/>
        </p:nvGrpSpPr>
        <p:grpSpPr>
          <a:xfrm rot="10613871" flipH="1">
            <a:off x="1912829" y="1064116"/>
            <a:ext cx="470451" cy="271742"/>
            <a:chOff x="1344722" y="3686435"/>
            <a:chExt cx="735048" cy="424579"/>
          </a:xfrm>
        </p:grpSpPr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67E9A66B-F8A8-46E4-8375-6D73A03E3637}"/>
                </a:ext>
              </a:extLst>
            </p:cNvPr>
            <p:cNvCxnSpPr>
              <a:cxnSpLocks/>
            </p:cNvCxnSpPr>
            <p:nvPr/>
          </p:nvCxnSpPr>
          <p:spPr>
            <a:xfrm rot="10613871" flipH="1" flipV="1">
              <a:off x="1380796" y="3686435"/>
              <a:ext cx="698974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CBEB41FA-5E44-4C40-96D3-78F84F82A3B6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A41DDBC0-8701-4967-9BB8-E5B9F1E18941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>
                <a:extLst>
                  <a:ext uri="{FF2B5EF4-FFF2-40B4-BE49-F238E27FC236}">
                    <a16:creationId xmlns:a16="http://schemas.microsoft.com/office/drawing/2014/main" id="{65426574-D323-43E7-8AD6-4C928A0F2304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1CF2681-7EB0-4526-81B9-D6667C546CFF}"/>
              </a:ext>
            </a:extLst>
          </p:cNvPr>
          <p:cNvGrpSpPr/>
          <p:nvPr/>
        </p:nvGrpSpPr>
        <p:grpSpPr>
          <a:xfrm rot="16200000">
            <a:off x="2596982" y="909810"/>
            <a:ext cx="310126" cy="569589"/>
            <a:chOff x="7031461" y="1057634"/>
            <a:chExt cx="310126" cy="569589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04C7B226-579D-4816-A531-10F6D2C82ACB}"/>
                </a:ext>
              </a:extLst>
            </p:cNvPr>
            <p:cNvGrpSpPr/>
            <p:nvPr/>
          </p:nvGrpSpPr>
          <p:grpSpPr>
            <a:xfrm rot="3842499" flipH="1">
              <a:off x="6988269" y="1406626"/>
              <a:ext cx="263789" cy="177406"/>
              <a:chOff x="2012833" y="3266848"/>
              <a:chExt cx="412152" cy="277186"/>
            </a:xfrm>
          </p:grpSpPr>
          <p:cxnSp>
            <p:nvCxnSpPr>
              <p:cNvPr id="61" name="直接连接符 60">
                <a:extLst>
                  <a:ext uri="{FF2B5EF4-FFF2-40B4-BE49-F238E27FC236}">
                    <a16:creationId xmlns:a16="http://schemas.microsoft.com/office/drawing/2014/main" id="{D6B77536-493D-4596-B718-5837E4AA81AD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直接箭头连接符 61">
                <a:extLst>
                  <a:ext uri="{FF2B5EF4-FFF2-40B4-BE49-F238E27FC236}">
                    <a16:creationId xmlns:a16="http://schemas.microsoft.com/office/drawing/2014/main" id="{E55B505F-D233-47C3-BC8F-532DCB139B99}"/>
                  </a:ext>
                </a:extLst>
              </p:cNvPr>
              <p:cNvCxnSpPr>
                <a:cxnSpLocks/>
              </p:cNvCxnSpPr>
              <p:nvPr/>
            </p:nvCxnSpPr>
            <p:spPr>
              <a:xfrm rot="14442078" flipH="1" flipV="1">
                <a:off x="2276861" y="3395909"/>
                <a:ext cx="277186" cy="190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B3A6CF81-43C7-416C-B442-28D919C6663D}"/>
                </a:ext>
              </a:extLst>
            </p:cNvPr>
            <p:cNvGrpSpPr/>
            <p:nvPr/>
          </p:nvGrpSpPr>
          <p:grpSpPr>
            <a:xfrm rot="14665519" flipH="1">
              <a:off x="7119980" y="1099723"/>
              <a:ext cx="263695" cy="179518"/>
              <a:chOff x="2012833" y="3266639"/>
              <a:chExt cx="412004" cy="280486"/>
            </a:xfrm>
          </p:grpSpPr>
          <p:cxnSp>
            <p:nvCxnSpPr>
              <p:cNvPr id="59" name="直接连接符 58">
                <a:extLst>
                  <a:ext uri="{FF2B5EF4-FFF2-40B4-BE49-F238E27FC236}">
                    <a16:creationId xmlns:a16="http://schemas.microsoft.com/office/drawing/2014/main" id="{21FEE583-E99D-4C87-B146-FEB6962E3C62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直接箭头连接符 59">
                <a:extLst>
                  <a:ext uri="{FF2B5EF4-FFF2-40B4-BE49-F238E27FC236}">
                    <a16:creationId xmlns:a16="http://schemas.microsoft.com/office/drawing/2014/main" id="{39CCDD49-1DDB-42CD-A58F-1899F7D3E55D}"/>
                  </a:ext>
                </a:extLst>
              </p:cNvPr>
              <p:cNvCxnSpPr>
                <a:cxnSpLocks/>
              </p:cNvCxnSpPr>
              <p:nvPr/>
            </p:nvCxnSpPr>
            <p:spPr>
              <a:xfrm rot="3665098">
                <a:off x="2275893" y="3398181"/>
                <a:ext cx="280486" cy="17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4" name="文本框 63">
            <a:extLst>
              <a:ext uri="{FF2B5EF4-FFF2-40B4-BE49-F238E27FC236}">
                <a16:creationId xmlns:a16="http://schemas.microsoft.com/office/drawing/2014/main" id="{2D2E3333-ED30-409F-9EA7-BDDFCCEDABA5}"/>
              </a:ext>
            </a:extLst>
          </p:cNvPr>
          <p:cNvSpPr txBox="1"/>
          <p:nvPr/>
        </p:nvSpPr>
        <p:spPr>
          <a:xfrm>
            <a:off x="122238" y="489599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现状信号相位</a:t>
            </a:r>
            <a:r>
              <a:rPr lang="en-US" altLang="zh-CN" sz="1100" dirty="0"/>
              <a:t> (</a:t>
            </a:r>
            <a:r>
              <a:rPr lang="zh-CN" altLang="en-US" sz="1100" dirty="0"/>
              <a:t>早高峰周期：</a:t>
            </a:r>
            <a:r>
              <a:rPr lang="en-US" altLang="zh-CN" sz="1100" dirty="0"/>
              <a:t>148s</a:t>
            </a:r>
            <a:r>
              <a:rPr lang="zh-CN" altLang="en-US" sz="1100" dirty="0"/>
              <a:t>，晚高峰周期：</a:t>
            </a:r>
            <a:r>
              <a:rPr lang="en-US" altLang="zh-CN" sz="1100" dirty="0"/>
              <a:t>143s )</a:t>
            </a:r>
            <a:endParaRPr lang="zh-CN" altLang="en-US" sz="11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1C1FA15-7624-4F5E-A701-F68CEAE67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779" y="119243"/>
            <a:ext cx="3050221" cy="2326442"/>
          </a:xfrm>
          <a:prstGeom prst="rect">
            <a:avLst/>
          </a:prstGeom>
        </p:spPr>
      </p:pic>
      <p:sp>
        <p:nvSpPr>
          <p:cNvPr id="71" name="文本框 70">
            <a:extLst>
              <a:ext uri="{FF2B5EF4-FFF2-40B4-BE49-F238E27FC236}">
                <a16:creationId xmlns:a16="http://schemas.microsoft.com/office/drawing/2014/main" id="{449F5DF0-D558-4FA6-8590-56393565C03A}"/>
              </a:ext>
            </a:extLst>
          </p:cNvPr>
          <p:cNvSpPr txBox="1"/>
          <p:nvPr/>
        </p:nvSpPr>
        <p:spPr>
          <a:xfrm>
            <a:off x="122238" y="140075"/>
            <a:ext cx="3660744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1.1</a:t>
            </a:r>
            <a:r>
              <a:rPr lang="zh-CN" altLang="en-US" sz="1200" b="1" dirty="0">
                <a:latin typeface="+mj-ea"/>
                <a:ea typeface="+mj-ea"/>
              </a:rPr>
              <a:t>公园路</a:t>
            </a:r>
            <a:r>
              <a:rPr lang="en-US" altLang="zh-CN" sz="1200" b="1" dirty="0">
                <a:latin typeface="+mj-ea"/>
                <a:ea typeface="+mj-ea"/>
              </a:rPr>
              <a:t>-</a:t>
            </a:r>
            <a:r>
              <a:rPr lang="zh-CN" altLang="en-US" sz="1200" b="1" dirty="0">
                <a:latin typeface="+mj-ea"/>
                <a:ea typeface="+mj-ea"/>
              </a:rPr>
              <a:t>参花街交叉口现状信号相位及流量数据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D50C29D-BDAA-4B23-BD89-6EEEBFE93EBE}"/>
              </a:ext>
            </a:extLst>
          </p:cNvPr>
          <p:cNvSpPr txBox="1"/>
          <p:nvPr/>
        </p:nvSpPr>
        <p:spPr>
          <a:xfrm>
            <a:off x="745513" y="3869148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调查时间：</a:t>
            </a:r>
            <a:r>
              <a:rPr lang="en-US" altLang="zh-CN" sz="1100" dirty="0"/>
              <a:t>2021</a:t>
            </a:r>
            <a:r>
              <a:rPr lang="zh-CN" altLang="en-US" sz="1100" dirty="0"/>
              <a:t>年</a:t>
            </a:r>
            <a:r>
              <a:rPr lang="en-US" altLang="zh-CN" sz="1100" dirty="0"/>
              <a:t>6</a:t>
            </a:r>
            <a:r>
              <a:rPr lang="zh-CN" altLang="en-US" sz="1100" dirty="0"/>
              <a:t>月</a:t>
            </a:r>
            <a:r>
              <a:rPr lang="en-US" altLang="zh-CN" sz="1100" dirty="0"/>
              <a:t>10</a:t>
            </a:r>
            <a:r>
              <a:rPr lang="zh-CN" altLang="en-US" sz="1100" dirty="0"/>
              <a:t>日，</a:t>
            </a:r>
            <a:r>
              <a:rPr lang="en-US" altLang="zh-CN" sz="1100" dirty="0"/>
              <a:t>7:00-8:00, 16:00-17:00</a:t>
            </a:r>
            <a:endParaRPr lang="zh-CN" altLang="en-US" sz="1100" dirty="0"/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1B44150E-23E8-4C59-9B6B-B645B2CD7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421" y="2571750"/>
            <a:ext cx="2045304" cy="1943039"/>
          </a:xfrm>
          <a:prstGeom prst="rect">
            <a:avLst/>
          </a:prstGeom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9E97D40B-B98E-42CD-88D4-3C1FA0562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117" y="2571750"/>
            <a:ext cx="2045304" cy="1943039"/>
          </a:xfrm>
          <a:prstGeom prst="rect">
            <a:avLst/>
          </a:prstGeom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030EE8C7-CB4B-473E-8874-D3220AB1ACB2}"/>
              </a:ext>
            </a:extLst>
          </p:cNvPr>
          <p:cNvSpPr txBox="1"/>
          <p:nvPr/>
        </p:nvSpPr>
        <p:spPr>
          <a:xfrm>
            <a:off x="3782982" y="112724"/>
            <a:ext cx="2192363" cy="246221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参花街交叉口是延吉市中心区一个重要的节点。流量调查结果看：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西进口方向流量最大（早高峰</a:t>
            </a:r>
            <a:r>
              <a:rPr lang="en-US" altLang="zh-CN" sz="1100" dirty="0"/>
              <a:t>2077 PCU/hr</a:t>
            </a:r>
            <a:r>
              <a:rPr lang="zh-CN" altLang="en-US" sz="1100" dirty="0"/>
              <a:t>，晚高峰为</a:t>
            </a:r>
            <a:r>
              <a:rPr lang="en-US" altLang="zh-CN" sz="1100" dirty="0"/>
              <a:t>2129 PCU/hr </a:t>
            </a:r>
            <a:r>
              <a:rPr lang="zh-CN" altLang="en-US" sz="1100" dirty="0"/>
              <a:t>），其次是北进口，</a:t>
            </a:r>
            <a:r>
              <a:rPr lang="zh-CN" altLang="en-US" sz="1100" dirty="0">
                <a:solidFill>
                  <a:schemeClr val="accent1"/>
                </a:solidFill>
              </a:rPr>
              <a:t>东进口和南进口流量最少</a:t>
            </a:r>
            <a:r>
              <a:rPr lang="zh-CN" altLang="en-US" sz="1100" dirty="0"/>
              <a:t>。</a:t>
            </a:r>
            <a:endParaRPr lang="en-US" altLang="zh-CN" sz="1100" dirty="0"/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/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dirty="0"/>
              <a:t>从具体转向流量看：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西进口左转流量最大</a:t>
            </a:r>
            <a:r>
              <a:rPr lang="zh-CN" altLang="en-US" sz="1100" dirty="0"/>
              <a:t>（早高峰</a:t>
            </a:r>
            <a:r>
              <a:rPr lang="en-US" altLang="zh-CN" sz="1100" dirty="0"/>
              <a:t>936 PCU/hr</a:t>
            </a:r>
            <a:r>
              <a:rPr lang="zh-CN" altLang="en-US" sz="1100" dirty="0"/>
              <a:t>，晚高峰为</a:t>
            </a:r>
            <a:r>
              <a:rPr lang="en-US" altLang="zh-CN" sz="1100" dirty="0"/>
              <a:t>1050 PCU/hr </a:t>
            </a:r>
            <a:r>
              <a:rPr lang="zh-CN" altLang="en-US" sz="1100" dirty="0"/>
              <a:t>）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其次是北进口右转、西进口直行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84A5EA7-0FBB-48C7-A94A-88522DF3A2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384901"/>
              </p:ext>
            </p:extLst>
          </p:nvPr>
        </p:nvGraphicFramePr>
        <p:xfrm>
          <a:off x="122238" y="1701184"/>
          <a:ext cx="2916566" cy="1181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054">
                  <a:extLst>
                    <a:ext uri="{9D8B030D-6E8A-4147-A177-3AD203B41FA5}">
                      <a16:colId xmlns:a16="http://schemas.microsoft.com/office/drawing/2014/main" val="329686550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2809264992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727794223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3027995144"/>
                    </a:ext>
                  </a:extLst>
                </a:gridCol>
                <a:gridCol w="583378">
                  <a:extLst>
                    <a:ext uri="{9D8B030D-6E8A-4147-A177-3AD203B41FA5}">
                      <a16:colId xmlns:a16="http://schemas.microsoft.com/office/drawing/2014/main" val="1140906603"/>
                    </a:ext>
                  </a:extLst>
                </a:gridCol>
              </a:tblGrid>
              <a:tr h="118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1 (34s)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2 (26s)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sz="600" dirty="0">
                          <a:effectLst/>
                        </a:rPr>
                        <a:t>3 (37s)</a:t>
                      </a:r>
                      <a:endParaRPr 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4 (23s)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600" dirty="0">
                          <a:effectLst/>
                        </a:rPr>
                        <a:t>相位</a:t>
                      </a:r>
                      <a:r>
                        <a:rPr lang="en-US" altLang="zh-CN" sz="600" dirty="0">
                          <a:effectLst/>
                        </a:rPr>
                        <a:t>5 (23s)</a:t>
                      </a:r>
                      <a:endParaRPr lang="zh-CN" altLang="zh-CN" sz="6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343541"/>
                  </a:ext>
                </a:extLst>
              </a:tr>
            </a:tbl>
          </a:graphicData>
        </a:graphic>
      </p:graphicFrame>
      <p:grpSp>
        <p:nvGrpSpPr>
          <p:cNvPr id="76" name="组合 75">
            <a:extLst>
              <a:ext uri="{FF2B5EF4-FFF2-40B4-BE49-F238E27FC236}">
                <a16:creationId xmlns:a16="http://schemas.microsoft.com/office/drawing/2014/main" id="{BC0E039A-D57C-4AA5-A1FA-0D1C44186263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8261F0C4-7755-494D-B994-44F04AFD07E2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8" name="Freeform 54">
              <a:extLst>
                <a:ext uri="{FF2B5EF4-FFF2-40B4-BE49-F238E27FC236}">
                  <a16:creationId xmlns:a16="http://schemas.microsoft.com/office/drawing/2014/main" id="{F296630E-1B90-4390-AC02-42FA3C9460A2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E36AAA81-FFC8-41FA-95CE-CE5F475F8FB2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文本框 79">
            <a:extLst>
              <a:ext uri="{FF2B5EF4-FFF2-40B4-BE49-F238E27FC236}">
                <a16:creationId xmlns:a16="http://schemas.microsoft.com/office/drawing/2014/main" id="{62712097-8782-43F2-B4EA-E1FFEEFF21B3}"/>
              </a:ext>
            </a:extLst>
          </p:cNvPr>
          <p:cNvSpPr txBox="1"/>
          <p:nvPr/>
        </p:nvSpPr>
        <p:spPr>
          <a:xfrm>
            <a:off x="6655756" y="1313397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EE01244F-460F-4290-B810-E897D5B5FEDC}"/>
              </a:ext>
            </a:extLst>
          </p:cNvPr>
          <p:cNvSpPr txBox="1"/>
          <p:nvPr/>
        </p:nvSpPr>
        <p:spPr>
          <a:xfrm>
            <a:off x="7393585" y="2160156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参花街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3401A856-0C19-4CE2-AA21-2A1FA039BC17}"/>
              </a:ext>
            </a:extLst>
          </p:cNvPr>
          <p:cNvSpPr txBox="1"/>
          <p:nvPr/>
        </p:nvSpPr>
        <p:spPr>
          <a:xfrm>
            <a:off x="8524765" y="1267902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人民路</a:t>
            </a:r>
          </a:p>
        </p:txBody>
      </p:sp>
    </p:spTree>
    <p:extLst>
      <p:ext uri="{BB962C8B-B14F-4D97-AF65-F5344CB8AC3E}">
        <p14:creationId xmlns:p14="http://schemas.microsoft.com/office/powerpoint/2010/main" val="37563493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CBB01F-928F-49B1-81A0-8F7ADDD6BE7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795F18-73B7-4F96-8501-BD652E0DB5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8CA5A9B-9C12-474A-BFAC-BA47C2CF8F9B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延大交叉口现状数据（晚高峰）</a:t>
            </a:r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4535FA52-72E0-463F-969A-A0062A396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871997"/>
              </p:ext>
            </p:extLst>
          </p:nvPr>
        </p:nvGraphicFramePr>
        <p:xfrm>
          <a:off x="536574" y="386392"/>
          <a:ext cx="8070850" cy="331535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652146">
                  <a:extLst>
                    <a:ext uri="{9D8B030D-6E8A-4147-A177-3AD203B41FA5}">
                      <a16:colId xmlns:a16="http://schemas.microsoft.com/office/drawing/2014/main" val="4061421167"/>
                    </a:ext>
                  </a:extLst>
                </a:gridCol>
                <a:gridCol w="962024">
                  <a:extLst>
                    <a:ext uri="{9D8B030D-6E8A-4147-A177-3AD203B41FA5}">
                      <a16:colId xmlns:a16="http://schemas.microsoft.com/office/drawing/2014/main" val="3428987831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67233450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0201468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333430026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614132226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10337468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659733705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08793148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392347391"/>
                    </a:ext>
                  </a:extLst>
                </a:gridCol>
              </a:tblGrid>
              <a:tr h="39020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车道编号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绿灯时长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交通流量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饱和流率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100" dirty="0">
                          <a:effectLst/>
                        </a:rPr>
                        <a:t>车道通行能力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车道饱和度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总延误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车均延误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平均最大排队长度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1735150086"/>
                  </a:ext>
                </a:extLst>
              </a:tr>
              <a:tr h="18381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交叉口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56.3%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1523300309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41.0%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22.0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3693283241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389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40.5%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21.9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2631403408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1/3+1/4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Left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82:23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1740:1520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296+220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56.3 : 56.3%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3.4 (1.1+2.3)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41.8 (24.1:65.7)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373783926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Right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528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1925520132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528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54.9%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497699705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528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3790928944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2/4+2/5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Ahead 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58:23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1740:1520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501+61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47.3 : 47.3%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3.6 (3.1+0.5)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48.2 (46.8:60.2)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839742402"/>
                  </a:ext>
                </a:extLst>
              </a:tr>
              <a:tr h="287007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延大</a:t>
                      </a:r>
                      <a:r>
                        <a:rPr lang="en-US" sz="700" kern="0" dirty="0">
                          <a:effectLst/>
                        </a:rPr>
                        <a:t>Ahead Left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348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57.1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extLst>
                  <a:ext uri="{0D108BD9-81ED-4DB2-BD59-A6C34878D82A}">
                    <a16:rowId xmlns:a16="http://schemas.microsoft.com/office/drawing/2014/main" val="157243489"/>
                  </a:ext>
                </a:extLst>
              </a:tr>
              <a:tr h="441797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C1		 PRC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(%): 	59.8	 Total Delay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(pcuHr): 	25.56	Cycle Time (s): 	145</a:t>
                      </a:r>
                      <a:endParaRPr lang="zh-CN" sz="7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 PRC Over All Lanes (%): 	59.8	 Total Delay Over All Lanes(pcuHr): 	25.56		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0310" marR="40310" marT="40310" marB="4031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756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668321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3297C9-AFB9-4E03-9014-3EB03C531A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D1056D-A886-4C20-AC6D-4A6F765A8C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ABDB61A-9B8A-414D-B7DC-B17726C501E4}"/>
              </a:ext>
            </a:extLst>
          </p:cNvPr>
          <p:cNvSpPr txBox="1"/>
          <p:nvPr/>
        </p:nvSpPr>
        <p:spPr>
          <a:xfrm>
            <a:off x="125966" y="124784"/>
            <a:ext cx="202287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建模过程的一些发现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75C3C3-63B3-4ED7-B48F-986269BBE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1" y="469565"/>
            <a:ext cx="2781300" cy="210218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A2823AE-6DAC-4936-9FEB-FEA2A0B4126C}"/>
              </a:ext>
            </a:extLst>
          </p:cNvPr>
          <p:cNvSpPr txBox="1"/>
          <p:nvPr/>
        </p:nvSpPr>
        <p:spPr>
          <a:xfrm>
            <a:off x="3200400" y="3889018"/>
            <a:ext cx="1371599" cy="6001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西进口左转车道空余，而直行车道排队较长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57087A6-EBB3-4C31-9AFC-A045457E9D5D}"/>
              </a:ext>
            </a:extLst>
          </p:cNvPr>
          <p:cNvSpPr txBox="1"/>
          <p:nvPr/>
        </p:nvSpPr>
        <p:spPr>
          <a:xfrm>
            <a:off x="2178320" y="2371697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2020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7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24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701F1D2-2430-4559-BAFB-9D1BCB261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30"/>
          <a:stretch/>
        </p:blipFill>
        <p:spPr>
          <a:xfrm>
            <a:off x="419101" y="2654923"/>
            <a:ext cx="2781300" cy="183776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78EFEBF-AA1E-4B33-9359-CE0FED552353}"/>
              </a:ext>
            </a:extLst>
          </p:cNvPr>
          <p:cNvSpPr txBox="1"/>
          <p:nvPr/>
        </p:nvSpPr>
        <p:spPr>
          <a:xfrm>
            <a:off x="2178320" y="4292636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2020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7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24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E46731B-7FFC-4346-85AB-4269C1F7EFD9}"/>
              </a:ext>
            </a:extLst>
          </p:cNvPr>
          <p:cNvSpPr txBox="1"/>
          <p:nvPr/>
        </p:nvSpPr>
        <p:spPr>
          <a:xfrm>
            <a:off x="3200401" y="2140865"/>
            <a:ext cx="1371598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西进口和南进口左转需求都很低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00DD84A7-6152-4844-99F3-3DCF0A1C7E8B}"/>
              </a:ext>
            </a:extLst>
          </p:cNvPr>
          <p:cNvSpPr/>
          <p:nvPr/>
        </p:nvSpPr>
        <p:spPr>
          <a:xfrm rot="239206">
            <a:off x="1791985" y="2835414"/>
            <a:ext cx="340330" cy="493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E91E800-36F2-4324-BE11-DC3FF90915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82" r="17579"/>
          <a:stretch/>
        </p:blipFill>
        <p:spPr>
          <a:xfrm>
            <a:off x="4841202" y="469565"/>
            <a:ext cx="2781299" cy="210218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35A5100-CD83-4EE9-A942-D8B0795D3392}"/>
              </a:ext>
            </a:extLst>
          </p:cNvPr>
          <p:cNvSpPr txBox="1"/>
          <p:nvPr/>
        </p:nvSpPr>
        <p:spPr>
          <a:xfrm>
            <a:off x="7645402" y="1969415"/>
            <a:ext cx="1371598" cy="6001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东进口突出的绿化带影响了掉头和左转通行效率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A997C34-33DC-46CC-A9A1-EE1C1C59A29D}"/>
              </a:ext>
            </a:extLst>
          </p:cNvPr>
          <p:cNvSpPr/>
          <p:nvPr/>
        </p:nvSpPr>
        <p:spPr>
          <a:xfrm rot="239206">
            <a:off x="6293403" y="1581018"/>
            <a:ext cx="519642" cy="2856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9027CBF-9875-43C8-99BC-7D4F395557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22"/>
          <a:stretch/>
        </p:blipFill>
        <p:spPr>
          <a:xfrm>
            <a:off x="4841202" y="2654923"/>
            <a:ext cx="2781299" cy="186151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32DEC30-14CE-4103-A27B-C989F184DFEA}"/>
              </a:ext>
            </a:extLst>
          </p:cNvPr>
          <p:cNvSpPr txBox="1"/>
          <p:nvPr/>
        </p:nvSpPr>
        <p:spPr>
          <a:xfrm>
            <a:off x="7645402" y="3573806"/>
            <a:ext cx="1371598" cy="9387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晚高峰延西街路口的拥堵一直蔓延到延大路口，西往东直行车辆排队过路口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F603C6B-A3BE-460C-9093-F2CFC0BF9BD0}"/>
              </a:ext>
            </a:extLst>
          </p:cNvPr>
          <p:cNvSpPr txBox="1"/>
          <p:nvPr/>
        </p:nvSpPr>
        <p:spPr>
          <a:xfrm>
            <a:off x="6600420" y="2369524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2021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6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16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1B196E1-618B-4AF3-B3AF-9F2EFC96BEEF}"/>
              </a:ext>
            </a:extLst>
          </p:cNvPr>
          <p:cNvSpPr txBox="1"/>
          <p:nvPr/>
        </p:nvSpPr>
        <p:spPr>
          <a:xfrm>
            <a:off x="6600419" y="4316385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2021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6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16</a:t>
            </a:r>
            <a:r>
              <a:rPr lang="zh-CN" altLang="en-US" sz="700" dirty="0">
                <a:latin typeface="+mn-ea"/>
              </a:rPr>
              <a:t>日晚高峰</a:t>
            </a:r>
          </a:p>
        </p:txBody>
      </p:sp>
    </p:spTree>
    <p:extLst>
      <p:ext uri="{BB962C8B-B14F-4D97-AF65-F5344CB8AC3E}">
        <p14:creationId xmlns:p14="http://schemas.microsoft.com/office/powerpoint/2010/main" val="3114781531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930ABAA-D98A-4BF2-A214-ECFBE1E3F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0075"/>
            <a:ext cx="4445000" cy="4325027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2778BF-339A-41DB-866F-67E5A6FF50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E05E84-8A92-4286-8DD3-3CB8DD8EE0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2552CAD-075F-4943-ADEC-2F1E460AB63B}"/>
              </a:ext>
            </a:extLst>
          </p:cNvPr>
          <p:cNvSpPr txBox="1"/>
          <p:nvPr/>
        </p:nvSpPr>
        <p:spPr>
          <a:xfrm>
            <a:off x="122238" y="140075"/>
            <a:ext cx="3024866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3.3 </a:t>
            </a:r>
            <a:r>
              <a:rPr lang="zh-CN" altLang="en-US" sz="1200" b="1" dirty="0">
                <a:latin typeface="+mj-ea"/>
                <a:ea typeface="+mj-ea"/>
              </a:rPr>
              <a:t>优化方案与评估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AFD46D1-53E1-4AB2-847B-E9704B1148D6}"/>
              </a:ext>
            </a:extLst>
          </p:cNvPr>
          <p:cNvSpPr txBox="1"/>
          <p:nvPr/>
        </p:nvSpPr>
        <p:spPr>
          <a:xfrm>
            <a:off x="122238" y="920265"/>
            <a:ext cx="4416403" cy="9387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b="1" dirty="0">
                <a:latin typeface="+mn-ea"/>
              </a:rPr>
              <a:t>改善思路：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路口取消西进口和东进口的左转，采用</a:t>
            </a:r>
            <a:r>
              <a:rPr lang="en-US" altLang="zh-CN" sz="1100" dirty="0">
                <a:latin typeface="+mn-ea"/>
              </a:rPr>
              <a:t>2</a:t>
            </a:r>
            <a:r>
              <a:rPr lang="zh-CN" altLang="en-US" sz="1100" dirty="0">
                <a:latin typeface="+mn-ea"/>
              </a:rPr>
              <a:t>相位；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从西边过来进入延大的车辆可以从园林胡同左转（结结合过街、进站信号）；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利用中央进出站二次过街可以减小相位时间和周期。</a:t>
            </a:r>
            <a:endParaRPr lang="en-US" altLang="zh-CN" sz="1100" dirty="0">
              <a:latin typeface="+mn-ea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541AD4A0-1F34-42B4-8FD5-2183AA3AA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152613"/>
              </p:ext>
            </p:extLst>
          </p:nvPr>
        </p:nvGraphicFramePr>
        <p:xfrm>
          <a:off x="386504" y="2100602"/>
          <a:ext cx="1345825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9" name="组合 8">
            <a:extLst>
              <a:ext uri="{FF2B5EF4-FFF2-40B4-BE49-F238E27FC236}">
                <a16:creationId xmlns:a16="http://schemas.microsoft.com/office/drawing/2014/main" id="{74F8ECCA-E689-45EF-AB8C-B0AF42C42E7D}"/>
              </a:ext>
            </a:extLst>
          </p:cNvPr>
          <p:cNvGrpSpPr/>
          <p:nvPr/>
        </p:nvGrpSpPr>
        <p:grpSpPr>
          <a:xfrm rot="385382">
            <a:off x="653019" y="2364751"/>
            <a:ext cx="356097" cy="126263"/>
            <a:chOff x="7865548" y="1244126"/>
            <a:chExt cx="356097" cy="126263"/>
          </a:xfrm>
        </p:grpSpPr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5D647263-CEBE-4BD7-A4A3-B979BEE36A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78019" y="1335403"/>
              <a:ext cx="343626" cy="349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114400CB-4713-4ADD-BA7A-5D677A8776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65548" y="1244126"/>
              <a:ext cx="343626" cy="34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434A380C-CA7B-4D56-92CC-4646FF9C1F31}"/>
              </a:ext>
            </a:extLst>
          </p:cNvPr>
          <p:cNvCxnSpPr>
            <a:cxnSpLocks/>
          </p:cNvCxnSpPr>
          <p:nvPr/>
        </p:nvCxnSpPr>
        <p:spPr>
          <a:xfrm flipH="1">
            <a:off x="516928" y="2857694"/>
            <a:ext cx="421386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6F2E53D-948D-4644-905F-A94BAC828843}"/>
              </a:ext>
            </a:extLst>
          </p:cNvPr>
          <p:cNvCxnSpPr>
            <a:cxnSpLocks/>
          </p:cNvCxnSpPr>
          <p:nvPr/>
        </p:nvCxnSpPr>
        <p:spPr>
          <a:xfrm flipV="1">
            <a:off x="1236885" y="2293812"/>
            <a:ext cx="1" cy="203507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D555F46-68A6-4AB0-82D1-4311939E9589}"/>
              </a:ext>
            </a:extLst>
          </p:cNvPr>
          <p:cNvGrpSpPr/>
          <p:nvPr/>
        </p:nvGrpSpPr>
        <p:grpSpPr>
          <a:xfrm rot="377022">
            <a:off x="441198" y="2581674"/>
            <a:ext cx="370533" cy="244774"/>
            <a:chOff x="7650197" y="1519946"/>
            <a:chExt cx="370533" cy="244774"/>
          </a:xfrm>
        </p:grpSpPr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6DAC37CE-C24D-4F09-B825-189FE2DC7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0197" y="1519946"/>
              <a:ext cx="370533" cy="377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BFA602A3-857F-41C4-B261-9A6477CEA9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0197" y="1603402"/>
              <a:ext cx="370533" cy="377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33B15516-FA05-499A-A2D0-BA681998AE2C}"/>
                </a:ext>
              </a:extLst>
            </p:cNvPr>
            <p:cNvCxnSpPr>
              <a:cxnSpLocks/>
            </p:cNvCxnSpPr>
            <p:nvPr/>
          </p:nvCxnSpPr>
          <p:spPr>
            <a:xfrm>
              <a:off x="7835463" y="1622266"/>
              <a:ext cx="18525" cy="1424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E4438BD9-B156-464D-9AF5-476110F8A096}"/>
              </a:ext>
            </a:extLst>
          </p:cNvPr>
          <p:cNvSpPr txBox="1"/>
          <p:nvPr/>
        </p:nvSpPr>
        <p:spPr>
          <a:xfrm>
            <a:off x="386503" y="1858981"/>
            <a:ext cx="1063337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延大门口建议相位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ADAED45-571A-4D3B-9F47-56FBB4C4F24A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22" name="Freeform 53">
              <a:extLst>
                <a:ext uri="{FF2B5EF4-FFF2-40B4-BE49-F238E27FC236}">
                  <a16:creationId xmlns:a16="http://schemas.microsoft.com/office/drawing/2014/main" id="{B01B99A7-9F32-4257-B048-DAEC0D51D19A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3" name="Freeform 54">
              <a:extLst>
                <a:ext uri="{FF2B5EF4-FFF2-40B4-BE49-F238E27FC236}">
                  <a16:creationId xmlns:a16="http://schemas.microsoft.com/office/drawing/2014/main" id="{55B0DC41-9E4E-48E4-A41B-9B922CCA167E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961C000-263A-45E1-A365-6973BB045381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BDAC65E0-CBE5-42BC-AB6C-F3C4D2376D12}"/>
              </a:ext>
            </a:extLst>
          </p:cNvPr>
          <p:cNvSpPr txBox="1"/>
          <p:nvPr/>
        </p:nvSpPr>
        <p:spPr>
          <a:xfrm>
            <a:off x="7902087" y="3560734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BEC6971-85B8-4BD6-BF0E-2B6EC62A23C9}"/>
              </a:ext>
            </a:extLst>
          </p:cNvPr>
          <p:cNvSpPr txBox="1"/>
          <p:nvPr/>
        </p:nvSpPr>
        <p:spPr>
          <a:xfrm>
            <a:off x="4989457" y="2817917"/>
            <a:ext cx="130969" cy="4308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园林胡同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11948AC-3DC7-4311-9D3D-C37C0FE1C244}"/>
              </a:ext>
            </a:extLst>
          </p:cNvPr>
          <p:cNvSpPr txBox="1"/>
          <p:nvPr/>
        </p:nvSpPr>
        <p:spPr>
          <a:xfrm>
            <a:off x="7146437" y="3258799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延大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E69160D2-2CD6-4AAA-9872-B4FC8A8ED790}"/>
              </a:ext>
            </a:extLst>
          </p:cNvPr>
          <p:cNvSpPr/>
          <p:nvPr/>
        </p:nvSpPr>
        <p:spPr>
          <a:xfrm rot="5400000">
            <a:off x="494068" y="2506225"/>
            <a:ext cx="45719" cy="8430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C46EB5DB-D362-4913-8D36-D954140B258C}"/>
              </a:ext>
            </a:extLst>
          </p:cNvPr>
          <p:cNvSpPr/>
          <p:nvPr/>
        </p:nvSpPr>
        <p:spPr>
          <a:xfrm rot="5400000">
            <a:off x="1218116" y="2503470"/>
            <a:ext cx="45719" cy="8430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DB329019-BB05-4675-A626-3F0F4FE8BDA8}"/>
              </a:ext>
            </a:extLst>
          </p:cNvPr>
          <p:cNvSpPr/>
          <p:nvPr/>
        </p:nvSpPr>
        <p:spPr>
          <a:xfrm>
            <a:off x="4683125" y="1353302"/>
            <a:ext cx="1120775" cy="2281590"/>
          </a:xfrm>
          <a:custGeom>
            <a:avLst/>
            <a:gdLst>
              <a:gd name="connsiteX0" fmla="*/ 0 w 666750"/>
              <a:gd name="connsiteY0" fmla="*/ 3142100 h 3186940"/>
              <a:gd name="connsiteX1" fmla="*/ 425450 w 666750"/>
              <a:gd name="connsiteY1" fmla="*/ 3154800 h 3186940"/>
              <a:gd name="connsiteX2" fmla="*/ 444500 w 666750"/>
              <a:gd name="connsiteY2" fmla="*/ 2780150 h 3186940"/>
              <a:gd name="connsiteX3" fmla="*/ 501650 w 666750"/>
              <a:gd name="connsiteY3" fmla="*/ 189350 h 3186940"/>
              <a:gd name="connsiteX4" fmla="*/ 666750 w 666750"/>
              <a:gd name="connsiteY4" fmla="*/ 189350 h 3186940"/>
              <a:gd name="connsiteX0" fmla="*/ 0 w 847725"/>
              <a:gd name="connsiteY0" fmla="*/ 3052530 h 3097370"/>
              <a:gd name="connsiteX1" fmla="*/ 425450 w 847725"/>
              <a:gd name="connsiteY1" fmla="*/ 3065230 h 3097370"/>
              <a:gd name="connsiteX2" fmla="*/ 444500 w 847725"/>
              <a:gd name="connsiteY2" fmla="*/ 2690580 h 3097370"/>
              <a:gd name="connsiteX3" fmla="*/ 501650 w 847725"/>
              <a:gd name="connsiteY3" fmla="*/ 99780 h 3097370"/>
              <a:gd name="connsiteX4" fmla="*/ 847725 w 847725"/>
              <a:gd name="connsiteY4" fmla="*/ 766530 h 3097370"/>
              <a:gd name="connsiteX0" fmla="*/ 0 w 847725"/>
              <a:gd name="connsiteY0" fmla="*/ 2463583 h 2508423"/>
              <a:gd name="connsiteX1" fmla="*/ 425450 w 847725"/>
              <a:gd name="connsiteY1" fmla="*/ 2476283 h 2508423"/>
              <a:gd name="connsiteX2" fmla="*/ 444500 w 847725"/>
              <a:gd name="connsiteY2" fmla="*/ 2101633 h 2508423"/>
              <a:gd name="connsiteX3" fmla="*/ 469900 w 847725"/>
              <a:gd name="connsiteY3" fmla="*/ 193458 h 2508423"/>
              <a:gd name="connsiteX4" fmla="*/ 847725 w 847725"/>
              <a:gd name="connsiteY4" fmla="*/ 177583 h 2508423"/>
              <a:gd name="connsiteX0" fmla="*/ 0 w 1041400"/>
              <a:gd name="connsiteY0" fmla="*/ 2462748 h 2507588"/>
              <a:gd name="connsiteX1" fmla="*/ 425450 w 1041400"/>
              <a:gd name="connsiteY1" fmla="*/ 2475448 h 2507588"/>
              <a:gd name="connsiteX2" fmla="*/ 444500 w 1041400"/>
              <a:gd name="connsiteY2" fmla="*/ 2100798 h 2507588"/>
              <a:gd name="connsiteX3" fmla="*/ 469900 w 1041400"/>
              <a:gd name="connsiteY3" fmla="*/ 192623 h 2507588"/>
              <a:gd name="connsiteX4" fmla="*/ 1041400 w 1041400"/>
              <a:gd name="connsiteY4" fmla="*/ 179923 h 2507588"/>
              <a:gd name="connsiteX0" fmla="*/ 0 w 1041400"/>
              <a:gd name="connsiteY0" fmla="*/ 2495983 h 2540823"/>
              <a:gd name="connsiteX1" fmla="*/ 425450 w 1041400"/>
              <a:gd name="connsiteY1" fmla="*/ 2508683 h 2540823"/>
              <a:gd name="connsiteX2" fmla="*/ 444500 w 1041400"/>
              <a:gd name="connsiteY2" fmla="*/ 2134033 h 2540823"/>
              <a:gd name="connsiteX3" fmla="*/ 469900 w 1041400"/>
              <a:gd name="connsiteY3" fmla="*/ 225858 h 2540823"/>
              <a:gd name="connsiteX4" fmla="*/ 647699 w 1041400"/>
              <a:gd name="connsiteY4" fmla="*/ 35357 h 2540823"/>
              <a:gd name="connsiteX5" fmla="*/ 1041400 w 1041400"/>
              <a:gd name="connsiteY5" fmla="*/ 213158 h 2540823"/>
              <a:gd name="connsiteX0" fmla="*/ 0 w 1041400"/>
              <a:gd name="connsiteY0" fmla="*/ 2460649 h 2505489"/>
              <a:gd name="connsiteX1" fmla="*/ 425450 w 1041400"/>
              <a:gd name="connsiteY1" fmla="*/ 2473349 h 2505489"/>
              <a:gd name="connsiteX2" fmla="*/ 444500 w 1041400"/>
              <a:gd name="connsiteY2" fmla="*/ 2098699 h 2505489"/>
              <a:gd name="connsiteX3" fmla="*/ 476250 w 1041400"/>
              <a:gd name="connsiteY3" fmla="*/ 488974 h 2505489"/>
              <a:gd name="connsiteX4" fmla="*/ 647699 w 1041400"/>
              <a:gd name="connsiteY4" fmla="*/ 23 h 2505489"/>
              <a:gd name="connsiteX5" fmla="*/ 1041400 w 1041400"/>
              <a:gd name="connsiteY5" fmla="*/ 177824 h 2505489"/>
              <a:gd name="connsiteX0" fmla="*/ 0 w 1041400"/>
              <a:gd name="connsiteY0" fmla="*/ 2298701 h 2343541"/>
              <a:gd name="connsiteX1" fmla="*/ 425450 w 1041400"/>
              <a:gd name="connsiteY1" fmla="*/ 2311401 h 2343541"/>
              <a:gd name="connsiteX2" fmla="*/ 444500 w 1041400"/>
              <a:gd name="connsiteY2" fmla="*/ 1936751 h 2343541"/>
              <a:gd name="connsiteX3" fmla="*/ 476250 w 1041400"/>
              <a:gd name="connsiteY3" fmla="*/ 327026 h 2343541"/>
              <a:gd name="connsiteX4" fmla="*/ 511174 w 1041400"/>
              <a:gd name="connsiteY4" fmla="*/ 0 h 2343541"/>
              <a:gd name="connsiteX5" fmla="*/ 1041400 w 1041400"/>
              <a:gd name="connsiteY5" fmla="*/ 15876 h 2343541"/>
              <a:gd name="connsiteX0" fmla="*/ 0 w 1041400"/>
              <a:gd name="connsiteY0" fmla="*/ 2300626 h 2345466"/>
              <a:gd name="connsiteX1" fmla="*/ 425450 w 1041400"/>
              <a:gd name="connsiteY1" fmla="*/ 2313326 h 2345466"/>
              <a:gd name="connsiteX2" fmla="*/ 444500 w 1041400"/>
              <a:gd name="connsiteY2" fmla="*/ 1938676 h 2345466"/>
              <a:gd name="connsiteX3" fmla="*/ 476250 w 1041400"/>
              <a:gd name="connsiteY3" fmla="*/ 328951 h 2345466"/>
              <a:gd name="connsiteX4" fmla="*/ 511174 w 1041400"/>
              <a:gd name="connsiteY4" fmla="*/ 1925 h 2345466"/>
              <a:gd name="connsiteX5" fmla="*/ 1041400 w 1041400"/>
              <a:gd name="connsiteY5" fmla="*/ 17801 h 2345466"/>
              <a:gd name="connsiteX0" fmla="*/ 0 w 1041400"/>
              <a:gd name="connsiteY0" fmla="*/ 2317769 h 2362609"/>
              <a:gd name="connsiteX1" fmla="*/ 425450 w 1041400"/>
              <a:gd name="connsiteY1" fmla="*/ 2330469 h 2362609"/>
              <a:gd name="connsiteX2" fmla="*/ 444500 w 1041400"/>
              <a:gd name="connsiteY2" fmla="*/ 1955819 h 2362609"/>
              <a:gd name="connsiteX3" fmla="*/ 476250 w 1041400"/>
              <a:gd name="connsiteY3" fmla="*/ 346094 h 2362609"/>
              <a:gd name="connsiteX4" fmla="*/ 511174 w 1041400"/>
              <a:gd name="connsiteY4" fmla="*/ 19068 h 2362609"/>
              <a:gd name="connsiteX5" fmla="*/ 1041400 w 1041400"/>
              <a:gd name="connsiteY5" fmla="*/ 34944 h 2362609"/>
              <a:gd name="connsiteX0" fmla="*/ 0 w 1041400"/>
              <a:gd name="connsiteY0" fmla="*/ 2334553 h 2379393"/>
              <a:gd name="connsiteX1" fmla="*/ 425450 w 1041400"/>
              <a:gd name="connsiteY1" fmla="*/ 2347253 h 2379393"/>
              <a:gd name="connsiteX2" fmla="*/ 444500 w 1041400"/>
              <a:gd name="connsiteY2" fmla="*/ 1972603 h 2379393"/>
              <a:gd name="connsiteX3" fmla="*/ 488950 w 1041400"/>
              <a:gd name="connsiteY3" fmla="*/ 572428 h 2379393"/>
              <a:gd name="connsiteX4" fmla="*/ 511174 w 1041400"/>
              <a:gd name="connsiteY4" fmla="*/ 35852 h 2379393"/>
              <a:gd name="connsiteX5" fmla="*/ 1041400 w 1041400"/>
              <a:gd name="connsiteY5" fmla="*/ 51728 h 2379393"/>
              <a:gd name="connsiteX0" fmla="*/ 0 w 1041400"/>
              <a:gd name="connsiteY0" fmla="*/ 2317770 h 2362610"/>
              <a:gd name="connsiteX1" fmla="*/ 425450 w 1041400"/>
              <a:gd name="connsiteY1" fmla="*/ 2330470 h 2362610"/>
              <a:gd name="connsiteX2" fmla="*/ 444500 w 1041400"/>
              <a:gd name="connsiteY2" fmla="*/ 1955820 h 2362610"/>
              <a:gd name="connsiteX3" fmla="*/ 488950 w 1041400"/>
              <a:gd name="connsiteY3" fmla="*/ 555645 h 2362610"/>
              <a:gd name="connsiteX4" fmla="*/ 511174 w 1041400"/>
              <a:gd name="connsiteY4" fmla="*/ 19069 h 2362610"/>
              <a:gd name="connsiteX5" fmla="*/ 1041400 w 1041400"/>
              <a:gd name="connsiteY5" fmla="*/ 34945 h 2362610"/>
              <a:gd name="connsiteX0" fmla="*/ 0 w 1041400"/>
              <a:gd name="connsiteY0" fmla="*/ 2317770 h 2362610"/>
              <a:gd name="connsiteX1" fmla="*/ 425450 w 1041400"/>
              <a:gd name="connsiteY1" fmla="*/ 2330470 h 2362610"/>
              <a:gd name="connsiteX2" fmla="*/ 444500 w 1041400"/>
              <a:gd name="connsiteY2" fmla="*/ 1955820 h 2362610"/>
              <a:gd name="connsiteX3" fmla="*/ 488950 w 1041400"/>
              <a:gd name="connsiteY3" fmla="*/ 555645 h 2362610"/>
              <a:gd name="connsiteX4" fmla="*/ 511174 w 1041400"/>
              <a:gd name="connsiteY4" fmla="*/ 19069 h 2362610"/>
              <a:gd name="connsiteX5" fmla="*/ 1041400 w 1041400"/>
              <a:gd name="connsiteY5" fmla="*/ 34945 h 2362610"/>
              <a:gd name="connsiteX0" fmla="*/ 0 w 1041400"/>
              <a:gd name="connsiteY0" fmla="*/ 2317770 h 2362610"/>
              <a:gd name="connsiteX1" fmla="*/ 425450 w 1041400"/>
              <a:gd name="connsiteY1" fmla="*/ 2330470 h 2362610"/>
              <a:gd name="connsiteX2" fmla="*/ 444500 w 1041400"/>
              <a:gd name="connsiteY2" fmla="*/ 1955820 h 2362610"/>
              <a:gd name="connsiteX3" fmla="*/ 488950 w 1041400"/>
              <a:gd name="connsiteY3" fmla="*/ 555645 h 2362610"/>
              <a:gd name="connsiteX4" fmla="*/ 511174 w 1041400"/>
              <a:gd name="connsiteY4" fmla="*/ 19069 h 2362610"/>
              <a:gd name="connsiteX5" fmla="*/ 1041400 w 1041400"/>
              <a:gd name="connsiteY5" fmla="*/ 34945 h 2362610"/>
              <a:gd name="connsiteX0" fmla="*/ 0 w 1041400"/>
              <a:gd name="connsiteY0" fmla="*/ 2334553 h 2379393"/>
              <a:gd name="connsiteX1" fmla="*/ 425450 w 1041400"/>
              <a:gd name="connsiteY1" fmla="*/ 2347253 h 2379393"/>
              <a:gd name="connsiteX2" fmla="*/ 444500 w 1041400"/>
              <a:gd name="connsiteY2" fmla="*/ 1972603 h 2379393"/>
              <a:gd name="connsiteX3" fmla="*/ 476250 w 1041400"/>
              <a:gd name="connsiteY3" fmla="*/ 572428 h 2379393"/>
              <a:gd name="connsiteX4" fmla="*/ 511174 w 1041400"/>
              <a:gd name="connsiteY4" fmla="*/ 35852 h 2379393"/>
              <a:gd name="connsiteX5" fmla="*/ 1041400 w 1041400"/>
              <a:gd name="connsiteY5" fmla="*/ 51728 h 2379393"/>
              <a:gd name="connsiteX0" fmla="*/ 0 w 1041400"/>
              <a:gd name="connsiteY0" fmla="*/ 2323346 h 2368186"/>
              <a:gd name="connsiteX1" fmla="*/ 425450 w 1041400"/>
              <a:gd name="connsiteY1" fmla="*/ 2336046 h 2368186"/>
              <a:gd name="connsiteX2" fmla="*/ 444500 w 1041400"/>
              <a:gd name="connsiteY2" fmla="*/ 1961396 h 2368186"/>
              <a:gd name="connsiteX3" fmla="*/ 476250 w 1041400"/>
              <a:gd name="connsiteY3" fmla="*/ 561221 h 2368186"/>
              <a:gd name="connsiteX4" fmla="*/ 511174 w 1041400"/>
              <a:gd name="connsiteY4" fmla="*/ 24645 h 2368186"/>
              <a:gd name="connsiteX5" fmla="*/ 1041400 w 1041400"/>
              <a:gd name="connsiteY5" fmla="*/ 40521 h 2368186"/>
              <a:gd name="connsiteX0" fmla="*/ 0 w 1041400"/>
              <a:gd name="connsiteY0" fmla="*/ 2323346 h 2351921"/>
              <a:gd name="connsiteX1" fmla="*/ 425450 w 1041400"/>
              <a:gd name="connsiteY1" fmla="*/ 2336046 h 2351921"/>
              <a:gd name="connsiteX2" fmla="*/ 444500 w 1041400"/>
              <a:gd name="connsiteY2" fmla="*/ 1961396 h 2351921"/>
              <a:gd name="connsiteX3" fmla="*/ 476250 w 1041400"/>
              <a:gd name="connsiteY3" fmla="*/ 561221 h 2351921"/>
              <a:gd name="connsiteX4" fmla="*/ 511174 w 1041400"/>
              <a:gd name="connsiteY4" fmla="*/ 24645 h 2351921"/>
              <a:gd name="connsiteX5" fmla="*/ 1041400 w 1041400"/>
              <a:gd name="connsiteY5" fmla="*/ 40521 h 2351921"/>
              <a:gd name="connsiteX0" fmla="*/ 0 w 1041400"/>
              <a:gd name="connsiteY0" fmla="*/ 2323346 h 2334623"/>
              <a:gd name="connsiteX1" fmla="*/ 409575 w 1041400"/>
              <a:gd name="connsiteY1" fmla="*/ 2275721 h 2334623"/>
              <a:gd name="connsiteX2" fmla="*/ 444500 w 1041400"/>
              <a:gd name="connsiteY2" fmla="*/ 1961396 h 2334623"/>
              <a:gd name="connsiteX3" fmla="*/ 476250 w 1041400"/>
              <a:gd name="connsiteY3" fmla="*/ 561221 h 2334623"/>
              <a:gd name="connsiteX4" fmla="*/ 511174 w 1041400"/>
              <a:gd name="connsiteY4" fmla="*/ 24645 h 2334623"/>
              <a:gd name="connsiteX5" fmla="*/ 1041400 w 1041400"/>
              <a:gd name="connsiteY5" fmla="*/ 40521 h 2334623"/>
              <a:gd name="connsiteX0" fmla="*/ 0 w 1120775"/>
              <a:gd name="connsiteY0" fmla="*/ 2269371 h 2306268"/>
              <a:gd name="connsiteX1" fmla="*/ 488950 w 1120775"/>
              <a:gd name="connsiteY1" fmla="*/ 2275721 h 2306268"/>
              <a:gd name="connsiteX2" fmla="*/ 523875 w 1120775"/>
              <a:gd name="connsiteY2" fmla="*/ 1961396 h 2306268"/>
              <a:gd name="connsiteX3" fmla="*/ 555625 w 1120775"/>
              <a:gd name="connsiteY3" fmla="*/ 561221 h 2306268"/>
              <a:gd name="connsiteX4" fmla="*/ 590549 w 1120775"/>
              <a:gd name="connsiteY4" fmla="*/ 24645 h 2306268"/>
              <a:gd name="connsiteX5" fmla="*/ 1120775 w 1120775"/>
              <a:gd name="connsiteY5" fmla="*/ 40521 h 2306268"/>
              <a:gd name="connsiteX0" fmla="*/ 0 w 1120775"/>
              <a:gd name="connsiteY0" fmla="*/ 2269371 h 2296687"/>
              <a:gd name="connsiteX1" fmla="*/ 488950 w 1120775"/>
              <a:gd name="connsiteY1" fmla="*/ 2275721 h 2296687"/>
              <a:gd name="connsiteX2" fmla="*/ 523875 w 1120775"/>
              <a:gd name="connsiteY2" fmla="*/ 1961396 h 2296687"/>
              <a:gd name="connsiteX3" fmla="*/ 555625 w 1120775"/>
              <a:gd name="connsiteY3" fmla="*/ 561221 h 2296687"/>
              <a:gd name="connsiteX4" fmla="*/ 590549 w 1120775"/>
              <a:gd name="connsiteY4" fmla="*/ 24645 h 2296687"/>
              <a:gd name="connsiteX5" fmla="*/ 1120775 w 1120775"/>
              <a:gd name="connsiteY5" fmla="*/ 40521 h 2296687"/>
              <a:gd name="connsiteX0" fmla="*/ 0 w 1120775"/>
              <a:gd name="connsiteY0" fmla="*/ 2269371 h 2305583"/>
              <a:gd name="connsiteX1" fmla="*/ 488950 w 1120775"/>
              <a:gd name="connsiteY1" fmla="*/ 2275721 h 2305583"/>
              <a:gd name="connsiteX2" fmla="*/ 546100 w 1120775"/>
              <a:gd name="connsiteY2" fmla="*/ 1840746 h 2305583"/>
              <a:gd name="connsiteX3" fmla="*/ 555625 w 1120775"/>
              <a:gd name="connsiteY3" fmla="*/ 561221 h 2305583"/>
              <a:gd name="connsiteX4" fmla="*/ 590549 w 1120775"/>
              <a:gd name="connsiteY4" fmla="*/ 24645 h 2305583"/>
              <a:gd name="connsiteX5" fmla="*/ 1120775 w 1120775"/>
              <a:gd name="connsiteY5" fmla="*/ 40521 h 2305583"/>
              <a:gd name="connsiteX0" fmla="*/ 0 w 1120775"/>
              <a:gd name="connsiteY0" fmla="*/ 2269371 h 2281590"/>
              <a:gd name="connsiteX1" fmla="*/ 501650 w 1120775"/>
              <a:gd name="connsiteY1" fmla="*/ 2240796 h 2281590"/>
              <a:gd name="connsiteX2" fmla="*/ 546100 w 1120775"/>
              <a:gd name="connsiteY2" fmla="*/ 1840746 h 2281590"/>
              <a:gd name="connsiteX3" fmla="*/ 555625 w 1120775"/>
              <a:gd name="connsiteY3" fmla="*/ 561221 h 2281590"/>
              <a:gd name="connsiteX4" fmla="*/ 590549 w 1120775"/>
              <a:gd name="connsiteY4" fmla="*/ 24645 h 2281590"/>
              <a:gd name="connsiteX5" fmla="*/ 1120775 w 1120775"/>
              <a:gd name="connsiteY5" fmla="*/ 40521 h 228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0775" h="2281590">
                <a:moveTo>
                  <a:pt x="0" y="2269371"/>
                </a:moveTo>
                <a:cubicBezTo>
                  <a:pt x="197908" y="2267783"/>
                  <a:pt x="410633" y="2312233"/>
                  <a:pt x="501650" y="2240796"/>
                </a:cubicBezTo>
                <a:cubicBezTo>
                  <a:pt x="592667" y="2169359"/>
                  <a:pt x="537104" y="2120675"/>
                  <a:pt x="546100" y="1840746"/>
                </a:cubicBezTo>
                <a:cubicBezTo>
                  <a:pt x="555096" y="1560817"/>
                  <a:pt x="548217" y="863904"/>
                  <a:pt x="555625" y="561221"/>
                </a:cubicBezTo>
                <a:cubicBezTo>
                  <a:pt x="563033" y="258538"/>
                  <a:pt x="540807" y="86028"/>
                  <a:pt x="590549" y="24645"/>
                </a:cubicBezTo>
                <a:cubicBezTo>
                  <a:pt x="640291" y="-36738"/>
                  <a:pt x="944033" y="35229"/>
                  <a:pt x="1120775" y="40521"/>
                </a:cubicBezTo>
              </a:path>
            </a:pathLst>
          </a:custGeom>
          <a:noFill/>
          <a:ln w="28575">
            <a:solidFill>
              <a:schemeClr val="accent3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1FFE815-3C7F-4AB8-A6A9-F99C73262F6B}"/>
              </a:ext>
            </a:extLst>
          </p:cNvPr>
          <p:cNvSpPr txBox="1"/>
          <p:nvPr/>
        </p:nvSpPr>
        <p:spPr>
          <a:xfrm>
            <a:off x="4572001" y="155464"/>
            <a:ext cx="163830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dirty="0">
                <a:latin typeface="+mn-ea"/>
              </a:rPr>
              <a:t>禁止左转后的替代路径</a:t>
            </a:r>
            <a:endParaRPr lang="en-US" altLang="zh-CN" sz="1100" dirty="0">
              <a:latin typeface="+mn-ea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CFA649BB-1C43-46C9-89B3-FB521C1E26CE}"/>
              </a:ext>
            </a:extLst>
          </p:cNvPr>
          <p:cNvGrpSpPr/>
          <p:nvPr/>
        </p:nvGrpSpPr>
        <p:grpSpPr>
          <a:xfrm rot="5747595">
            <a:off x="1199952" y="2390114"/>
            <a:ext cx="370533" cy="167636"/>
            <a:chOff x="7650197" y="1603402"/>
            <a:chExt cx="370533" cy="167636"/>
          </a:xfrm>
        </p:grpSpPr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1FD21C08-6425-4D8C-B051-B27CC6C2B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0197" y="1603402"/>
              <a:ext cx="370533" cy="377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669146AB-63DB-4599-BFC8-AEC08A9E9184}"/>
                </a:ext>
              </a:extLst>
            </p:cNvPr>
            <p:cNvCxnSpPr>
              <a:cxnSpLocks/>
            </p:cNvCxnSpPr>
            <p:nvPr/>
          </p:nvCxnSpPr>
          <p:spPr>
            <a:xfrm>
              <a:off x="7773196" y="1628584"/>
              <a:ext cx="18525" cy="1424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46B982FE-A90A-47A4-BA49-1988851E5A1C}"/>
              </a:ext>
            </a:extLst>
          </p:cNvPr>
          <p:cNvSpPr txBox="1"/>
          <p:nvPr/>
        </p:nvSpPr>
        <p:spPr>
          <a:xfrm>
            <a:off x="2469244" y="3028539"/>
            <a:ext cx="2107325" cy="6001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1100" dirty="0">
                <a:latin typeface="+mn-ea"/>
              </a:rPr>
              <a:t>西进口的左转进入延大的流量：早高峰</a:t>
            </a:r>
            <a:r>
              <a:rPr lang="en-US" altLang="zh-CN" sz="1100" dirty="0">
                <a:latin typeface="+mn-ea"/>
              </a:rPr>
              <a:t>74 PCU/hr</a:t>
            </a:r>
            <a:r>
              <a:rPr lang="zh-CN" altLang="en-US" sz="1100" dirty="0">
                <a:latin typeface="+mn-ea"/>
              </a:rPr>
              <a:t>，晚高峰为</a:t>
            </a:r>
            <a:r>
              <a:rPr lang="en-US" altLang="zh-CN" sz="1100" dirty="0">
                <a:latin typeface="+mn-ea"/>
              </a:rPr>
              <a:t>29 PCU/hr</a:t>
            </a:r>
            <a:r>
              <a:rPr lang="zh-CN" altLang="en-US" sz="1100" dirty="0">
                <a:latin typeface="+mn-ea"/>
              </a:rPr>
              <a:t>。</a:t>
            </a:r>
            <a:r>
              <a:rPr lang="en-US" altLang="zh-CN" sz="1100" dirty="0">
                <a:latin typeface="+mn-ea"/>
              </a:rPr>
              <a:t> </a:t>
            </a:r>
            <a:endParaRPr lang="zh-CN" altLang="en-US" sz="1100" dirty="0">
              <a:latin typeface="+mn-ea"/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809D135E-BDFA-4182-942B-05E17CBE269D}"/>
              </a:ext>
            </a:extLst>
          </p:cNvPr>
          <p:cNvCxnSpPr>
            <a:cxnSpLocks/>
          </p:cNvCxnSpPr>
          <p:nvPr/>
        </p:nvCxnSpPr>
        <p:spPr>
          <a:xfrm flipV="1">
            <a:off x="1234908" y="2594662"/>
            <a:ext cx="1" cy="203507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3203466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F4BC4B-8F57-4CFD-926C-82C1F1452E0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7C0F87-5D7D-4FF8-A2BA-55835F946C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CAB677-F376-463C-939E-C50FB47C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18" y="556438"/>
            <a:ext cx="7576364" cy="3960000"/>
          </a:xfrm>
          <a:prstGeom prst="rect">
            <a:avLst/>
          </a:prstGeom>
        </p:spPr>
      </p:pic>
      <p:sp>
        <p:nvSpPr>
          <p:cNvPr id="8" name="对话气泡: 椭圆形 7">
            <a:extLst>
              <a:ext uri="{FF2B5EF4-FFF2-40B4-BE49-F238E27FC236}">
                <a16:creationId xmlns:a16="http://schemas.microsoft.com/office/drawing/2014/main" id="{AE6AD043-EFE6-42A6-BAD6-8CAA34222CC7}"/>
              </a:ext>
            </a:extLst>
          </p:cNvPr>
          <p:cNvSpPr/>
          <p:nvPr/>
        </p:nvSpPr>
        <p:spPr>
          <a:xfrm>
            <a:off x="2762250" y="4206967"/>
            <a:ext cx="954044" cy="380095"/>
          </a:xfrm>
          <a:prstGeom prst="wedgeEllipseCallout">
            <a:avLst>
              <a:gd name="adj1" fmla="val 4738"/>
              <a:gd name="adj2" fmla="val -70036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A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sp>
        <p:nvSpPr>
          <p:cNvPr id="9" name="对话气泡: 椭圆形 8">
            <a:extLst>
              <a:ext uri="{FF2B5EF4-FFF2-40B4-BE49-F238E27FC236}">
                <a16:creationId xmlns:a16="http://schemas.microsoft.com/office/drawing/2014/main" id="{92EA738B-5102-4795-AA09-FA0CA348A32D}"/>
              </a:ext>
            </a:extLst>
          </p:cNvPr>
          <p:cNvSpPr/>
          <p:nvPr/>
        </p:nvSpPr>
        <p:spPr>
          <a:xfrm>
            <a:off x="7145479" y="4206967"/>
            <a:ext cx="954044" cy="380095"/>
          </a:xfrm>
          <a:prstGeom prst="wedgeEllipseCallout">
            <a:avLst>
              <a:gd name="adj1" fmla="val 5404"/>
              <a:gd name="adj2" fmla="val -70036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A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1626809919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F4BC4B-8F57-4CFD-926C-82C1F1452E0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7C0F87-5D7D-4FF8-A2BA-55835F946C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1F0A92B-3917-4F70-B46B-A08F28063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6" y="528145"/>
            <a:ext cx="4320000" cy="204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19FF9B4A-6096-4689-BB64-A09EC11EF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56" y="1137963"/>
            <a:ext cx="951754" cy="112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952CDCC-4C43-410F-80A1-04DC2C319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246" y="1137963"/>
            <a:ext cx="951754" cy="112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709E7A72-2BF7-4EFD-82ED-51956475E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27102"/>
            <a:ext cx="3240000" cy="178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AC4D4C7D-ABE7-4D76-82D6-1CF33BABE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2727102"/>
            <a:ext cx="3240000" cy="178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86F41493-E62B-47C4-B645-B342275A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90" y="1137963"/>
            <a:ext cx="955546" cy="100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0C61977-DBBD-48C7-AF78-E079C1703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37963"/>
            <a:ext cx="955546" cy="100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1A938C7-8035-4266-A55B-9B302D264A07}"/>
              </a:ext>
            </a:extLst>
          </p:cNvPr>
          <p:cNvSpPr txBox="1"/>
          <p:nvPr/>
        </p:nvSpPr>
        <p:spPr>
          <a:xfrm>
            <a:off x="6286500" y="124784"/>
            <a:ext cx="273050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100" dirty="0"/>
              <a:t>BRT</a:t>
            </a:r>
            <a:r>
              <a:rPr lang="zh-CN" altLang="en-US" sz="1100" dirty="0"/>
              <a:t>优化方案信号相位及配时（早高峰）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389BE19-DA98-4F10-A0B9-CAEAE3C4FD76}"/>
              </a:ext>
            </a:extLst>
          </p:cNvPr>
          <p:cNvSpPr txBox="1"/>
          <p:nvPr/>
        </p:nvSpPr>
        <p:spPr>
          <a:xfrm>
            <a:off x="122238" y="2356307"/>
            <a:ext cx="1790660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园林胡同路口信号相位及配时（早高峰）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75F1455-EAB6-4541-884E-EC9297E906A2}"/>
              </a:ext>
            </a:extLst>
          </p:cNvPr>
          <p:cNvSpPr txBox="1"/>
          <p:nvPr/>
        </p:nvSpPr>
        <p:spPr>
          <a:xfrm>
            <a:off x="7226340" y="2356307"/>
            <a:ext cx="1790660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延大路口信号相位及配时（早高峰）</a:t>
            </a:r>
          </a:p>
        </p:txBody>
      </p:sp>
    </p:spTree>
    <p:extLst>
      <p:ext uri="{BB962C8B-B14F-4D97-AF65-F5344CB8AC3E}">
        <p14:creationId xmlns:p14="http://schemas.microsoft.com/office/powerpoint/2010/main" val="243579924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A490DA-FBBC-4513-8ACE-2AC559558F1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54258F-7E53-4EDC-8E53-FB7619D316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3C93442-2F9B-4D60-A50E-D8BB149D10BC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优化方案的交叉口数据（早高峰）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563E946C-D2BB-47AB-850A-B3612DF1B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174340"/>
              </p:ext>
            </p:extLst>
          </p:nvPr>
        </p:nvGraphicFramePr>
        <p:xfrm>
          <a:off x="536574" y="386392"/>
          <a:ext cx="8070850" cy="3769674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644526">
                  <a:extLst>
                    <a:ext uri="{9D8B030D-6E8A-4147-A177-3AD203B41FA5}">
                      <a16:colId xmlns:a16="http://schemas.microsoft.com/office/drawing/2014/main" val="1828046376"/>
                    </a:ext>
                  </a:extLst>
                </a:gridCol>
                <a:gridCol w="969644">
                  <a:extLst>
                    <a:ext uri="{9D8B030D-6E8A-4147-A177-3AD203B41FA5}">
                      <a16:colId xmlns:a16="http://schemas.microsoft.com/office/drawing/2014/main" val="327016443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72550408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397301071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01648348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626425863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91552568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574317631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91847947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642821580"/>
                    </a:ext>
                  </a:extLst>
                </a:gridCol>
              </a:tblGrid>
              <a:tr h="209084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车道编号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绿灯时长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交通流量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饱和流率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100" dirty="0">
                          <a:effectLst/>
                        </a:rPr>
                        <a:t>车道通行能力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车道饱和度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总延误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车均延误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平均最大排队长度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806491166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J1: </a:t>
                      </a:r>
                      <a:r>
                        <a:rPr lang="zh-CN" altLang="en-US" sz="700" kern="0" dirty="0">
                          <a:effectLst/>
                        </a:rPr>
                        <a:t>延大路口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46.3%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8.8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922405896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46.3%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204106569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1/2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46.1%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941595918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46.1%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112892488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Right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46.3%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3719011214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46.3%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232233643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46.1%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2623172956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延大</a:t>
                      </a:r>
                      <a:r>
                        <a:rPr lang="en-US" sz="700" kern="0" dirty="0">
                          <a:effectLst/>
                        </a:rPr>
                        <a:t>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562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8.0%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3582101100"/>
                  </a:ext>
                </a:extLst>
              </a:tr>
              <a:tr h="98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BRT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88025479"/>
                  </a:ext>
                </a:extLst>
              </a:tr>
              <a:tr h="98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BRT Ahead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4179167689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J2: </a:t>
                      </a:r>
                      <a:r>
                        <a:rPr lang="zh-CN" altLang="en-US" sz="700" kern="0" dirty="0">
                          <a:effectLst/>
                        </a:rPr>
                        <a:t>园林胡同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69.4%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4011085219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472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44.1%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3594864227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4186322538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3255478827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743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69.4%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13.8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3531146554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743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69.4%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13.8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841620934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U-Turn 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3639852535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园林胡同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952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4162742971"/>
                  </a:ext>
                </a:extLst>
              </a:tr>
              <a:tr h="98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BRT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380751652"/>
                  </a:ext>
                </a:extLst>
              </a:tr>
              <a:tr h="98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BRT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2552390813"/>
                  </a:ext>
                </a:extLst>
              </a:tr>
              <a:tr h="333497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C1 – </a:t>
                      </a:r>
                      <a:r>
                        <a:rPr lang="zh-CN" altLang="en-US" sz="700" kern="0" dirty="0">
                          <a:effectLst/>
                        </a:rPr>
                        <a:t>延大路口</a:t>
                      </a:r>
                      <a:r>
                        <a:rPr lang="en-US" sz="700" kern="0" dirty="0">
                          <a:effectLst/>
                        </a:rPr>
                        <a:t>		 PRC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(%): 	94.3	 Total Delay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(pcuHr): 	8.77	Cycle Time (s): 	65</a:t>
                      </a:r>
                      <a:endParaRPr lang="zh-CN" sz="700" kern="100" dirty="0">
                        <a:effectLst/>
                      </a:endParaRPr>
                    </a:p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C2 – </a:t>
                      </a:r>
                      <a:r>
                        <a:rPr lang="zh-CN" altLang="en-US" sz="700" kern="0" dirty="0">
                          <a:effectLst/>
                        </a:rPr>
                        <a:t>园林胡同</a:t>
                      </a:r>
                      <a:r>
                        <a:rPr lang="en-US" sz="700" kern="0" dirty="0">
                          <a:effectLst/>
                        </a:rPr>
                        <a:t>		 PRC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(%): 	29.7	 Total Delay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(pcuHr): 	8.71	Cycle Time (s): 	65</a:t>
                      </a:r>
                      <a:endParaRPr lang="zh-CN" sz="7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 PRC Over All Lanes (%): 	29.7	 Total Delay Over All Lanes(pcuHr): 	17.49		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323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18903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A490DA-FBBC-4513-8ACE-2AC559558F1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54258F-7E53-4EDC-8E53-FB7619D316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98E6BB3-D8F6-4EF4-B3C9-34AACB4FA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17" y="556438"/>
            <a:ext cx="7576365" cy="3960000"/>
          </a:xfrm>
          <a:prstGeom prst="rect">
            <a:avLst/>
          </a:prstGeom>
        </p:spPr>
      </p:pic>
      <p:sp>
        <p:nvSpPr>
          <p:cNvPr id="8" name="对话气泡: 椭圆形 7">
            <a:extLst>
              <a:ext uri="{FF2B5EF4-FFF2-40B4-BE49-F238E27FC236}">
                <a16:creationId xmlns:a16="http://schemas.microsoft.com/office/drawing/2014/main" id="{F766849E-220C-4C44-AD78-0320E3FCCD9A}"/>
              </a:ext>
            </a:extLst>
          </p:cNvPr>
          <p:cNvSpPr/>
          <p:nvPr/>
        </p:nvSpPr>
        <p:spPr>
          <a:xfrm>
            <a:off x="2762250" y="4206967"/>
            <a:ext cx="954044" cy="380095"/>
          </a:xfrm>
          <a:prstGeom prst="wedgeEllipseCallout">
            <a:avLst>
              <a:gd name="adj1" fmla="val 4738"/>
              <a:gd name="adj2" fmla="val -70036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A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sp>
        <p:nvSpPr>
          <p:cNvPr id="9" name="对话气泡: 椭圆形 8">
            <a:extLst>
              <a:ext uri="{FF2B5EF4-FFF2-40B4-BE49-F238E27FC236}">
                <a16:creationId xmlns:a16="http://schemas.microsoft.com/office/drawing/2014/main" id="{9012C43B-3E0D-4CE8-B07C-49951A199BD9}"/>
              </a:ext>
            </a:extLst>
          </p:cNvPr>
          <p:cNvSpPr/>
          <p:nvPr/>
        </p:nvSpPr>
        <p:spPr>
          <a:xfrm>
            <a:off x="7145479" y="4206967"/>
            <a:ext cx="954044" cy="380095"/>
          </a:xfrm>
          <a:prstGeom prst="wedgeEllipseCallout">
            <a:avLst>
              <a:gd name="adj1" fmla="val 5404"/>
              <a:gd name="adj2" fmla="val -70036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A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2712613293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F4BC4B-8F57-4CFD-926C-82C1F1452E0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7C0F87-5D7D-4FF8-A2BA-55835F946C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1F0A92B-3917-4F70-B46B-A08F28063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66" y="528145"/>
            <a:ext cx="4320000" cy="204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19FF9B4A-6096-4689-BB64-A09EC11EF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56" y="1137963"/>
            <a:ext cx="951754" cy="112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952CDCC-4C43-410F-80A1-04DC2C319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246" y="1137963"/>
            <a:ext cx="951754" cy="1120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>
            <a:extLst>
              <a:ext uri="{FF2B5EF4-FFF2-40B4-BE49-F238E27FC236}">
                <a16:creationId xmlns:a16="http://schemas.microsoft.com/office/drawing/2014/main" id="{86F41493-E62B-47C4-B645-B342275A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90" y="1137963"/>
            <a:ext cx="955546" cy="100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E0C61977-DBBD-48C7-AF78-E079C1703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37963"/>
            <a:ext cx="955546" cy="100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9355103-B085-417D-B1A9-1A9F4632F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27102"/>
            <a:ext cx="3240000" cy="178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F4FEBBD-30F0-4B12-A9E6-427B82039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236" y="2727102"/>
            <a:ext cx="3240000" cy="178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0EA8FC1-DEC4-4820-AE13-00C0DAB01E09}"/>
              </a:ext>
            </a:extLst>
          </p:cNvPr>
          <p:cNvSpPr txBox="1"/>
          <p:nvPr/>
        </p:nvSpPr>
        <p:spPr>
          <a:xfrm>
            <a:off x="6286500" y="124784"/>
            <a:ext cx="273050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100" dirty="0"/>
              <a:t>BRT</a:t>
            </a:r>
            <a:r>
              <a:rPr lang="zh-CN" altLang="en-US" sz="1100" dirty="0"/>
              <a:t>优化方案信号相位及配时（晚高峰）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5471551-6E4A-4F56-BF63-D51072ABF43F}"/>
              </a:ext>
            </a:extLst>
          </p:cNvPr>
          <p:cNvSpPr txBox="1"/>
          <p:nvPr/>
        </p:nvSpPr>
        <p:spPr>
          <a:xfrm>
            <a:off x="122238" y="2356307"/>
            <a:ext cx="1790660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园林胡同路口信号相位及配时（晚高峰）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B55A999-2E8D-4C1E-A630-88FFF27F22FB}"/>
              </a:ext>
            </a:extLst>
          </p:cNvPr>
          <p:cNvSpPr txBox="1"/>
          <p:nvPr/>
        </p:nvSpPr>
        <p:spPr>
          <a:xfrm>
            <a:off x="7226340" y="2356307"/>
            <a:ext cx="1790660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延大路口信号相位及配时（晚高峰）</a:t>
            </a:r>
          </a:p>
        </p:txBody>
      </p:sp>
    </p:spTree>
    <p:extLst>
      <p:ext uri="{BB962C8B-B14F-4D97-AF65-F5344CB8AC3E}">
        <p14:creationId xmlns:p14="http://schemas.microsoft.com/office/powerpoint/2010/main" val="1130156318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A490DA-FBBC-4513-8ACE-2AC559558F1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54258F-7E53-4EDC-8E53-FB7619D316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9CABE13-BBE4-4AE3-AAC9-6C6B81A0C580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优化方案的交叉口数据（晚高峰）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84E389D2-63F2-4180-A0CE-98A6A0F3C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708729"/>
              </p:ext>
            </p:extLst>
          </p:nvPr>
        </p:nvGraphicFramePr>
        <p:xfrm>
          <a:off x="536574" y="386392"/>
          <a:ext cx="8070850" cy="3769674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650876">
                  <a:extLst>
                    <a:ext uri="{9D8B030D-6E8A-4147-A177-3AD203B41FA5}">
                      <a16:colId xmlns:a16="http://schemas.microsoft.com/office/drawing/2014/main" val="3778670826"/>
                    </a:ext>
                  </a:extLst>
                </a:gridCol>
                <a:gridCol w="963294">
                  <a:extLst>
                    <a:ext uri="{9D8B030D-6E8A-4147-A177-3AD203B41FA5}">
                      <a16:colId xmlns:a16="http://schemas.microsoft.com/office/drawing/2014/main" val="219486121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16707117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04093564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004570981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36269920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456513446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187513295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79849438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182141838"/>
                    </a:ext>
                  </a:extLst>
                </a:gridCol>
              </a:tblGrid>
              <a:tr h="209084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车道编号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绿灯时长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交通流量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饱和流率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100" dirty="0">
                          <a:effectLst/>
                        </a:rPr>
                        <a:t>车道通行能力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车道饱和度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总延误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车均延误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平均最大排队长度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1980198470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J1: </a:t>
                      </a:r>
                      <a:r>
                        <a:rPr lang="zh-CN" altLang="en-US" sz="700" kern="0" dirty="0">
                          <a:effectLst/>
                        </a:rPr>
                        <a:t>延大路口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34.6%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744453810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3964087279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1/2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058863204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544908406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Right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34.6%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2897450132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34.6%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268883127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34.6%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2608177771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延大</a:t>
                      </a:r>
                      <a:r>
                        <a:rPr lang="en-US" sz="700" kern="0" dirty="0">
                          <a:effectLst/>
                        </a:rPr>
                        <a:t>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562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19.7%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19.9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540890013"/>
                  </a:ext>
                </a:extLst>
              </a:tr>
              <a:tr h="98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BRT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933210483"/>
                  </a:ext>
                </a:extLst>
              </a:tr>
              <a:tr h="98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BRT Ahead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170871391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J2: </a:t>
                      </a:r>
                      <a:r>
                        <a:rPr lang="zh-CN" altLang="en-US" sz="700" kern="0" dirty="0">
                          <a:effectLst/>
                        </a:rPr>
                        <a:t>园林胡同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51.8%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2726391391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34.0%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570186279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3045762585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4208326355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51.8%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893409454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51.8%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908949708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U-Turn 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19.1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901434798"/>
                  </a:ext>
                </a:extLst>
              </a:tr>
              <a:tr h="15378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园林胡同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1063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1229035281"/>
                  </a:ext>
                </a:extLst>
              </a:tr>
              <a:tr h="98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BRT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3573275881"/>
                  </a:ext>
                </a:extLst>
              </a:tr>
              <a:tr h="98494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BRT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1071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extLst>
                  <a:ext uri="{0D108BD9-81ED-4DB2-BD59-A6C34878D82A}">
                    <a16:rowId xmlns:a16="http://schemas.microsoft.com/office/drawing/2014/main" val="521412295"/>
                  </a:ext>
                </a:extLst>
              </a:tr>
              <a:tr h="333497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C1 – </a:t>
                      </a:r>
                      <a:r>
                        <a:rPr lang="zh-CN" altLang="en-US" sz="700" kern="0" dirty="0">
                          <a:effectLst/>
                        </a:rPr>
                        <a:t>延大路口</a:t>
                      </a:r>
                      <a:r>
                        <a:rPr lang="en-US" sz="700" kern="0" dirty="0">
                          <a:effectLst/>
                        </a:rPr>
                        <a:t>		 PRC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(%): 	160.5	 Total Delay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(pcuHr): 	6.72	Cycle Time (s): 	65</a:t>
                      </a:r>
                      <a:endParaRPr lang="zh-CN" sz="700" kern="100" dirty="0">
                        <a:effectLst/>
                      </a:endParaRPr>
                    </a:p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C2 – </a:t>
                      </a:r>
                      <a:r>
                        <a:rPr lang="zh-CN" altLang="en-US" sz="700" kern="0" dirty="0">
                          <a:effectLst/>
                        </a:rPr>
                        <a:t>园林胡同</a:t>
                      </a:r>
                      <a:r>
                        <a:rPr lang="en-US" sz="700" kern="0" dirty="0">
                          <a:effectLst/>
                        </a:rPr>
                        <a:t>		 PRC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(%): 	73.6	 Total Delay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(pcuHr): 	5.59	Cycle Time (s): 	65</a:t>
                      </a:r>
                      <a:endParaRPr lang="zh-CN" sz="7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 PRC Over All Lanes (%): 	73.6	 Total Delay Over All Lanes(pcuHr): 	12.32		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1600" marR="21600" marT="21600" marB="2160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428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009378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63A11D-F80A-4EE8-9CF6-6883B098AF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CD5EA6-2E57-4204-8241-DAB669F0A1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FE3DCFE-8D80-46B1-B293-D210FE2AF1F7}"/>
              </a:ext>
            </a:extLst>
          </p:cNvPr>
          <p:cNvSpPr txBox="1"/>
          <p:nvPr/>
        </p:nvSpPr>
        <p:spPr>
          <a:xfrm>
            <a:off x="765060" y="1294478"/>
            <a:ext cx="3806940" cy="12772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b="1" dirty="0">
                <a:latin typeface="+mn-ea"/>
              </a:rPr>
              <a:t>结论</a:t>
            </a:r>
            <a:endParaRPr lang="en-US" altLang="zh-CN" sz="1100" b="1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延大路口禁止左转后路口相位得到精简，和园林胡同两个路口联动控制是的两个交叉口服务水平提升到</a:t>
            </a:r>
            <a:r>
              <a:rPr lang="en-US" altLang="zh-CN" sz="1100" dirty="0">
                <a:latin typeface="+mn-ea"/>
              </a:rPr>
              <a:t>A</a:t>
            </a:r>
            <a:r>
              <a:rPr lang="zh-CN" altLang="en-US" sz="1100" dirty="0">
                <a:latin typeface="+mn-ea"/>
              </a:rPr>
              <a:t>级，改善效果明显，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两个路口都与</a:t>
            </a:r>
            <a:r>
              <a:rPr lang="en-US" altLang="zh-CN" sz="1100" dirty="0">
                <a:latin typeface="+mn-ea"/>
              </a:rPr>
              <a:t>BRT</a:t>
            </a:r>
            <a:r>
              <a:rPr lang="zh-CN" altLang="en-US" sz="1100" dirty="0">
                <a:latin typeface="+mn-ea"/>
              </a:rPr>
              <a:t>延大站连接，采用短周期、</a:t>
            </a:r>
            <a:r>
              <a:rPr lang="en-US" altLang="zh-CN" sz="1100" dirty="0">
                <a:latin typeface="+mn-ea"/>
              </a:rPr>
              <a:t>2</a:t>
            </a:r>
            <a:r>
              <a:rPr lang="zh-CN" altLang="en-US" sz="1100" dirty="0">
                <a:latin typeface="+mn-ea"/>
              </a:rPr>
              <a:t>相位方案使得行人二次过街和进站更方便。</a:t>
            </a:r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ACC42026-C662-45C5-8006-D2B0CB6ADC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0519715"/>
              </p:ext>
            </p:extLst>
          </p:nvPr>
        </p:nvGraphicFramePr>
        <p:xfrm>
          <a:off x="5142351" y="978059"/>
          <a:ext cx="3236589" cy="318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组合 9">
            <a:extLst>
              <a:ext uri="{FF2B5EF4-FFF2-40B4-BE49-F238E27FC236}">
                <a16:creationId xmlns:a16="http://schemas.microsoft.com/office/drawing/2014/main" id="{DC9CF284-6FB3-4E03-93A4-4652954D85A0}"/>
              </a:ext>
            </a:extLst>
          </p:cNvPr>
          <p:cNvGrpSpPr/>
          <p:nvPr/>
        </p:nvGrpSpPr>
        <p:grpSpPr>
          <a:xfrm>
            <a:off x="1326236" y="3106358"/>
            <a:ext cx="1916233" cy="773512"/>
            <a:chOff x="1326236" y="3106358"/>
            <a:chExt cx="1916233" cy="77351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00E9C55C-4EEE-42F0-A4ED-997AB82E57D2}"/>
                </a:ext>
              </a:extLst>
            </p:cNvPr>
            <p:cNvSpPr/>
            <p:nvPr/>
          </p:nvSpPr>
          <p:spPr>
            <a:xfrm>
              <a:off x="1326236" y="3106358"/>
              <a:ext cx="400050" cy="4000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dirty="0"/>
                <a:t>C/D</a:t>
              </a:r>
              <a:endParaRPr lang="zh-CN" altLang="en-US" dirty="0" err="1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19DB81AA-D66D-4F09-B9E8-55B6BE35DE27}"/>
                </a:ext>
              </a:extLst>
            </p:cNvPr>
            <p:cNvSpPr/>
            <p:nvPr/>
          </p:nvSpPr>
          <p:spPr>
            <a:xfrm>
              <a:off x="2842419" y="3106358"/>
              <a:ext cx="400050" cy="400050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A</a:t>
              </a:r>
              <a:endParaRPr lang="zh-CN" altLang="en-US" dirty="0" err="1"/>
            </a:p>
          </p:txBody>
        </p:sp>
        <p:sp>
          <p:nvSpPr>
            <p:cNvPr id="13" name="箭头: 右 12">
              <a:extLst>
                <a:ext uri="{FF2B5EF4-FFF2-40B4-BE49-F238E27FC236}">
                  <a16:creationId xmlns:a16="http://schemas.microsoft.com/office/drawing/2014/main" id="{317C5D07-50C8-4C8D-8410-0A8E490A090B}"/>
                </a:ext>
              </a:extLst>
            </p:cNvPr>
            <p:cNvSpPr/>
            <p:nvPr/>
          </p:nvSpPr>
          <p:spPr>
            <a:xfrm>
              <a:off x="2146300" y="3164024"/>
              <a:ext cx="342900" cy="307717"/>
            </a:xfrm>
            <a:prstGeom prst="rightArrow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61DE67C-49F2-4B38-86A2-D66AE139C102}"/>
                </a:ext>
              </a:extLst>
            </p:cNvPr>
            <p:cNvSpPr txBox="1"/>
            <p:nvPr/>
          </p:nvSpPr>
          <p:spPr>
            <a:xfrm>
              <a:off x="1333499" y="3618262"/>
              <a:ext cx="1908969" cy="261608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zh-CN" altLang="en-US" sz="1100" b="1" dirty="0">
                  <a:latin typeface="+mn-ea"/>
                </a:rPr>
                <a:t>改善前后交叉口服务水平变化</a:t>
              </a:r>
              <a:endParaRPr lang="en-US" altLang="zh-CN" sz="11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31026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48D944B-558D-46A5-A9C1-BE8B8BE7C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704313"/>
            <a:ext cx="4380779" cy="3734874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97A5C0-11D0-493E-9F2D-CDB9385A40E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793CF3-E5E1-450E-A105-4810D8B5FAF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EC683ED-37CC-450C-A997-53FE996DE2B3}"/>
              </a:ext>
            </a:extLst>
          </p:cNvPr>
          <p:cNvSpPr txBox="1"/>
          <p:nvPr/>
        </p:nvSpPr>
        <p:spPr>
          <a:xfrm>
            <a:off x="122238" y="140075"/>
            <a:ext cx="3024866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1.2 </a:t>
            </a:r>
            <a:r>
              <a:rPr lang="zh-CN" altLang="en-US" sz="1200" b="1" dirty="0">
                <a:latin typeface="+mj-ea"/>
                <a:ea typeface="+mj-ea"/>
              </a:rPr>
              <a:t>建模与校准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82C0995-9ECF-4EC9-85F3-F44502644AFB}"/>
              </a:ext>
            </a:extLst>
          </p:cNvPr>
          <p:cNvSpPr txBox="1"/>
          <p:nvPr/>
        </p:nvSpPr>
        <p:spPr>
          <a:xfrm>
            <a:off x="171449" y="3822215"/>
            <a:ext cx="1866901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交叉口车道分配与相位</a:t>
            </a: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75891D05-F94A-40D5-975F-29AE86EF3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82290"/>
              </p:ext>
            </p:extLst>
          </p:nvPr>
        </p:nvGraphicFramePr>
        <p:xfrm>
          <a:off x="5898606" y="124784"/>
          <a:ext cx="3118394" cy="2841137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449807">
                  <a:extLst>
                    <a:ext uri="{9D8B030D-6E8A-4147-A177-3AD203B41FA5}">
                      <a16:colId xmlns:a16="http://schemas.microsoft.com/office/drawing/2014/main" val="2108005460"/>
                    </a:ext>
                  </a:extLst>
                </a:gridCol>
                <a:gridCol w="466725">
                  <a:extLst>
                    <a:ext uri="{9D8B030D-6E8A-4147-A177-3AD203B41FA5}">
                      <a16:colId xmlns:a16="http://schemas.microsoft.com/office/drawing/2014/main" val="3183700266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414525190"/>
                    </a:ext>
                  </a:extLst>
                </a:gridCol>
                <a:gridCol w="285327">
                  <a:extLst>
                    <a:ext uri="{9D8B030D-6E8A-4147-A177-3AD203B41FA5}">
                      <a16:colId xmlns:a16="http://schemas.microsoft.com/office/drawing/2014/main" val="2594010657"/>
                    </a:ext>
                  </a:extLst>
                </a:gridCol>
                <a:gridCol w="389837">
                  <a:extLst>
                    <a:ext uri="{9D8B030D-6E8A-4147-A177-3AD203B41FA5}">
                      <a16:colId xmlns:a16="http://schemas.microsoft.com/office/drawing/2014/main" val="1334852462"/>
                    </a:ext>
                  </a:extLst>
                </a:gridCol>
                <a:gridCol w="389837">
                  <a:extLst>
                    <a:ext uri="{9D8B030D-6E8A-4147-A177-3AD203B41FA5}">
                      <a16:colId xmlns:a16="http://schemas.microsoft.com/office/drawing/2014/main" val="1936350737"/>
                    </a:ext>
                  </a:extLst>
                </a:gridCol>
                <a:gridCol w="389837">
                  <a:extLst>
                    <a:ext uri="{9D8B030D-6E8A-4147-A177-3AD203B41FA5}">
                      <a16:colId xmlns:a16="http://schemas.microsoft.com/office/drawing/2014/main" val="3591454097"/>
                    </a:ext>
                  </a:extLst>
                </a:gridCol>
                <a:gridCol w="389837">
                  <a:extLst>
                    <a:ext uri="{9D8B030D-6E8A-4147-A177-3AD203B41FA5}">
                      <a16:colId xmlns:a16="http://schemas.microsoft.com/office/drawing/2014/main" val="2046011332"/>
                    </a:ext>
                  </a:extLst>
                </a:gridCol>
              </a:tblGrid>
              <a:tr h="156250"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samples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Time (sec)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car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bus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sat flow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262735"/>
                  </a:ext>
                </a:extLst>
              </a:tr>
              <a:tr h="81072">
                <a:tc rowSpan="5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west left turn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12.21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8.5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2506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2645987933"/>
                  </a:ext>
                </a:extLst>
              </a:tr>
              <a:tr h="81072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12.54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2584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2709441082"/>
                  </a:ext>
                </a:extLst>
              </a:tr>
              <a:tr h="81072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12.2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2066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2954507498"/>
                  </a:ext>
                </a:extLst>
              </a:tr>
              <a:tr h="81072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21.58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1501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2081237062"/>
                  </a:ext>
                </a:extLst>
              </a:tr>
              <a:tr h="81072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7.8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1846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141175825"/>
                  </a:ext>
                </a:extLst>
              </a:tr>
              <a:tr h="81072"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samples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Time (sec)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car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bus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sat flow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241496"/>
                  </a:ext>
                </a:extLst>
              </a:tr>
              <a:tr h="81072">
                <a:tc rowSpan="5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north str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5.34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2697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2642015925"/>
                  </a:ext>
                </a:extLst>
              </a:tr>
              <a:tr h="81072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8.77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2052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1783787619"/>
                  </a:ext>
                </a:extLst>
              </a:tr>
              <a:tr h="81072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11.28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1915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2261422743"/>
                  </a:ext>
                </a:extLst>
              </a:tr>
              <a:tr h="81072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8.34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1727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4030446318"/>
                  </a:ext>
                </a:extLst>
              </a:tr>
              <a:tr h="81072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10.55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1706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3092630886"/>
                  </a:ext>
                </a:extLst>
              </a:tr>
              <a:tr h="81072"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samples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Time (sec)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car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bus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sat flow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106267"/>
                  </a:ext>
                </a:extLst>
              </a:tr>
              <a:tr h="81072">
                <a:tc rowSpan="5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south str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14.81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8.5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2066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2120493521"/>
                  </a:ext>
                </a:extLst>
              </a:tr>
              <a:tr h="81072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9.53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1889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3143355491"/>
                  </a:ext>
                </a:extLst>
              </a:tr>
              <a:tr h="81072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15.53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1623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1410111079"/>
                  </a:ext>
                </a:extLst>
              </a:tr>
              <a:tr h="81072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12.22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1768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3806675342"/>
                  </a:ext>
                </a:extLst>
              </a:tr>
              <a:tr h="81072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19.88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1630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3204591271"/>
                  </a:ext>
                </a:extLst>
              </a:tr>
              <a:tr h="81072">
                <a:tc>
                  <a:txBody>
                    <a:bodyPr/>
                    <a:lstStyle/>
                    <a:p>
                      <a:pPr algn="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 gridSpan="6"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 dirty="0"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1852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908953327"/>
                  </a:ext>
                </a:extLst>
              </a:tr>
            </a:tbl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85ABCF0D-0C30-4169-BA98-70CD4ECBE71A}"/>
              </a:ext>
            </a:extLst>
          </p:cNvPr>
          <p:cNvSpPr txBox="1"/>
          <p:nvPr/>
        </p:nvSpPr>
        <p:spPr>
          <a:xfrm>
            <a:off x="4640985" y="1294017"/>
            <a:ext cx="12576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校准车道饱和流率</a:t>
            </a:r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13EFA46B-DB96-4689-AFA1-CC037B6CC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799249"/>
              </p:ext>
            </p:extLst>
          </p:nvPr>
        </p:nvGraphicFramePr>
        <p:xfrm>
          <a:off x="5898605" y="3137038"/>
          <a:ext cx="3118395" cy="1099185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797796">
                  <a:extLst>
                    <a:ext uri="{9D8B030D-6E8A-4147-A177-3AD203B41FA5}">
                      <a16:colId xmlns:a16="http://schemas.microsoft.com/office/drawing/2014/main" val="1279963716"/>
                    </a:ext>
                  </a:extLst>
                </a:gridCol>
                <a:gridCol w="773533">
                  <a:extLst>
                    <a:ext uri="{9D8B030D-6E8A-4147-A177-3AD203B41FA5}">
                      <a16:colId xmlns:a16="http://schemas.microsoft.com/office/drawing/2014/main" val="3175454425"/>
                    </a:ext>
                  </a:extLst>
                </a:gridCol>
                <a:gridCol w="773533">
                  <a:extLst>
                    <a:ext uri="{9D8B030D-6E8A-4147-A177-3AD203B41FA5}">
                      <a16:colId xmlns:a16="http://schemas.microsoft.com/office/drawing/2014/main" val="2614565879"/>
                    </a:ext>
                  </a:extLst>
                </a:gridCol>
                <a:gridCol w="773533">
                  <a:extLst>
                    <a:ext uri="{9D8B030D-6E8A-4147-A177-3AD203B41FA5}">
                      <a16:colId xmlns:a16="http://schemas.microsoft.com/office/drawing/2014/main" val="82540233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Observation queue length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Model queue length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Variation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666124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west left turn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847743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south str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13.6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009125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west str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12.1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340024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south left turn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4.6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kern="1200" dirty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91418552"/>
                  </a:ext>
                </a:extLst>
              </a:tr>
            </a:tbl>
          </a:graphicData>
        </a:graphic>
      </p:graphicFrame>
      <p:sp>
        <p:nvSpPr>
          <p:cNvPr id="20" name="文本框 19">
            <a:extLst>
              <a:ext uri="{FF2B5EF4-FFF2-40B4-BE49-F238E27FC236}">
                <a16:creationId xmlns:a16="http://schemas.microsoft.com/office/drawing/2014/main" id="{B67A9F1F-AA16-48A7-8DE9-BC11FCD60714}"/>
              </a:ext>
            </a:extLst>
          </p:cNvPr>
          <p:cNvSpPr txBox="1"/>
          <p:nvPr/>
        </p:nvSpPr>
        <p:spPr>
          <a:xfrm>
            <a:off x="4640985" y="3132633"/>
            <a:ext cx="1257620" cy="11079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校准相关车道的未利用绿灯时间（</a:t>
            </a:r>
            <a:r>
              <a:rPr lang="en-US" altLang="zh-CN" sz="1100" dirty="0"/>
              <a:t>UGT</a:t>
            </a:r>
            <a:r>
              <a:rPr lang="zh-CN" altLang="en-US" sz="1100" dirty="0"/>
              <a:t>），与观测排队长度进行比较，最大偏差（</a:t>
            </a:r>
            <a:r>
              <a:rPr lang="en-US" altLang="zh-CN" sz="1100" dirty="0"/>
              <a:t>8%</a:t>
            </a:r>
            <a:r>
              <a:rPr lang="zh-CN" altLang="en-US" sz="1100" dirty="0"/>
              <a:t>）满足要求</a:t>
            </a:r>
          </a:p>
        </p:txBody>
      </p:sp>
    </p:spTree>
    <p:extLst>
      <p:ext uri="{BB962C8B-B14F-4D97-AF65-F5344CB8AC3E}">
        <p14:creationId xmlns:p14="http://schemas.microsoft.com/office/powerpoint/2010/main" val="2575572707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9C12FC-22F8-45BF-932E-2E233B3777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BE408-6FA9-409C-84A1-53EA0888FF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60162AE-24C9-48B4-A071-EB729BE0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81619"/>
            <a:ext cx="3804955" cy="318026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19EF769-6F68-493D-BD6D-7E47EAC0D6A7}"/>
              </a:ext>
            </a:extLst>
          </p:cNvPr>
          <p:cNvSpPr txBox="1"/>
          <p:nvPr/>
        </p:nvSpPr>
        <p:spPr>
          <a:xfrm>
            <a:off x="1846523" y="2419495"/>
            <a:ext cx="27254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1400" b="1" dirty="0">
                <a:latin typeface="+mj-ea"/>
                <a:ea typeface="+mj-ea"/>
              </a:rPr>
              <a:t>4 </a:t>
            </a:r>
            <a:r>
              <a:rPr lang="zh-CN" altLang="en-US" sz="1400" b="1" dirty="0">
                <a:latin typeface="+mj-ea"/>
                <a:ea typeface="+mj-ea"/>
              </a:rPr>
              <a:t>公园路</a:t>
            </a:r>
            <a:r>
              <a:rPr lang="en-US" altLang="zh-CN" sz="1400" b="1" dirty="0">
                <a:latin typeface="+mj-ea"/>
                <a:ea typeface="+mj-ea"/>
              </a:rPr>
              <a:t>-</a:t>
            </a:r>
            <a:r>
              <a:rPr lang="zh-CN" altLang="en-US" sz="1400" b="1" dirty="0">
                <a:latin typeface="+mj-ea"/>
                <a:ea typeface="+mj-ea"/>
              </a:rPr>
              <a:t>园川街交叉口</a:t>
            </a:r>
            <a:endParaRPr lang="en-US" altLang="zh-CN" sz="1400" b="1" dirty="0">
              <a:latin typeface="+mj-ea"/>
              <a:ea typeface="+mj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014BA7-D5C6-4D78-BAB3-5F7FAA1EE6F4}"/>
              </a:ext>
            </a:extLst>
          </p:cNvPr>
          <p:cNvSpPr/>
          <p:nvPr/>
        </p:nvSpPr>
        <p:spPr>
          <a:xfrm>
            <a:off x="6171956" y="2340378"/>
            <a:ext cx="302521" cy="3077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CD50D5-BC52-4ABF-84C9-B08F5C82BBE6}"/>
              </a:ext>
            </a:extLst>
          </p:cNvPr>
          <p:cNvSpPr txBox="1"/>
          <p:nvPr/>
        </p:nvSpPr>
        <p:spPr>
          <a:xfrm>
            <a:off x="6797040" y="4161880"/>
            <a:ext cx="157991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路口现状信号相位数</a:t>
            </a:r>
          </a:p>
        </p:txBody>
      </p:sp>
    </p:spTree>
    <p:extLst>
      <p:ext uri="{BB962C8B-B14F-4D97-AF65-F5344CB8AC3E}">
        <p14:creationId xmlns:p14="http://schemas.microsoft.com/office/powerpoint/2010/main" val="3051129957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8A05F-AEA6-429D-85E2-1D846E62B4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0443A6-E9A8-46EB-8850-946EE57F26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3A6C5E-F6BB-45BB-BD90-3C336B2F27C3}"/>
              </a:ext>
            </a:extLst>
          </p:cNvPr>
          <p:cNvSpPr txBox="1"/>
          <p:nvPr/>
        </p:nvSpPr>
        <p:spPr>
          <a:xfrm>
            <a:off x="753549" y="2028362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园川街路口交通高峰小时流量（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D2E3333-ED30-409F-9EA7-BDDFCCEDABA5}"/>
              </a:ext>
            </a:extLst>
          </p:cNvPr>
          <p:cNvSpPr txBox="1"/>
          <p:nvPr/>
        </p:nvSpPr>
        <p:spPr>
          <a:xfrm>
            <a:off x="122238" y="489599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现状信号相位 </a:t>
            </a:r>
            <a:r>
              <a:rPr lang="en-US" altLang="zh-CN" sz="1100" dirty="0"/>
              <a:t>(</a:t>
            </a:r>
            <a:r>
              <a:rPr lang="zh-CN" altLang="en-US" sz="1100" dirty="0"/>
              <a:t>周期：</a:t>
            </a:r>
            <a:r>
              <a:rPr lang="en-US" altLang="zh-CN" sz="1100" dirty="0"/>
              <a:t>133s)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49F5DF0-D558-4FA6-8590-56393565C03A}"/>
              </a:ext>
            </a:extLst>
          </p:cNvPr>
          <p:cNvSpPr txBox="1"/>
          <p:nvPr/>
        </p:nvSpPr>
        <p:spPr>
          <a:xfrm>
            <a:off x="122237" y="140075"/>
            <a:ext cx="3476579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4.1</a:t>
            </a:r>
            <a:r>
              <a:rPr lang="zh-CN" altLang="en-US" sz="1200" b="1" dirty="0">
                <a:latin typeface="+mj-ea"/>
                <a:ea typeface="+mj-ea"/>
              </a:rPr>
              <a:t>公园路</a:t>
            </a:r>
            <a:r>
              <a:rPr lang="en-US" altLang="zh-CN" sz="1200" b="1" dirty="0">
                <a:latin typeface="+mj-ea"/>
                <a:ea typeface="+mj-ea"/>
              </a:rPr>
              <a:t>-</a:t>
            </a:r>
            <a:r>
              <a:rPr lang="zh-CN" altLang="en-US" sz="1200" b="1" dirty="0">
                <a:latin typeface="+mj-ea"/>
                <a:ea typeface="+mj-ea"/>
              </a:rPr>
              <a:t>园川街交叉口现状信号相位及流量数据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D50C29D-BDAA-4B23-BD89-6EEEBFE93EBE}"/>
              </a:ext>
            </a:extLst>
          </p:cNvPr>
          <p:cNvSpPr txBox="1"/>
          <p:nvPr/>
        </p:nvSpPr>
        <p:spPr>
          <a:xfrm>
            <a:off x="745513" y="3604113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调查时间：</a:t>
            </a:r>
            <a:r>
              <a:rPr lang="en-US" altLang="zh-CN" sz="1100" dirty="0"/>
              <a:t>2021</a:t>
            </a:r>
            <a:r>
              <a:rPr lang="zh-CN" altLang="en-US" sz="1100" dirty="0"/>
              <a:t>年</a:t>
            </a:r>
            <a:r>
              <a:rPr lang="en-US" altLang="zh-CN" sz="1100" dirty="0"/>
              <a:t>6</a:t>
            </a:r>
            <a:r>
              <a:rPr lang="zh-CN" altLang="en-US" sz="1100" dirty="0"/>
              <a:t>月</a:t>
            </a:r>
            <a:r>
              <a:rPr lang="en-US" altLang="zh-CN" sz="1100" dirty="0"/>
              <a:t>16</a:t>
            </a:r>
            <a:r>
              <a:rPr lang="zh-CN" altLang="en-US" sz="1100" dirty="0"/>
              <a:t>日，</a:t>
            </a:r>
            <a:r>
              <a:rPr lang="en-US" altLang="zh-CN" sz="1100" dirty="0"/>
              <a:t>7:00-8:00, 16:30-17:30</a:t>
            </a:r>
            <a:endParaRPr lang="zh-CN" altLang="en-US" sz="1100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030EE8C7-CB4B-473E-8874-D3220AB1ACB2}"/>
              </a:ext>
            </a:extLst>
          </p:cNvPr>
          <p:cNvSpPr txBox="1"/>
          <p:nvPr/>
        </p:nvSpPr>
        <p:spPr>
          <a:xfrm>
            <a:off x="3730157" y="632867"/>
            <a:ext cx="2034087" cy="178510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从公园路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园川街交叉口的流量数据可以看出：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路口整体流量比较小；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东、西方向的直行流量最大，也比较接近，早高峰流量在</a:t>
            </a:r>
            <a:r>
              <a:rPr lang="en-US" altLang="zh-CN" sz="1100" dirty="0"/>
              <a:t>900-979 PCU/Hr</a:t>
            </a:r>
            <a:r>
              <a:rPr lang="zh-CN" altLang="en-US" sz="1100" dirty="0"/>
              <a:t>，晚高峰稍微低一些（</a:t>
            </a:r>
            <a:r>
              <a:rPr lang="en-US" altLang="zh-CN" sz="1100" dirty="0"/>
              <a:t> 817-951 PCU/Hr </a:t>
            </a:r>
            <a:r>
              <a:rPr lang="zh-CN" altLang="en-US" sz="1100" dirty="0"/>
              <a:t>）；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南进口左转流量要比东进口左转流量大</a:t>
            </a:r>
            <a:r>
              <a:rPr lang="zh-CN" altLang="en-US" sz="1100" dirty="0"/>
              <a:t>。</a:t>
            </a:r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5B343165-DF92-48AB-8F93-474D326FD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155380"/>
              </p:ext>
            </p:extLst>
          </p:nvPr>
        </p:nvGraphicFramePr>
        <p:xfrm>
          <a:off x="134822" y="802377"/>
          <a:ext cx="2692023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 (36s)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 (46s)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 (23s)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4 (28s)</a:t>
                      </a:r>
                      <a:endParaRPr lang="zh-CN" alt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grpSp>
        <p:nvGrpSpPr>
          <p:cNvPr id="37" name="组合 36">
            <a:extLst>
              <a:ext uri="{FF2B5EF4-FFF2-40B4-BE49-F238E27FC236}">
                <a16:creationId xmlns:a16="http://schemas.microsoft.com/office/drawing/2014/main" id="{9BF75C27-DA80-4353-AC5E-52F6237BBDBD}"/>
              </a:ext>
            </a:extLst>
          </p:cNvPr>
          <p:cNvGrpSpPr/>
          <p:nvPr/>
        </p:nvGrpSpPr>
        <p:grpSpPr>
          <a:xfrm rot="5228464" flipH="1">
            <a:off x="302679" y="1201336"/>
            <a:ext cx="347140" cy="293863"/>
            <a:chOff x="1448032" y="3672878"/>
            <a:chExt cx="542383" cy="459141"/>
          </a:xfrm>
        </p:grpSpPr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29CE6BED-B6E3-474D-BAC7-A49E68079F73}"/>
                </a:ext>
              </a:extLst>
            </p:cNvPr>
            <p:cNvCxnSpPr>
              <a:cxnSpLocks/>
            </p:cNvCxnSpPr>
            <p:nvPr/>
          </p:nvCxnSpPr>
          <p:spPr>
            <a:xfrm rot="5228464" flipV="1">
              <a:off x="1734310" y="3421021"/>
              <a:ext cx="4248" cy="507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7B31AB87-90D7-4007-A399-41AD127D11EB}"/>
                </a:ext>
              </a:extLst>
            </p:cNvPr>
            <p:cNvGrpSpPr/>
            <p:nvPr/>
          </p:nvGrpSpPr>
          <p:grpSpPr>
            <a:xfrm rot="1379096">
              <a:off x="1448032" y="3772019"/>
              <a:ext cx="312639" cy="360000"/>
              <a:chOff x="2120414" y="3262562"/>
              <a:chExt cx="312639" cy="360000"/>
            </a:xfrm>
          </p:grpSpPr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110BA275-12B8-484F-A6FB-6F4D6F94007C}"/>
                  </a:ext>
                </a:extLst>
              </p:cNvPr>
              <p:cNvCxnSpPr>
                <a:cxnSpLocks/>
              </p:cNvCxnSpPr>
              <p:nvPr/>
            </p:nvCxnSpPr>
            <p:spPr>
              <a:xfrm rot="3849368" flipV="1">
                <a:off x="2242783" y="3207798"/>
                <a:ext cx="2064" cy="24680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直接箭头连接符 62">
                <a:extLst>
                  <a:ext uri="{FF2B5EF4-FFF2-40B4-BE49-F238E27FC236}">
                    <a16:creationId xmlns:a16="http://schemas.microsoft.com/office/drawing/2014/main" id="{C0AB1ACC-B865-4596-9621-B5F85453BCD2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99D06B98-2C55-472D-A7E6-9A29181AC8F6}"/>
              </a:ext>
            </a:extLst>
          </p:cNvPr>
          <p:cNvCxnSpPr>
            <a:cxnSpLocks/>
          </p:cNvCxnSpPr>
          <p:nvPr/>
        </p:nvCxnSpPr>
        <p:spPr>
          <a:xfrm flipH="1">
            <a:off x="1076810" y="1136205"/>
            <a:ext cx="349359" cy="28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852E9DC0-0DAD-4286-9B64-8A34C22034D4}"/>
              </a:ext>
            </a:extLst>
          </p:cNvPr>
          <p:cNvCxnSpPr>
            <a:cxnSpLocks/>
          </p:cNvCxnSpPr>
          <p:nvPr/>
        </p:nvCxnSpPr>
        <p:spPr>
          <a:xfrm flipV="1">
            <a:off x="876222" y="1431792"/>
            <a:ext cx="317439" cy="2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81572A92-1CE1-4D0C-A459-4BE697DE68F6}"/>
              </a:ext>
            </a:extLst>
          </p:cNvPr>
          <p:cNvGrpSpPr/>
          <p:nvPr/>
        </p:nvGrpSpPr>
        <p:grpSpPr>
          <a:xfrm rot="21121260" flipH="1">
            <a:off x="1562811" y="1159932"/>
            <a:ext cx="541375" cy="270393"/>
            <a:chOff x="1344722" y="3688542"/>
            <a:chExt cx="845861" cy="422472"/>
          </a:xfrm>
        </p:grpSpPr>
        <p:cxnSp>
          <p:nvCxnSpPr>
            <p:cNvPr id="77" name="直接箭头连接符 76">
              <a:extLst>
                <a:ext uri="{FF2B5EF4-FFF2-40B4-BE49-F238E27FC236}">
                  <a16:creationId xmlns:a16="http://schemas.microsoft.com/office/drawing/2014/main" id="{DF761A40-8EF0-4B77-BB4C-CBD5516BA935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01814751-2D74-4439-BFBC-B0F1DD2AEE38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79" name="直接连接符 78">
                <a:extLst>
                  <a:ext uri="{FF2B5EF4-FFF2-40B4-BE49-F238E27FC236}">
                    <a16:creationId xmlns:a16="http://schemas.microsoft.com/office/drawing/2014/main" id="{5EDDE6BD-AFF9-4163-8CB1-13B635D7F8E6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直接箭头连接符 79">
                <a:extLst>
                  <a:ext uri="{FF2B5EF4-FFF2-40B4-BE49-F238E27FC236}">
                    <a16:creationId xmlns:a16="http://schemas.microsoft.com/office/drawing/2014/main" id="{852C44D1-1AF7-4A57-97EB-05559D8A25D4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615CD391-CB85-4209-A74E-22266EF840AA}"/>
              </a:ext>
            </a:extLst>
          </p:cNvPr>
          <p:cNvGrpSpPr/>
          <p:nvPr/>
        </p:nvGrpSpPr>
        <p:grpSpPr>
          <a:xfrm rot="4994686">
            <a:off x="2314897" y="972546"/>
            <a:ext cx="406298" cy="590366"/>
            <a:chOff x="6982467" y="1047516"/>
            <a:chExt cx="406298" cy="590366"/>
          </a:xfrm>
        </p:grpSpPr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5F200E94-894A-4928-815F-B2B01567D342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86" name="直接连接符 85">
                <a:extLst>
                  <a:ext uri="{FF2B5EF4-FFF2-40B4-BE49-F238E27FC236}">
                    <a16:creationId xmlns:a16="http://schemas.microsoft.com/office/drawing/2014/main" id="{EB2D3EFC-DFC3-423D-8B60-ADFBC1214197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直接箭头连接符 86">
                <a:extLst>
                  <a:ext uri="{FF2B5EF4-FFF2-40B4-BE49-F238E27FC236}">
                    <a16:creationId xmlns:a16="http://schemas.microsoft.com/office/drawing/2014/main" id="{7711BA9D-7908-405E-A06A-133339F0A6DA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组合 82">
              <a:extLst>
                <a:ext uri="{FF2B5EF4-FFF2-40B4-BE49-F238E27FC236}">
                  <a16:creationId xmlns:a16="http://schemas.microsoft.com/office/drawing/2014/main" id="{6F3314CF-682B-4B41-921A-FBBE29638663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84" name="直接连接符 83">
                <a:extLst>
                  <a:ext uri="{FF2B5EF4-FFF2-40B4-BE49-F238E27FC236}">
                    <a16:creationId xmlns:a16="http://schemas.microsoft.com/office/drawing/2014/main" id="{05CFB3C1-A383-40F8-A832-91622C77D7D6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直接箭头连接符 84">
                <a:extLst>
                  <a:ext uri="{FF2B5EF4-FFF2-40B4-BE49-F238E27FC236}">
                    <a16:creationId xmlns:a16="http://schemas.microsoft.com/office/drawing/2014/main" id="{70F24793-A6F4-4EB0-92E5-1286520200B5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88" name="图片 87">
            <a:extLst>
              <a:ext uri="{FF2B5EF4-FFF2-40B4-BE49-F238E27FC236}">
                <a16:creationId xmlns:a16="http://schemas.microsoft.com/office/drawing/2014/main" id="{21658698-CF23-489A-93B7-8D2158B81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545" y="2572438"/>
            <a:ext cx="2046315" cy="1944000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5A1C2D7D-E2DC-4EE3-A8C8-C957335C2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684" y="2571062"/>
            <a:ext cx="2046316" cy="194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7D88A8A-60BF-4EDE-A8BD-1EFBBF63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065" y="124785"/>
            <a:ext cx="2853935" cy="244696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04691B42-CF38-4C7E-8581-86B9FDF5BB09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6A7BACF9-2F03-4F07-9765-E17CD9F1160D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1429DCE0-6722-4CC5-959D-B88864F82588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9B4647E4-0627-4E88-9A29-40CA28EF591A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93" name="表格 92">
            <a:extLst>
              <a:ext uri="{FF2B5EF4-FFF2-40B4-BE49-F238E27FC236}">
                <a16:creationId xmlns:a16="http://schemas.microsoft.com/office/drawing/2014/main" id="{D92D3BBA-A5FD-42E7-9839-64977C261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688196"/>
              </p:ext>
            </p:extLst>
          </p:nvPr>
        </p:nvGraphicFramePr>
        <p:xfrm>
          <a:off x="743025" y="2283948"/>
          <a:ext cx="2429265" cy="131445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85853">
                  <a:extLst>
                    <a:ext uri="{9D8B030D-6E8A-4147-A177-3AD203B41FA5}">
                      <a16:colId xmlns:a16="http://schemas.microsoft.com/office/drawing/2014/main" val="966813542"/>
                    </a:ext>
                  </a:extLst>
                </a:gridCol>
                <a:gridCol w="485853">
                  <a:extLst>
                    <a:ext uri="{9D8B030D-6E8A-4147-A177-3AD203B41FA5}">
                      <a16:colId xmlns:a16="http://schemas.microsoft.com/office/drawing/2014/main" val="3164526544"/>
                    </a:ext>
                  </a:extLst>
                </a:gridCol>
                <a:gridCol w="485853">
                  <a:extLst>
                    <a:ext uri="{9D8B030D-6E8A-4147-A177-3AD203B41FA5}">
                      <a16:colId xmlns:a16="http://schemas.microsoft.com/office/drawing/2014/main" val="1216914406"/>
                    </a:ext>
                  </a:extLst>
                </a:gridCol>
                <a:gridCol w="485853">
                  <a:extLst>
                    <a:ext uri="{9D8B030D-6E8A-4147-A177-3AD203B41FA5}">
                      <a16:colId xmlns:a16="http://schemas.microsoft.com/office/drawing/2014/main" val="2331011041"/>
                    </a:ext>
                  </a:extLst>
                </a:gridCol>
                <a:gridCol w="485853">
                  <a:extLst>
                    <a:ext uri="{9D8B030D-6E8A-4147-A177-3AD203B41FA5}">
                      <a16:colId xmlns:a16="http://schemas.microsoft.com/office/drawing/2014/main" val="2517391743"/>
                    </a:ext>
                  </a:extLst>
                </a:gridCol>
              </a:tblGrid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am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794137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268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</a:rPr>
                        <a:t>979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1247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207250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367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700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318738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900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175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1075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030616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1267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443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1312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3022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908726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PCU pm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</a:rPr>
                        <a:t>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895348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115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817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932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354878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302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246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548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881645"/>
                  </a:ext>
                </a:extLst>
              </a:tr>
              <a:tr h="13094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851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239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1090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483208"/>
                  </a:ext>
                </a:extLst>
              </a:tr>
              <a:tr h="79116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1153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</a:rPr>
                        <a:t>354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1063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2570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679160"/>
                  </a:ext>
                </a:extLst>
              </a:tr>
            </a:tbl>
          </a:graphicData>
        </a:graphic>
      </p:graphicFrame>
      <p:sp>
        <p:nvSpPr>
          <p:cNvPr id="94" name="文本框 93">
            <a:extLst>
              <a:ext uri="{FF2B5EF4-FFF2-40B4-BE49-F238E27FC236}">
                <a16:creationId xmlns:a16="http://schemas.microsoft.com/office/drawing/2014/main" id="{A75BF59D-2C07-4A7F-877F-E43638EDDEA6}"/>
              </a:ext>
            </a:extLst>
          </p:cNvPr>
          <p:cNvSpPr txBox="1"/>
          <p:nvPr/>
        </p:nvSpPr>
        <p:spPr>
          <a:xfrm>
            <a:off x="6655756" y="1313397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6DC6CCD8-D8A6-4FC6-8B94-C6AE3B856063}"/>
              </a:ext>
            </a:extLst>
          </p:cNvPr>
          <p:cNvSpPr txBox="1"/>
          <p:nvPr/>
        </p:nvSpPr>
        <p:spPr>
          <a:xfrm>
            <a:off x="7440005" y="2184878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园川街</a:t>
            </a:r>
          </a:p>
        </p:txBody>
      </p:sp>
    </p:spTree>
    <p:extLst>
      <p:ext uri="{BB962C8B-B14F-4D97-AF65-F5344CB8AC3E}">
        <p14:creationId xmlns:p14="http://schemas.microsoft.com/office/powerpoint/2010/main" val="1726720670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F54DD17-6938-43BF-B548-3CC34587D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628964"/>
            <a:ext cx="4449762" cy="3876139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770B5F-1044-4EB1-AC20-271F05C4A9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11A11B-FA98-46D2-AA31-D27AFF6BDB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F6C86C92-8A88-452C-BEA9-2DC7CD2D96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870692"/>
              </p:ext>
            </p:extLst>
          </p:nvPr>
        </p:nvGraphicFramePr>
        <p:xfrm>
          <a:off x="6194687" y="124784"/>
          <a:ext cx="2822313" cy="3308163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715457">
                  <a:extLst>
                    <a:ext uri="{9D8B030D-6E8A-4147-A177-3AD203B41FA5}">
                      <a16:colId xmlns:a16="http://schemas.microsoft.com/office/drawing/2014/main" val="1776600321"/>
                    </a:ext>
                  </a:extLst>
                </a:gridCol>
                <a:gridCol w="526714">
                  <a:extLst>
                    <a:ext uri="{9D8B030D-6E8A-4147-A177-3AD203B41FA5}">
                      <a16:colId xmlns:a16="http://schemas.microsoft.com/office/drawing/2014/main" val="500393222"/>
                    </a:ext>
                  </a:extLst>
                </a:gridCol>
                <a:gridCol w="526714">
                  <a:extLst>
                    <a:ext uri="{9D8B030D-6E8A-4147-A177-3AD203B41FA5}">
                      <a16:colId xmlns:a16="http://schemas.microsoft.com/office/drawing/2014/main" val="2946450384"/>
                    </a:ext>
                  </a:extLst>
                </a:gridCol>
                <a:gridCol w="526714">
                  <a:extLst>
                    <a:ext uri="{9D8B030D-6E8A-4147-A177-3AD203B41FA5}">
                      <a16:colId xmlns:a16="http://schemas.microsoft.com/office/drawing/2014/main" val="73436164"/>
                    </a:ext>
                  </a:extLst>
                </a:gridCol>
                <a:gridCol w="526714">
                  <a:extLst>
                    <a:ext uri="{9D8B030D-6E8A-4147-A177-3AD203B41FA5}">
                      <a16:colId xmlns:a16="http://schemas.microsoft.com/office/drawing/2014/main" val="1233046957"/>
                    </a:ext>
                  </a:extLst>
                </a:gridCol>
              </a:tblGrid>
              <a:tr h="158894"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samples</a:t>
                      </a: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Time (sec)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015428"/>
                  </a:ext>
                </a:extLst>
              </a:tr>
              <a:tr h="158894">
                <a:tc rowSpan="6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east left turn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14.1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1532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119134489"/>
                  </a:ext>
                </a:extLst>
              </a:tr>
              <a:tr h="158894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36.9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1366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1786774118"/>
                  </a:ext>
                </a:extLst>
              </a:tr>
              <a:tr h="158894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11.7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1231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2003865317"/>
                  </a:ext>
                </a:extLst>
              </a:tr>
              <a:tr h="158894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19.1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1508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1324313373"/>
                  </a:ext>
                </a:extLst>
              </a:tr>
              <a:tr h="158894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24.8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1452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1183692302"/>
                  </a:ext>
                </a:extLst>
              </a:tr>
              <a:tr h="158894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altLang="zh-CN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zh-CN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1464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376205384"/>
                  </a:ext>
                </a:extLst>
              </a:tr>
              <a:tr h="158894"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samples</a:t>
                      </a: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Time (sec)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530063"/>
                  </a:ext>
                </a:extLst>
              </a:tr>
              <a:tr h="158894">
                <a:tc rowSpan="6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east str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21.2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1698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2146552917"/>
                  </a:ext>
                </a:extLst>
              </a:tr>
              <a:tr h="158894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10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15.2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1184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3168157394"/>
                  </a:ext>
                </a:extLst>
              </a:tr>
              <a:tr h="158894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11.2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1607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1369209790"/>
                  </a:ext>
                </a:extLst>
              </a:tr>
              <a:tr h="158894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9.6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1500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735709177"/>
                  </a:ext>
                </a:extLst>
              </a:tr>
              <a:tr h="158894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7.1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1521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1813572202"/>
                  </a:ext>
                </a:extLst>
              </a:tr>
              <a:tr h="158894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en-US" altLang="zh-CN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zh-CN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1582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2671515027"/>
                  </a:ext>
                </a:extLst>
              </a:tr>
              <a:tr h="158894"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samples</a:t>
                      </a: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Time (sec)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23238"/>
                  </a:ext>
                </a:extLst>
              </a:tr>
              <a:tr h="158894">
                <a:tc rowSpan="6"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south left turn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9.1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1187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3078641125"/>
                  </a:ext>
                </a:extLst>
              </a:tr>
              <a:tr h="158894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10.5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1371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3237141820"/>
                  </a:ext>
                </a:extLst>
              </a:tr>
              <a:tr h="158894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12.1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1488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4292866592"/>
                  </a:ext>
                </a:extLst>
              </a:tr>
              <a:tr h="158894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7.4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1459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591599243"/>
                  </a:ext>
                </a:extLst>
              </a:tr>
              <a:tr h="158894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4.7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1532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1331025435"/>
                  </a:ext>
                </a:extLst>
              </a:tr>
              <a:tr h="87925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8363" marR="8363" marT="8363" marB="0" anchor="b"/>
                </a:tc>
                <a:tc gridSpan="3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tc hMerge="1"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 hMerge="1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1463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8363" marR="8363" marT="8363" marB="0" anchor="ctr"/>
                </a:tc>
                <a:extLst>
                  <a:ext uri="{0D108BD9-81ED-4DB2-BD59-A6C34878D82A}">
                    <a16:rowId xmlns:a16="http://schemas.microsoft.com/office/drawing/2014/main" val="468617853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B6E66A5E-01DC-449C-9C14-7943EAB54030}"/>
              </a:ext>
            </a:extLst>
          </p:cNvPr>
          <p:cNvSpPr txBox="1"/>
          <p:nvPr/>
        </p:nvSpPr>
        <p:spPr>
          <a:xfrm>
            <a:off x="374636" y="3560958"/>
            <a:ext cx="1180557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交叉口车道分配与相位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3532209-4095-4464-B02C-768089D32746}"/>
              </a:ext>
            </a:extLst>
          </p:cNvPr>
          <p:cNvSpPr txBox="1"/>
          <p:nvPr/>
        </p:nvSpPr>
        <p:spPr>
          <a:xfrm>
            <a:off x="4640985" y="1294017"/>
            <a:ext cx="12576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校准车道饱和流率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62DF9B9-E2BC-4ED8-ACE4-7EDB2F089ADB}"/>
              </a:ext>
            </a:extLst>
          </p:cNvPr>
          <p:cNvSpPr txBox="1"/>
          <p:nvPr/>
        </p:nvSpPr>
        <p:spPr>
          <a:xfrm>
            <a:off x="4572000" y="3626215"/>
            <a:ext cx="1622687" cy="9387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校准相关车道的未利用绿灯时间（</a:t>
            </a:r>
            <a:r>
              <a:rPr lang="en-US" altLang="zh-CN" sz="1100" dirty="0"/>
              <a:t>UGT</a:t>
            </a:r>
            <a:r>
              <a:rPr lang="zh-CN" altLang="en-US" sz="1100" dirty="0"/>
              <a:t>），与观测排队长度进行比较，最大偏差（</a:t>
            </a:r>
            <a:r>
              <a:rPr lang="en-US" altLang="zh-CN" sz="1100" dirty="0"/>
              <a:t>5%</a:t>
            </a:r>
            <a:r>
              <a:rPr lang="zh-CN" altLang="en-US" sz="1100" dirty="0"/>
              <a:t>）满足要求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DE0D6A9-5440-4EF2-BDF8-41FE26674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761752"/>
              </p:ext>
            </p:extLst>
          </p:nvPr>
        </p:nvGraphicFramePr>
        <p:xfrm>
          <a:off x="6194687" y="3629893"/>
          <a:ext cx="2822314" cy="91821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739513">
                  <a:extLst>
                    <a:ext uri="{9D8B030D-6E8A-4147-A177-3AD203B41FA5}">
                      <a16:colId xmlns:a16="http://schemas.microsoft.com/office/drawing/2014/main" val="1704048753"/>
                    </a:ext>
                  </a:extLst>
                </a:gridCol>
                <a:gridCol w="694267">
                  <a:extLst>
                    <a:ext uri="{9D8B030D-6E8A-4147-A177-3AD203B41FA5}">
                      <a16:colId xmlns:a16="http://schemas.microsoft.com/office/drawing/2014/main" val="3196568301"/>
                    </a:ext>
                  </a:extLst>
                </a:gridCol>
                <a:gridCol w="694267">
                  <a:extLst>
                    <a:ext uri="{9D8B030D-6E8A-4147-A177-3AD203B41FA5}">
                      <a16:colId xmlns:a16="http://schemas.microsoft.com/office/drawing/2014/main" val="1743184418"/>
                    </a:ext>
                  </a:extLst>
                </a:gridCol>
                <a:gridCol w="694267">
                  <a:extLst>
                    <a:ext uri="{9D8B030D-6E8A-4147-A177-3AD203B41FA5}">
                      <a16:colId xmlns:a16="http://schemas.microsoft.com/office/drawing/2014/main" val="68197778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lane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Observation queue length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Model queue length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variation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74643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east left turn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8.9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-1%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933147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east str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8.8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-2%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441504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south left turn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3.8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-5%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0501581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CA1E6ACA-9A70-417F-829A-8B06623A442F}"/>
              </a:ext>
            </a:extLst>
          </p:cNvPr>
          <p:cNvSpPr txBox="1"/>
          <p:nvPr/>
        </p:nvSpPr>
        <p:spPr>
          <a:xfrm>
            <a:off x="122238" y="140075"/>
            <a:ext cx="3024866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4.2 </a:t>
            </a:r>
            <a:r>
              <a:rPr lang="zh-CN" altLang="en-US" sz="1200" b="1" dirty="0">
                <a:latin typeface="+mj-ea"/>
                <a:ea typeface="+mj-ea"/>
              </a:rPr>
              <a:t>建模与校准</a:t>
            </a:r>
          </a:p>
        </p:txBody>
      </p:sp>
    </p:spTree>
    <p:extLst>
      <p:ext uri="{BB962C8B-B14F-4D97-AF65-F5344CB8AC3E}">
        <p14:creationId xmlns:p14="http://schemas.microsoft.com/office/powerpoint/2010/main" val="3124584865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770B5F-1044-4EB1-AC20-271F05C4A9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11A11B-FA98-46D2-AA31-D27AFF6BDB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CA322B2-E09B-4A91-BBC9-488713E07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633681"/>
            <a:ext cx="4449762" cy="38761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5CD7D05-B39F-4662-92CB-7AF5EEB43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40300"/>
            <a:ext cx="4449762" cy="387613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E7B995D-3682-428E-A760-E4C99618B83E}"/>
              </a:ext>
            </a:extLst>
          </p:cNvPr>
          <p:cNvSpPr txBox="1"/>
          <p:nvPr/>
        </p:nvSpPr>
        <p:spPr>
          <a:xfrm>
            <a:off x="125966" y="124784"/>
            <a:ext cx="202668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校准后的模型（早高峰）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DA332AD-E35F-4566-A242-35FBFD29D0AF}"/>
              </a:ext>
            </a:extLst>
          </p:cNvPr>
          <p:cNvSpPr txBox="1"/>
          <p:nvPr/>
        </p:nvSpPr>
        <p:spPr>
          <a:xfrm>
            <a:off x="4572000" y="128184"/>
            <a:ext cx="202668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校准后的模型（晚高峰）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50AE736-1309-43A3-8E19-B1CDE69369C3}"/>
              </a:ext>
            </a:extLst>
          </p:cNvPr>
          <p:cNvSpPr txBox="1"/>
          <p:nvPr/>
        </p:nvSpPr>
        <p:spPr>
          <a:xfrm>
            <a:off x="2579915" y="230355"/>
            <a:ext cx="1992086" cy="9387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>
                <a:latin typeface="+mn-ea"/>
              </a:rPr>
              <a:t>从现状模型评价可看出：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交叉口整体延误水平较高，仅为</a:t>
            </a:r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级服务水平，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交叉口通行能力远未充分利用，交叉口仍有优化空间。</a:t>
            </a:r>
          </a:p>
        </p:txBody>
      </p:sp>
      <p:sp>
        <p:nvSpPr>
          <p:cNvPr id="10" name="对话气泡: 椭圆形 9">
            <a:extLst>
              <a:ext uri="{FF2B5EF4-FFF2-40B4-BE49-F238E27FC236}">
                <a16:creationId xmlns:a16="http://schemas.microsoft.com/office/drawing/2014/main" id="{A0AB698C-1994-47C4-9120-0FA1F75A7B0A}"/>
              </a:ext>
            </a:extLst>
          </p:cNvPr>
          <p:cNvSpPr/>
          <p:nvPr/>
        </p:nvSpPr>
        <p:spPr>
          <a:xfrm>
            <a:off x="879872" y="612908"/>
            <a:ext cx="966651" cy="380095"/>
          </a:xfrm>
          <a:prstGeom prst="wedgeEllipseCallout">
            <a:avLst>
              <a:gd name="adj1" fmla="val 9273"/>
              <a:gd name="adj2" fmla="val 6738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sp>
        <p:nvSpPr>
          <p:cNvPr id="15" name="对话气泡: 椭圆形 14">
            <a:extLst>
              <a:ext uri="{FF2B5EF4-FFF2-40B4-BE49-F238E27FC236}">
                <a16:creationId xmlns:a16="http://schemas.microsoft.com/office/drawing/2014/main" id="{393ED5AB-2D73-450C-9CAA-75E20D52402B}"/>
              </a:ext>
            </a:extLst>
          </p:cNvPr>
          <p:cNvSpPr/>
          <p:nvPr/>
        </p:nvSpPr>
        <p:spPr>
          <a:xfrm>
            <a:off x="4778772" y="612907"/>
            <a:ext cx="966651" cy="380095"/>
          </a:xfrm>
          <a:prstGeom prst="wedgeEllipseCallout">
            <a:avLst>
              <a:gd name="adj1" fmla="val 9273"/>
              <a:gd name="adj2" fmla="val 6738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1333827268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75EA46-8A26-41F5-BF82-C128F75119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A0E29C-0D62-4BC7-B3E8-B66FFC7977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280AE3-38FA-4067-8BF4-C92DB124448D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园川街交叉口现状数据（早高峰）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F742439-D9DC-4E10-8C8A-CFE2A9F4D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158703"/>
              </p:ext>
            </p:extLst>
          </p:nvPr>
        </p:nvGraphicFramePr>
        <p:xfrm>
          <a:off x="536574" y="406966"/>
          <a:ext cx="8070850" cy="3532007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650876">
                  <a:extLst>
                    <a:ext uri="{9D8B030D-6E8A-4147-A177-3AD203B41FA5}">
                      <a16:colId xmlns:a16="http://schemas.microsoft.com/office/drawing/2014/main" val="129539337"/>
                    </a:ext>
                  </a:extLst>
                </a:gridCol>
                <a:gridCol w="963294">
                  <a:extLst>
                    <a:ext uri="{9D8B030D-6E8A-4147-A177-3AD203B41FA5}">
                      <a16:colId xmlns:a16="http://schemas.microsoft.com/office/drawing/2014/main" val="212083621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12654840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505121405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55473329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17218491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82703329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430594436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813277802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069642284"/>
                    </a:ext>
                  </a:extLst>
                </a:gridCol>
              </a:tblGrid>
              <a:tr h="301911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车道编号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绿灯时长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交通流量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饱和流率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100" dirty="0">
                          <a:effectLst/>
                        </a:rPr>
                        <a:t>车道通行能力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车道饱和度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总延误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车均延误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平均最大排队长度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423559371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交叉口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62.4%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28.8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222804752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326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751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485298421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66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326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751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2785441077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327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751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43.6%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2618338238"/>
                  </a:ext>
                </a:extLst>
              </a:tr>
              <a:tr h="142222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508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52.7%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42.3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1728814590"/>
                  </a:ext>
                </a:extLst>
              </a:tr>
              <a:tr h="142222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园川街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1108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2720827360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园川街</a:t>
                      </a:r>
                      <a:r>
                        <a:rPr lang="en-US" sz="700" kern="0" dirty="0">
                          <a:effectLst/>
                        </a:rPr>
                        <a:t>Left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37.2%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910054740"/>
                  </a:ext>
                </a:extLst>
              </a:tr>
              <a:tr h="142222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园川街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37.2%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3414371986"/>
                  </a:ext>
                </a:extLst>
              </a:tr>
              <a:tr h="142222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园川街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37.2%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3837019935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11.2%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1076824336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300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62.4%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1961050868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300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62.4%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335116878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300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62.4%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3222398730"/>
                  </a:ext>
                </a:extLst>
              </a:tr>
              <a:tr h="142222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53.9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457130567"/>
                  </a:ext>
                </a:extLst>
              </a:tr>
              <a:tr h="341833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C1		 PRC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(%): 	44.3	 Total Delay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(pcuHr): 	28.18	Cycle Time (s): 	133</a:t>
                      </a:r>
                      <a:endParaRPr lang="zh-CN" sz="7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 PRC Over All Lanes (%): 	44.3	 Total Delay Over All Lanes(pcuHr): 	28.84		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390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7985300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75EA46-8A26-41F5-BF82-C128F75119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A0E29C-0D62-4BC7-B3E8-B66FFC7977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280AE3-38FA-4067-8BF4-C92DB124448D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园川街交叉口现状数据（晚高峰）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256B104-8940-43C4-B4E2-42218E347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243307"/>
              </p:ext>
            </p:extLst>
          </p:nvPr>
        </p:nvGraphicFramePr>
        <p:xfrm>
          <a:off x="536574" y="406966"/>
          <a:ext cx="8070850" cy="3532007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652146">
                  <a:extLst>
                    <a:ext uri="{9D8B030D-6E8A-4147-A177-3AD203B41FA5}">
                      <a16:colId xmlns:a16="http://schemas.microsoft.com/office/drawing/2014/main" val="1684388963"/>
                    </a:ext>
                  </a:extLst>
                </a:gridCol>
                <a:gridCol w="962024">
                  <a:extLst>
                    <a:ext uri="{9D8B030D-6E8A-4147-A177-3AD203B41FA5}">
                      <a16:colId xmlns:a16="http://schemas.microsoft.com/office/drawing/2014/main" val="263204301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24476802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795377241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75277083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22422164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11297190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94756380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327545413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8370608"/>
                    </a:ext>
                  </a:extLst>
                </a:gridCol>
              </a:tblGrid>
              <a:tr h="301911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车道编号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绿灯时长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交通流量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饱和流率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100" dirty="0">
                          <a:effectLst/>
                        </a:rPr>
                        <a:t>车道通行能力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车道饱和度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总延误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车均延误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平均最大排队长度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882017993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交叉口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59.1%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22.7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471935815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751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36.2%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2520788662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751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36.2%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264636910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751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99817628"/>
                  </a:ext>
                </a:extLst>
              </a:tr>
              <a:tr h="142222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508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22.6%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1330174875"/>
                  </a:ext>
                </a:extLst>
              </a:tr>
              <a:tr h="142222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园川街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302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1119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27.0%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3527021877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园川街</a:t>
                      </a:r>
                      <a:r>
                        <a:rPr lang="en-US" sz="700" kern="0" dirty="0">
                          <a:effectLst/>
                        </a:rPr>
                        <a:t>Left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27.5%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53.1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3424933443"/>
                  </a:ext>
                </a:extLst>
              </a:tr>
              <a:tr h="142222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园川街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27.5%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53.1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4047689416"/>
                  </a:ext>
                </a:extLst>
              </a:tr>
              <a:tr h="142222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园川街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27.5%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53.1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3446897433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4236182610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283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58.8%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47.9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2882443531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284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59.1%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609956018"/>
                  </a:ext>
                </a:extLst>
              </a:tr>
              <a:tr h="222066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284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59.1%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1088822985"/>
                  </a:ext>
                </a:extLst>
              </a:tr>
              <a:tr h="142222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53.9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extLst>
                  <a:ext uri="{0D108BD9-81ED-4DB2-BD59-A6C34878D82A}">
                    <a16:rowId xmlns:a16="http://schemas.microsoft.com/office/drawing/2014/main" val="2117792558"/>
                  </a:ext>
                </a:extLst>
              </a:tr>
              <a:tr h="341833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C1		 PRC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(%): 	52.4	 Total Delay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(pcuHr): 	22.17	Cycle Time (s): 	133</a:t>
                      </a:r>
                      <a:endParaRPr lang="zh-CN" sz="7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 PRC Over All Lanes (%): 	52.4	 Total Delay Over All Lanes(pcuHr): 	22.66		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1189" marR="31189" marT="31189" marB="31189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239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9777004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EABA9B83-6450-4769-A23A-2F8ABCDE8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981" y="910453"/>
            <a:ext cx="5416019" cy="3322593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3ED344-D5E1-4FA4-9688-1CF97D56EBF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76CBC-C407-4464-A919-4BB0AC384A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3FBC6A3-2FFC-42C5-964C-1597AC59D7C6}"/>
              </a:ext>
            </a:extLst>
          </p:cNvPr>
          <p:cNvSpPr txBox="1"/>
          <p:nvPr/>
        </p:nvSpPr>
        <p:spPr>
          <a:xfrm>
            <a:off x="122238" y="140075"/>
            <a:ext cx="3024866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4.3 </a:t>
            </a:r>
            <a:r>
              <a:rPr lang="zh-CN" altLang="en-US" sz="1200" b="1" dirty="0">
                <a:latin typeface="+mj-ea"/>
                <a:ea typeface="+mj-ea"/>
              </a:rPr>
              <a:t>优化方案与评估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64B4967-EB5B-4037-AEA5-C2BFB7E77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148356"/>
              </p:ext>
            </p:extLst>
          </p:nvPr>
        </p:nvGraphicFramePr>
        <p:xfrm>
          <a:off x="248379" y="2571750"/>
          <a:ext cx="2018924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3313065136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相位</a:t>
                      </a:r>
                      <a:r>
                        <a:rPr lang="en-US" altLang="zh-CN" sz="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altLang="en-US" sz="7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8EFDB201-B15A-4354-A668-5979A29AA853}"/>
              </a:ext>
            </a:extLst>
          </p:cNvPr>
          <p:cNvCxnSpPr>
            <a:cxnSpLocks/>
          </p:cNvCxnSpPr>
          <p:nvPr/>
        </p:nvCxnSpPr>
        <p:spPr>
          <a:xfrm>
            <a:off x="331898" y="3091285"/>
            <a:ext cx="33791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042796F-A7A5-4918-9699-F863BE72204E}"/>
              </a:ext>
            </a:extLst>
          </p:cNvPr>
          <p:cNvCxnSpPr>
            <a:cxnSpLocks/>
          </p:cNvCxnSpPr>
          <p:nvPr/>
        </p:nvCxnSpPr>
        <p:spPr>
          <a:xfrm flipH="1">
            <a:off x="513732" y="2947135"/>
            <a:ext cx="32165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E0FF9DCB-0FC2-4D30-8CD1-98F968BFA609}"/>
              </a:ext>
            </a:extLst>
          </p:cNvPr>
          <p:cNvCxnSpPr>
            <a:cxnSpLocks/>
          </p:cNvCxnSpPr>
          <p:nvPr/>
        </p:nvCxnSpPr>
        <p:spPr>
          <a:xfrm flipV="1">
            <a:off x="331898" y="3174741"/>
            <a:ext cx="337914" cy="10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1FA7BA32-5A86-4883-A6CD-02CD045CAC57}"/>
              </a:ext>
            </a:extLst>
          </p:cNvPr>
          <p:cNvCxnSpPr>
            <a:cxnSpLocks/>
          </p:cNvCxnSpPr>
          <p:nvPr/>
        </p:nvCxnSpPr>
        <p:spPr>
          <a:xfrm flipH="1">
            <a:off x="504235" y="2862672"/>
            <a:ext cx="3311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643D45AF-AB8F-4D7B-9F58-1F91B002C688}"/>
              </a:ext>
            </a:extLst>
          </p:cNvPr>
          <p:cNvCxnSpPr>
            <a:cxnSpLocks/>
          </p:cNvCxnSpPr>
          <p:nvPr/>
        </p:nvCxnSpPr>
        <p:spPr>
          <a:xfrm flipH="1">
            <a:off x="1013801" y="3298395"/>
            <a:ext cx="242939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5B16D90F-E3B4-4AAF-ACC3-9537AE86E7DF}"/>
              </a:ext>
            </a:extLst>
          </p:cNvPr>
          <p:cNvCxnSpPr>
            <a:cxnSpLocks/>
          </p:cNvCxnSpPr>
          <p:nvPr/>
        </p:nvCxnSpPr>
        <p:spPr>
          <a:xfrm flipV="1">
            <a:off x="1711262" y="2764363"/>
            <a:ext cx="0" cy="28345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F76C26D-5597-491C-B796-26AA379239BF}"/>
              </a:ext>
            </a:extLst>
          </p:cNvPr>
          <p:cNvGrpSpPr/>
          <p:nvPr/>
        </p:nvGrpSpPr>
        <p:grpSpPr>
          <a:xfrm rot="3460219" flipH="1">
            <a:off x="1060882" y="3015448"/>
            <a:ext cx="334576" cy="230409"/>
            <a:chOff x="1910301" y="3262562"/>
            <a:chExt cx="522752" cy="360000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66A4E92E-DE87-4631-8D5C-25CFF922F869}"/>
                </a:ext>
              </a:extLst>
            </p:cNvPr>
            <p:cNvCxnSpPr>
              <a:cxnSpLocks/>
            </p:cNvCxnSpPr>
            <p:nvPr/>
          </p:nvCxnSpPr>
          <p:spPr>
            <a:xfrm rot="3460219" flipV="1">
              <a:off x="2114798" y="3145913"/>
              <a:ext cx="56920" cy="4659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3D2C304A-5EAE-4EA9-89B0-1269078A4A69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1736A442-7CDD-44F2-94BD-7B3BF810A555}"/>
              </a:ext>
            </a:extLst>
          </p:cNvPr>
          <p:cNvCxnSpPr>
            <a:cxnSpLocks/>
          </p:cNvCxnSpPr>
          <p:nvPr/>
        </p:nvCxnSpPr>
        <p:spPr>
          <a:xfrm flipV="1">
            <a:off x="2159260" y="3062797"/>
            <a:ext cx="0" cy="252112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CA7E5C8C-397B-4D0A-A9E4-4CF3BF07C4E9}"/>
              </a:ext>
            </a:extLst>
          </p:cNvPr>
          <p:cNvCxnSpPr>
            <a:cxnSpLocks/>
          </p:cNvCxnSpPr>
          <p:nvPr/>
        </p:nvCxnSpPr>
        <p:spPr>
          <a:xfrm flipH="1">
            <a:off x="506969" y="3177482"/>
            <a:ext cx="712" cy="172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4B490E8-02D3-4DE4-AD49-93E99B2BC929}"/>
              </a:ext>
            </a:extLst>
          </p:cNvPr>
          <p:cNvGrpSpPr/>
          <p:nvPr/>
        </p:nvGrpSpPr>
        <p:grpSpPr>
          <a:xfrm rot="19997197" flipH="1">
            <a:off x="1832530" y="2920135"/>
            <a:ext cx="268953" cy="230409"/>
            <a:chOff x="2012833" y="3262562"/>
            <a:chExt cx="420220" cy="360000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77F137EF-87FA-4D97-91AD-A99BC400B172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D98D4764-5933-4570-AC2B-734713F938EF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81149AD8-5BED-4456-A75E-FEB36817D0A6}"/>
              </a:ext>
            </a:extLst>
          </p:cNvPr>
          <p:cNvSpPr txBox="1"/>
          <p:nvPr/>
        </p:nvSpPr>
        <p:spPr>
          <a:xfrm>
            <a:off x="248379" y="2320625"/>
            <a:ext cx="52501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建议相位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60A987EF-3130-4808-9F7A-4DB7AAC30366}"/>
              </a:ext>
            </a:extLst>
          </p:cNvPr>
          <p:cNvCxnSpPr>
            <a:cxnSpLocks/>
          </p:cNvCxnSpPr>
          <p:nvPr/>
        </p:nvCxnSpPr>
        <p:spPr>
          <a:xfrm flipH="1" flipV="1">
            <a:off x="1224076" y="2751589"/>
            <a:ext cx="28985" cy="222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13100C46-D524-4CA8-95BA-6D8C253B7BC0}"/>
              </a:ext>
            </a:extLst>
          </p:cNvPr>
          <p:cNvCxnSpPr>
            <a:cxnSpLocks/>
          </p:cNvCxnSpPr>
          <p:nvPr/>
        </p:nvCxnSpPr>
        <p:spPr>
          <a:xfrm flipV="1">
            <a:off x="722836" y="2720136"/>
            <a:ext cx="0" cy="142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12B2D510-AC64-46A3-AAA7-6BD2476E93EC}"/>
              </a:ext>
            </a:extLst>
          </p:cNvPr>
          <p:cNvCxnSpPr>
            <a:cxnSpLocks/>
          </p:cNvCxnSpPr>
          <p:nvPr/>
        </p:nvCxnSpPr>
        <p:spPr>
          <a:xfrm flipH="1">
            <a:off x="675146" y="3298395"/>
            <a:ext cx="199783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53CCFF13-9AB7-4978-903E-AA82030C3AD8}"/>
              </a:ext>
            </a:extLst>
          </p:cNvPr>
          <p:cNvCxnSpPr>
            <a:cxnSpLocks/>
          </p:cNvCxnSpPr>
          <p:nvPr/>
        </p:nvCxnSpPr>
        <p:spPr>
          <a:xfrm flipV="1">
            <a:off x="1021737" y="3091285"/>
            <a:ext cx="0" cy="207836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D01FEEC6-4AE6-4EAD-BF4C-0B957FDF6FBF}"/>
              </a:ext>
            </a:extLst>
          </p:cNvPr>
          <p:cNvSpPr txBox="1"/>
          <p:nvPr/>
        </p:nvSpPr>
        <p:spPr>
          <a:xfrm>
            <a:off x="122239" y="920265"/>
            <a:ext cx="3478742" cy="11079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b="1" dirty="0">
                <a:latin typeface="+mn-ea"/>
              </a:rPr>
              <a:t>改善思路：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路口保留东进口左转，取消西进口左转，采用</a:t>
            </a:r>
            <a:r>
              <a:rPr lang="en-US" altLang="zh-CN" sz="1100" dirty="0">
                <a:latin typeface="+mn-ea"/>
              </a:rPr>
              <a:t>3</a:t>
            </a:r>
            <a:r>
              <a:rPr lang="zh-CN" altLang="en-US" sz="1100" dirty="0">
                <a:latin typeface="+mn-ea"/>
              </a:rPr>
              <a:t>相位；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少年宫站位于路口西侧，南进口右转车道采用信号控制，避免和进站、过街行人冲突；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利用路中安全岛实现行人二次过街。</a:t>
            </a:r>
            <a:endParaRPr lang="en-US" altLang="zh-CN" sz="1100" dirty="0">
              <a:latin typeface="+mn-ea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5B671EC-710F-487E-B774-F4710A134F77}"/>
              </a:ext>
            </a:extLst>
          </p:cNvPr>
          <p:cNvGrpSpPr/>
          <p:nvPr/>
        </p:nvGrpSpPr>
        <p:grpSpPr>
          <a:xfrm rot="17279124">
            <a:off x="1273780" y="3148188"/>
            <a:ext cx="268953" cy="230409"/>
            <a:chOff x="2012833" y="3262562"/>
            <a:chExt cx="420220" cy="360000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B0060B0B-E437-4020-A3F2-C09C2ABBD715}"/>
                </a:ext>
              </a:extLst>
            </p:cNvPr>
            <p:cNvCxnSpPr/>
            <p:nvPr/>
          </p:nvCxnSpPr>
          <p:spPr>
            <a:xfrm rot="14678119">
              <a:off x="2192750" y="3175490"/>
              <a:ext cx="0" cy="3598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6113E94A-4FD0-4FB6-AAC2-0C00126D5DE3}"/>
                </a:ext>
              </a:extLst>
            </p:cNvPr>
            <p:cNvCxnSpPr/>
            <p:nvPr/>
          </p:nvCxnSpPr>
          <p:spPr>
            <a:xfrm rot="20078119">
              <a:off x="2433053" y="3262562"/>
              <a:ext cx="0" cy="360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B6079F8D-552A-4F25-8333-46A51A41D0F1}"/>
              </a:ext>
            </a:extLst>
          </p:cNvPr>
          <p:cNvSpPr/>
          <p:nvPr/>
        </p:nvSpPr>
        <p:spPr>
          <a:xfrm rot="21249657">
            <a:off x="6026944" y="2910159"/>
            <a:ext cx="85725" cy="2269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AB0D1A52-75FE-4AC7-964E-A66A0A3E11CC}"/>
              </a:ext>
            </a:extLst>
          </p:cNvPr>
          <p:cNvSpPr/>
          <p:nvPr/>
        </p:nvSpPr>
        <p:spPr>
          <a:xfrm rot="5400000">
            <a:off x="6393103" y="2397367"/>
            <a:ext cx="85725" cy="3487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DE4AED6C-4D66-411A-87EE-B6421E457DA5}"/>
              </a:ext>
            </a:extLst>
          </p:cNvPr>
          <p:cNvSpPr/>
          <p:nvPr/>
        </p:nvSpPr>
        <p:spPr>
          <a:xfrm rot="5400000">
            <a:off x="5445366" y="2397366"/>
            <a:ext cx="85725" cy="34876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2B38DA2B-6FE6-4E56-A612-D79B1D726B24}"/>
              </a:ext>
            </a:extLst>
          </p:cNvPr>
          <p:cNvCxnSpPr>
            <a:cxnSpLocks/>
          </p:cNvCxnSpPr>
          <p:nvPr/>
        </p:nvCxnSpPr>
        <p:spPr>
          <a:xfrm flipV="1">
            <a:off x="5553012" y="1968500"/>
            <a:ext cx="0" cy="512900"/>
          </a:xfrm>
          <a:prstGeom prst="line">
            <a:avLst/>
          </a:prstGeom>
          <a:ln w="28575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55560674-13C3-426E-97BF-AFD5786F4F33}"/>
              </a:ext>
            </a:extLst>
          </p:cNvPr>
          <p:cNvCxnSpPr>
            <a:cxnSpLocks/>
          </p:cNvCxnSpPr>
          <p:nvPr/>
        </p:nvCxnSpPr>
        <p:spPr>
          <a:xfrm flipV="1">
            <a:off x="5553012" y="2628030"/>
            <a:ext cx="0" cy="512900"/>
          </a:xfrm>
          <a:prstGeom prst="line">
            <a:avLst/>
          </a:prstGeom>
          <a:ln w="28575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C0625E02-6E15-40CB-9D3C-11A8A08B094C}"/>
              </a:ext>
            </a:extLst>
          </p:cNvPr>
          <p:cNvCxnSpPr>
            <a:cxnSpLocks/>
          </p:cNvCxnSpPr>
          <p:nvPr/>
        </p:nvCxnSpPr>
        <p:spPr>
          <a:xfrm flipV="1">
            <a:off x="5576825" y="3040232"/>
            <a:ext cx="462607" cy="28976"/>
          </a:xfrm>
          <a:prstGeom prst="line">
            <a:avLst/>
          </a:prstGeom>
          <a:ln w="28575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5F052B98-C70F-4FC4-A332-62B1C5E6D987}"/>
              </a:ext>
            </a:extLst>
          </p:cNvPr>
          <p:cNvCxnSpPr>
            <a:cxnSpLocks/>
          </p:cNvCxnSpPr>
          <p:nvPr/>
        </p:nvCxnSpPr>
        <p:spPr>
          <a:xfrm flipV="1">
            <a:off x="6100180" y="3016467"/>
            <a:ext cx="378045" cy="23679"/>
          </a:xfrm>
          <a:prstGeom prst="line">
            <a:avLst/>
          </a:prstGeom>
          <a:ln w="28575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B77CF1F3-68FE-4735-8388-C1FD04C9F4B9}"/>
              </a:ext>
            </a:extLst>
          </p:cNvPr>
          <p:cNvGrpSpPr/>
          <p:nvPr/>
        </p:nvGrpSpPr>
        <p:grpSpPr>
          <a:xfrm>
            <a:off x="8669616" y="977121"/>
            <a:ext cx="272033" cy="375016"/>
            <a:chOff x="6168885" y="332983"/>
            <a:chExt cx="412750" cy="569003"/>
          </a:xfrm>
        </p:grpSpPr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id="{200D4D0F-F86D-48C9-98CC-41753796D93F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id="{603C2018-01E5-4012-A142-B72F9D472993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7A381EFB-4555-4AE7-97B8-BAF2F3548A50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A5BC9750-B9C9-4A4A-BC79-BF46CAA5C83B}"/>
              </a:ext>
            </a:extLst>
          </p:cNvPr>
          <p:cNvSpPr txBox="1"/>
          <p:nvPr/>
        </p:nvSpPr>
        <p:spPr>
          <a:xfrm>
            <a:off x="4598900" y="2500499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A30A7A8C-199D-4C32-BD51-9A67B2090560}"/>
              </a:ext>
            </a:extLst>
          </p:cNvPr>
          <p:cNvSpPr txBox="1"/>
          <p:nvPr/>
        </p:nvSpPr>
        <p:spPr>
          <a:xfrm rot="21024883">
            <a:off x="6130613" y="3645151"/>
            <a:ext cx="130969" cy="323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园</a:t>
            </a:r>
            <a:endParaRPr lang="en-US" altLang="zh-CN" sz="700" dirty="0">
              <a:solidFill>
                <a:schemeClr val="bg1"/>
              </a:solidFill>
            </a:endParaRPr>
          </a:p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川</a:t>
            </a:r>
            <a:endParaRPr lang="en-US" altLang="zh-CN" sz="700" dirty="0">
              <a:solidFill>
                <a:schemeClr val="bg1"/>
              </a:solidFill>
            </a:endParaRPr>
          </a:p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街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F4492859-181D-41C8-A5C2-7C684C983F2D}"/>
              </a:ext>
            </a:extLst>
          </p:cNvPr>
          <p:cNvSpPr txBox="1"/>
          <p:nvPr/>
        </p:nvSpPr>
        <p:spPr>
          <a:xfrm>
            <a:off x="7257510" y="2320625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少年宫站</a:t>
            </a:r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9A4B629F-25F2-42FD-86E7-2864A7BF7C0E}"/>
              </a:ext>
            </a:extLst>
          </p:cNvPr>
          <p:cNvCxnSpPr>
            <a:cxnSpLocks/>
          </p:cNvCxnSpPr>
          <p:nvPr/>
        </p:nvCxnSpPr>
        <p:spPr>
          <a:xfrm flipV="1">
            <a:off x="6469861" y="1968500"/>
            <a:ext cx="0" cy="512900"/>
          </a:xfrm>
          <a:prstGeom prst="line">
            <a:avLst/>
          </a:prstGeom>
          <a:ln w="28575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8357A35E-F895-4B6F-86FB-E1C3A745AACC}"/>
              </a:ext>
            </a:extLst>
          </p:cNvPr>
          <p:cNvCxnSpPr>
            <a:cxnSpLocks/>
          </p:cNvCxnSpPr>
          <p:nvPr/>
        </p:nvCxnSpPr>
        <p:spPr>
          <a:xfrm flipV="1">
            <a:off x="6469861" y="2628030"/>
            <a:ext cx="0" cy="512900"/>
          </a:xfrm>
          <a:prstGeom prst="line">
            <a:avLst/>
          </a:prstGeom>
          <a:ln w="28575">
            <a:solidFill>
              <a:srgbClr val="00B05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B79E54CE-D02C-4AAA-A17A-65AE303805CB}"/>
              </a:ext>
            </a:extLst>
          </p:cNvPr>
          <p:cNvCxnSpPr>
            <a:cxnSpLocks/>
          </p:cNvCxnSpPr>
          <p:nvPr/>
        </p:nvCxnSpPr>
        <p:spPr>
          <a:xfrm flipV="1">
            <a:off x="1485193" y="2749881"/>
            <a:ext cx="0" cy="252112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88A45BF-FD0C-4EED-84F3-46F4FAE539B9}"/>
              </a:ext>
            </a:extLst>
          </p:cNvPr>
          <p:cNvGrpSpPr/>
          <p:nvPr/>
        </p:nvGrpSpPr>
        <p:grpSpPr>
          <a:xfrm>
            <a:off x="328663" y="3037048"/>
            <a:ext cx="538182" cy="313289"/>
            <a:chOff x="3467428" y="1492146"/>
            <a:chExt cx="538182" cy="313289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9133470A-3F1A-4357-995D-C81599E9AD46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E7EF4FB6-B60B-4485-82D8-318553B07E78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4" name="矩形: 圆角 53">
              <a:extLst>
                <a:ext uri="{FF2B5EF4-FFF2-40B4-BE49-F238E27FC236}">
                  <a16:creationId xmlns:a16="http://schemas.microsoft.com/office/drawing/2014/main" id="{84D0B0E3-F69D-48A3-9303-39325787CC6F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ED5A666-10D4-42F1-B5A2-72781E0E2A2B}"/>
              </a:ext>
            </a:extLst>
          </p:cNvPr>
          <p:cNvGrpSpPr/>
          <p:nvPr/>
        </p:nvGrpSpPr>
        <p:grpSpPr>
          <a:xfrm>
            <a:off x="1003586" y="3035341"/>
            <a:ext cx="538182" cy="313289"/>
            <a:chOff x="3467428" y="1492146"/>
            <a:chExt cx="538182" cy="313289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78E31FEF-135F-4583-984A-5F0F5585FDCD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EC3E0E08-2269-4C35-AC7D-2A2212EECE70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01A75A92-F952-4BD3-9285-A8CEA06A804E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E784A01F-6203-4D4B-9565-78A9C52BEE66}"/>
              </a:ext>
            </a:extLst>
          </p:cNvPr>
          <p:cNvGrpSpPr/>
          <p:nvPr/>
        </p:nvGrpSpPr>
        <p:grpSpPr>
          <a:xfrm>
            <a:off x="1661060" y="3036624"/>
            <a:ext cx="538182" cy="313289"/>
            <a:chOff x="3467428" y="1492146"/>
            <a:chExt cx="538182" cy="313289"/>
          </a:xfrm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C0253C8C-D144-41CC-A332-019C1DF73CB4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1" name="矩形: 圆角 70">
              <a:extLst>
                <a:ext uri="{FF2B5EF4-FFF2-40B4-BE49-F238E27FC236}">
                  <a16:creationId xmlns:a16="http://schemas.microsoft.com/office/drawing/2014/main" id="{1678D0BB-697A-45C3-81B0-8C131AFD31BA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62BFC4F0-12B5-4B7C-9CD1-53FAE51C55F1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48563E3B-3276-4388-A774-C137AD8D2516}"/>
              </a:ext>
            </a:extLst>
          </p:cNvPr>
          <p:cNvCxnSpPr>
            <a:cxnSpLocks/>
          </p:cNvCxnSpPr>
          <p:nvPr/>
        </p:nvCxnSpPr>
        <p:spPr>
          <a:xfrm flipH="1">
            <a:off x="1913146" y="3309222"/>
            <a:ext cx="242939" cy="0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716291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660854-6EFF-4805-A5F5-FDA141EEC5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CF9330-9DCC-4242-A4C1-994B13B2590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2726F5F-AB57-4535-8CA5-FFD66D5BD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6" y="123825"/>
            <a:ext cx="5672555" cy="439165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6C35173-5722-497E-8F7F-74A8E72C5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698" y="1671750"/>
            <a:ext cx="302330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F8FEB30F-C9E1-40A9-8CBD-6A26F405CE30}"/>
              </a:ext>
            </a:extLst>
          </p:cNvPr>
          <p:cNvSpPr txBox="1"/>
          <p:nvPr/>
        </p:nvSpPr>
        <p:spPr>
          <a:xfrm>
            <a:off x="6990316" y="123825"/>
            <a:ext cx="202668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100" dirty="0"/>
              <a:t>BRT</a:t>
            </a:r>
            <a:r>
              <a:rPr lang="zh-CN" altLang="en-US" sz="1100" dirty="0"/>
              <a:t>优化方案模型（早高峰）</a:t>
            </a:r>
          </a:p>
        </p:txBody>
      </p:sp>
      <p:sp>
        <p:nvSpPr>
          <p:cNvPr id="8" name="对话气泡: 椭圆形 7">
            <a:extLst>
              <a:ext uri="{FF2B5EF4-FFF2-40B4-BE49-F238E27FC236}">
                <a16:creationId xmlns:a16="http://schemas.microsoft.com/office/drawing/2014/main" id="{E67D233D-9976-47C9-8F8A-BA7BE2D7F74A}"/>
              </a:ext>
            </a:extLst>
          </p:cNvPr>
          <p:cNvSpPr/>
          <p:nvPr/>
        </p:nvSpPr>
        <p:spPr>
          <a:xfrm>
            <a:off x="1116034" y="859284"/>
            <a:ext cx="954044" cy="380095"/>
          </a:xfrm>
          <a:prstGeom prst="wedgeEllipseCallout">
            <a:avLst>
              <a:gd name="adj1" fmla="val 15654"/>
              <a:gd name="adj2" fmla="val -66361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2754065750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75EA46-8A26-41F5-BF82-C128F75119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A0E29C-0D62-4BC7-B3E8-B66FFC7977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280AE3-38FA-4067-8BF4-C92DB124448D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优化方案的交叉口数据（早高峰）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0B37E1DE-9227-495B-B91E-E93DD6FFA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456085"/>
              </p:ext>
            </p:extLst>
          </p:nvPr>
        </p:nvGraphicFramePr>
        <p:xfrm>
          <a:off x="536574" y="386392"/>
          <a:ext cx="8070850" cy="3176111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652146">
                  <a:extLst>
                    <a:ext uri="{9D8B030D-6E8A-4147-A177-3AD203B41FA5}">
                      <a16:colId xmlns:a16="http://schemas.microsoft.com/office/drawing/2014/main" val="1114996814"/>
                    </a:ext>
                  </a:extLst>
                </a:gridCol>
                <a:gridCol w="962024">
                  <a:extLst>
                    <a:ext uri="{9D8B030D-6E8A-4147-A177-3AD203B41FA5}">
                      <a16:colId xmlns:a16="http://schemas.microsoft.com/office/drawing/2014/main" val="4275848198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18865680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025563861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36923522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766732922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700656172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72059069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178690345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267365538"/>
                    </a:ext>
                  </a:extLst>
                </a:gridCol>
              </a:tblGrid>
              <a:tr h="278301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车道编号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绿灯时长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交通流量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饱和流率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100" dirty="0">
                          <a:effectLst/>
                        </a:rPr>
                        <a:t>车道通行能力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车道饱和度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总延误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车均延误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平均最大排队长度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199473547"/>
                  </a:ext>
                </a:extLst>
              </a:tr>
              <a:tr h="20470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交叉口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75.8%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26.8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4262415557"/>
                  </a:ext>
                </a:extLst>
              </a:tr>
              <a:tr h="21537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646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75.8%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28.8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20927416"/>
                  </a:ext>
                </a:extLst>
              </a:tr>
              <a:tr h="20470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1/2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489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646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75.7%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28.7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1393682180"/>
                  </a:ext>
                </a:extLst>
              </a:tr>
              <a:tr h="13643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75.1%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44.1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4206841000"/>
                  </a:ext>
                </a:extLst>
              </a:tr>
              <a:tr h="13643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3/1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园川街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504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72.8%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442876159"/>
                  </a:ext>
                </a:extLst>
              </a:tr>
              <a:tr h="20470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园川街</a:t>
                      </a:r>
                      <a:r>
                        <a:rPr lang="en-US" sz="700" kern="0" dirty="0">
                          <a:effectLst/>
                        </a:rPr>
                        <a:t>Left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504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32.9%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22.4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2944746796"/>
                  </a:ext>
                </a:extLst>
              </a:tr>
              <a:tr h="13643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园川街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504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22.4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753632338"/>
                  </a:ext>
                </a:extLst>
              </a:tr>
              <a:tr h="20470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579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61.8%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3763781841"/>
                  </a:ext>
                </a:extLst>
              </a:tr>
              <a:tr h="20470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579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62.0%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948421806"/>
                  </a:ext>
                </a:extLst>
              </a:tr>
              <a:tr h="20470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579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61.8%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3733714575"/>
                  </a:ext>
                </a:extLst>
              </a:tr>
              <a:tr h="204700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U-Turn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17.0%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30.6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2336534997"/>
                  </a:ext>
                </a:extLst>
              </a:tr>
              <a:tr h="13643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BRT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579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1512338508"/>
                  </a:ext>
                </a:extLst>
              </a:tr>
              <a:tr h="13643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BRT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579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2551852932"/>
                  </a:ext>
                </a:extLst>
              </a:tr>
              <a:tr h="315101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C1		 PRC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(%): 	18.7	 Total Delay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(pcuHr): 	26.76	Cycle Time (s): 	70</a:t>
                      </a:r>
                      <a:endParaRPr lang="zh-CN" sz="7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 PRC Over All Lanes (%): 	18.7	 Total Delay Over All Lanes(pcuHr): 	26.76		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291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4636741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3D944D-D684-484D-AAD1-1BC1132531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2E2903-E093-4526-9215-F9B682F7D6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D53078-D628-4E18-9824-A851AE147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23825"/>
            <a:ext cx="5673792" cy="4392613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CECCC59-E82C-4A74-8BB1-D4916A63E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51" y="1671750"/>
            <a:ext cx="302574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5FA89C7-40D9-4D44-9360-06123F5B1E90}"/>
              </a:ext>
            </a:extLst>
          </p:cNvPr>
          <p:cNvSpPr txBox="1"/>
          <p:nvPr/>
        </p:nvSpPr>
        <p:spPr>
          <a:xfrm>
            <a:off x="6990316" y="123825"/>
            <a:ext cx="202668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100" dirty="0"/>
              <a:t>BRT</a:t>
            </a:r>
            <a:r>
              <a:rPr lang="zh-CN" altLang="en-US" sz="1100" dirty="0"/>
              <a:t>优化方案模型（晚高峰）</a:t>
            </a:r>
          </a:p>
        </p:txBody>
      </p:sp>
      <p:sp>
        <p:nvSpPr>
          <p:cNvPr id="9" name="对话气泡: 椭圆形 8">
            <a:extLst>
              <a:ext uri="{FF2B5EF4-FFF2-40B4-BE49-F238E27FC236}">
                <a16:creationId xmlns:a16="http://schemas.microsoft.com/office/drawing/2014/main" id="{22EB7F18-C591-4DBD-AAE9-97B49792744A}"/>
              </a:ext>
            </a:extLst>
          </p:cNvPr>
          <p:cNvSpPr/>
          <p:nvPr/>
        </p:nvSpPr>
        <p:spPr>
          <a:xfrm>
            <a:off x="1116034" y="859284"/>
            <a:ext cx="954044" cy="380095"/>
          </a:xfrm>
          <a:prstGeom prst="wedgeEllipseCallout">
            <a:avLst>
              <a:gd name="adj1" fmla="val 15654"/>
              <a:gd name="adj2" fmla="val -66361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375946630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BA3F25-AC18-448F-8809-CEC3DF4948F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626459-5246-490D-A80A-6F717A7B4C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4FEDB50-9C5F-4F3D-9D3F-2AB0F8D05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386392"/>
            <a:ext cx="4222581" cy="360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DD26E3C-5814-4094-B807-2C16D4C80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86392"/>
            <a:ext cx="4222581" cy="360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30CABA3-1A3F-4EE7-912D-12A44A56AD54}"/>
              </a:ext>
            </a:extLst>
          </p:cNvPr>
          <p:cNvSpPr txBox="1"/>
          <p:nvPr/>
        </p:nvSpPr>
        <p:spPr>
          <a:xfrm>
            <a:off x="125966" y="124784"/>
            <a:ext cx="202668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校准后的模型（早高峰）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31C9949-F513-45A8-AF9D-850C8080E7D9}"/>
              </a:ext>
            </a:extLst>
          </p:cNvPr>
          <p:cNvSpPr txBox="1"/>
          <p:nvPr/>
        </p:nvSpPr>
        <p:spPr>
          <a:xfrm>
            <a:off x="4572000" y="128184"/>
            <a:ext cx="202668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校准后的模型（晚高峰）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AD097E0-5611-4858-B913-B06F4D4AEB1E}"/>
              </a:ext>
            </a:extLst>
          </p:cNvPr>
          <p:cNvSpPr txBox="1"/>
          <p:nvPr/>
        </p:nvSpPr>
        <p:spPr>
          <a:xfrm>
            <a:off x="2991070" y="2900613"/>
            <a:ext cx="2526093" cy="161582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>
                <a:latin typeface="+mn-ea"/>
              </a:rPr>
              <a:t>从现状模型可看出：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交叉口整体延误水平较高，仅为</a:t>
            </a:r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级服务水平，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西进口晚高峰压力明显大于早高峰，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相对于排队较长的几个方向，如西进口左转车道饱和度为</a:t>
            </a:r>
            <a:r>
              <a:rPr lang="en-US" altLang="zh-CN" sz="1100" dirty="0">
                <a:latin typeface="+mn-ea"/>
              </a:rPr>
              <a:t>73%</a:t>
            </a:r>
            <a:r>
              <a:rPr lang="zh-CN" altLang="en-US" sz="1100" dirty="0">
                <a:latin typeface="+mn-ea"/>
              </a:rPr>
              <a:t>，南进口直行饱和度为</a:t>
            </a:r>
            <a:r>
              <a:rPr lang="en-US" altLang="zh-CN" sz="1100" dirty="0">
                <a:latin typeface="+mn-ea"/>
              </a:rPr>
              <a:t>81%</a:t>
            </a:r>
            <a:r>
              <a:rPr lang="zh-CN" altLang="en-US" sz="1100" dirty="0">
                <a:latin typeface="+mn-ea"/>
              </a:rPr>
              <a:t>，东进口和北进口的饱和度比较低，特别是东进口的车道饱和度较低。交叉口还有优化空间。</a:t>
            </a:r>
          </a:p>
        </p:txBody>
      </p:sp>
      <p:sp>
        <p:nvSpPr>
          <p:cNvPr id="11" name="对话气泡: 椭圆形 10">
            <a:extLst>
              <a:ext uri="{FF2B5EF4-FFF2-40B4-BE49-F238E27FC236}">
                <a16:creationId xmlns:a16="http://schemas.microsoft.com/office/drawing/2014/main" id="{97239326-A946-4C88-BCED-09FCA56DDAE3}"/>
              </a:ext>
            </a:extLst>
          </p:cNvPr>
          <p:cNvSpPr/>
          <p:nvPr/>
        </p:nvSpPr>
        <p:spPr>
          <a:xfrm>
            <a:off x="576091" y="1435642"/>
            <a:ext cx="966651" cy="380095"/>
          </a:xfrm>
          <a:prstGeom prst="wedgeEllipseCallout">
            <a:avLst>
              <a:gd name="adj1" fmla="val 4018"/>
              <a:gd name="adj2" fmla="val -6626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sp>
        <p:nvSpPr>
          <p:cNvPr id="12" name="对话气泡: 椭圆形 11">
            <a:extLst>
              <a:ext uri="{FF2B5EF4-FFF2-40B4-BE49-F238E27FC236}">
                <a16:creationId xmlns:a16="http://schemas.microsoft.com/office/drawing/2014/main" id="{AC646A7C-1D41-4E01-B89A-4FCE483BF11F}"/>
              </a:ext>
            </a:extLst>
          </p:cNvPr>
          <p:cNvSpPr/>
          <p:nvPr/>
        </p:nvSpPr>
        <p:spPr>
          <a:xfrm>
            <a:off x="5033838" y="1435642"/>
            <a:ext cx="966651" cy="380095"/>
          </a:xfrm>
          <a:prstGeom prst="wedgeEllipseCallout">
            <a:avLst>
              <a:gd name="adj1" fmla="val 4018"/>
              <a:gd name="adj2" fmla="val -6626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1677136191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75EA46-8A26-41F5-BF82-C128F75119F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A0E29C-0D62-4BC7-B3E8-B66FFC7977E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280AE3-38FA-4067-8BF4-C92DB124448D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优化方案的交叉口数据（晚高峰）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728634BD-97FB-4AA8-8868-DEB185485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712038"/>
              </p:ext>
            </p:extLst>
          </p:nvPr>
        </p:nvGraphicFramePr>
        <p:xfrm>
          <a:off x="536574" y="386393"/>
          <a:ext cx="8070850" cy="3176105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650876">
                  <a:extLst>
                    <a:ext uri="{9D8B030D-6E8A-4147-A177-3AD203B41FA5}">
                      <a16:colId xmlns:a16="http://schemas.microsoft.com/office/drawing/2014/main" val="505478212"/>
                    </a:ext>
                  </a:extLst>
                </a:gridCol>
                <a:gridCol w="963294">
                  <a:extLst>
                    <a:ext uri="{9D8B030D-6E8A-4147-A177-3AD203B41FA5}">
                      <a16:colId xmlns:a16="http://schemas.microsoft.com/office/drawing/2014/main" val="204072075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96416437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78850033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09258275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494828088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87232748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234693203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807834458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423962550"/>
                    </a:ext>
                  </a:extLst>
                </a:gridCol>
              </a:tblGrid>
              <a:tr h="38202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车道编号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绿灯时长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交通流量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饱和流率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100" dirty="0">
                          <a:effectLst/>
                        </a:rPr>
                        <a:t>车道通行能力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车道饱和度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总延误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车均延误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平均最大排队长度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59402120"/>
                  </a:ext>
                </a:extLst>
              </a:tr>
              <a:tr h="191171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交叉口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84.6%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18.6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1436036557"/>
                  </a:ext>
                </a:extLst>
              </a:tr>
              <a:tr h="191171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408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49.5%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1268858100"/>
                  </a:ext>
                </a:extLst>
              </a:tr>
              <a:tr h="191171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1/2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409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49.6%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1798759952"/>
                  </a:ext>
                </a:extLst>
              </a:tr>
              <a:tr h="191171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公园路东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78.2%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81.8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2149952444"/>
                  </a:ext>
                </a:extLst>
              </a:tr>
              <a:tr h="191171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3/1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园川街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302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84.6%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682419249"/>
                  </a:ext>
                </a:extLst>
              </a:tr>
              <a:tr h="191171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园川街</a:t>
                      </a:r>
                      <a:r>
                        <a:rPr lang="en-US" sz="700" kern="0" dirty="0">
                          <a:effectLst/>
                        </a:rPr>
                        <a:t>Left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34.5%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1606398330"/>
                  </a:ext>
                </a:extLst>
              </a:tr>
              <a:tr h="191171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园川街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34.5%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3750432734"/>
                  </a:ext>
                </a:extLst>
              </a:tr>
              <a:tr h="191171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Ahead Right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44.0%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3006148922"/>
                  </a:ext>
                </a:extLst>
              </a:tr>
              <a:tr h="191171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44.1%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2705523898"/>
                  </a:ext>
                </a:extLst>
              </a:tr>
              <a:tr h="191171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44.0%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3758235149"/>
                  </a:ext>
                </a:extLst>
              </a:tr>
              <a:tr h="191171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公园路西</a:t>
                      </a:r>
                      <a:r>
                        <a:rPr lang="en-US" sz="700" kern="0" dirty="0">
                          <a:effectLst/>
                        </a:rPr>
                        <a:t> U-Turn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1470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210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1599023756"/>
                  </a:ext>
                </a:extLst>
              </a:tr>
              <a:tr h="191171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BRT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21.8%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1806587707"/>
                  </a:ext>
                </a:extLst>
              </a:tr>
              <a:tr h="191171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BRT Ahead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1560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21.8%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extLst>
                  <a:ext uri="{0D108BD9-81ED-4DB2-BD59-A6C34878D82A}">
                    <a16:rowId xmlns:a16="http://schemas.microsoft.com/office/drawing/2014/main" val="3963509692"/>
                  </a:ext>
                </a:extLst>
              </a:tr>
              <a:tr h="308859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C1		 PRC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(%): 	6.4	 Total Delay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(pcuHr): 	18.58	Cycle Time (s): 	70</a:t>
                      </a:r>
                      <a:endParaRPr lang="zh-CN" sz="7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 PRC Over All Lanes (%): 	6.4	 Total Delay Over All Lanes(pcuHr): 	18.58		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3305" marR="33305" marT="33305" marB="33305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214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2676779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CEF749-3B98-4277-8DDF-7C88128B9E5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8AF3-BD51-4D08-9DFC-8562EBA20D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8A915D64-052D-46D0-BB75-91BD4F4947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6390267"/>
              </p:ext>
            </p:extLst>
          </p:nvPr>
        </p:nvGraphicFramePr>
        <p:xfrm>
          <a:off x="5207520" y="951750"/>
          <a:ext cx="32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99067BF3-A558-468A-9A6B-6E0CAACBE1A3}"/>
              </a:ext>
            </a:extLst>
          </p:cNvPr>
          <p:cNvSpPr txBox="1"/>
          <p:nvPr/>
        </p:nvSpPr>
        <p:spPr>
          <a:xfrm>
            <a:off x="765060" y="1463756"/>
            <a:ext cx="3806940" cy="11079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b="1" dirty="0">
                <a:latin typeface="+mn-ea"/>
              </a:rPr>
              <a:t>结论</a:t>
            </a:r>
            <a:endParaRPr lang="en-US" altLang="zh-CN" sz="1100" b="1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路口交通流量整体偏小，保持</a:t>
            </a:r>
            <a:r>
              <a:rPr lang="en-US" altLang="zh-CN" sz="1100" dirty="0">
                <a:latin typeface="+mn-ea"/>
              </a:rPr>
              <a:t>3</a:t>
            </a:r>
            <a:r>
              <a:rPr lang="zh-CN" altLang="en-US" sz="1100" dirty="0">
                <a:latin typeface="+mn-ea"/>
              </a:rPr>
              <a:t>相位的情况下，采用短周期的信号控制方案，提高了各个方向的通行效率，减小了整个交叉口总延误：由</a:t>
            </a:r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级服务水平提升到</a:t>
            </a:r>
            <a:r>
              <a:rPr lang="en-US" altLang="zh-CN" sz="1100" dirty="0">
                <a:latin typeface="+mn-ea"/>
              </a:rPr>
              <a:t>C</a:t>
            </a:r>
            <a:r>
              <a:rPr lang="zh-CN" altLang="en-US" sz="1100" dirty="0">
                <a:latin typeface="+mn-ea"/>
              </a:rPr>
              <a:t>级。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采用短周期的方案也可以更方便行人二次过街。</a:t>
            </a:r>
            <a:endParaRPr lang="en-US" altLang="zh-CN" sz="1100" dirty="0">
              <a:latin typeface="+mn-ea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7802C1F-3A27-4792-882B-E603EBAC65C9}"/>
              </a:ext>
            </a:extLst>
          </p:cNvPr>
          <p:cNvGrpSpPr/>
          <p:nvPr/>
        </p:nvGrpSpPr>
        <p:grpSpPr>
          <a:xfrm>
            <a:off x="1326236" y="3106358"/>
            <a:ext cx="1916233" cy="773512"/>
            <a:chOff x="1326236" y="3106358"/>
            <a:chExt cx="1916233" cy="77351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45783DA4-F53C-46DB-814F-7DEE733CF5A3}"/>
                </a:ext>
              </a:extLst>
            </p:cNvPr>
            <p:cNvSpPr/>
            <p:nvPr/>
          </p:nvSpPr>
          <p:spPr>
            <a:xfrm>
              <a:off x="1326236" y="3106358"/>
              <a:ext cx="400050" cy="4000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D</a:t>
              </a:r>
              <a:endParaRPr lang="zh-CN" altLang="en-US" dirty="0" err="1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CA6E415-6835-4648-9067-02A09E4C2C3E}"/>
                </a:ext>
              </a:extLst>
            </p:cNvPr>
            <p:cNvSpPr/>
            <p:nvPr/>
          </p:nvSpPr>
          <p:spPr>
            <a:xfrm>
              <a:off x="2842419" y="3106358"/>
              <a:ext cx="400050" cy="400050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C</a:t>
              </a:r>
              <a:endParaRPr lang="zh-CN" altLang="en-US" dirty="0" err="1"/>
            </a:p>
          </p:txBody>
        </p:sp>
        <p:sp>
          <p:nvSpPr>
            <p:cNvPr id="15" name="箭头: 右 14">
              <a:extLst>
                <a:ext uri="{FF2B5EF4-FFF2-40B4-BE49-F238E27FC236}">
                  <a16:creationId xmlns:a16="http://schemas.microsoft.com/office/drawing/2014/main" id="{CBC1F93F-45FD-413A-8E33-BBE7397E64AC}"/>
                </a:ext>
              </a:extLst>
            </p:cNvPr>
            <p:cNvSpPr/>
            <p:nvPr/>
          </p:nvSpPr>
          <p:spPr>
            <a:xfrm>
              <a:off x="2146300" y="3164024"/>
              <a:ext cx="342900" cy="307717"/>
            </a:xfrm>
            <a:prstGeom prst="rightArrow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4E1EAC7-AD8F-468D-90DF-F7C502C5C629}"/>
                </a:ext>
              </a:extLst>
            </p:cNvPr>
            <p:cNvSpPr txBox="1"/>
            <p:nvPr/>
          </p:nvSpPr>
          <p:spPr>
            <a:xfrm>
              <a:off x="1333499" y="3618262"/>
              <a:ext cx="1908969" cy="261608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zh-CN" altLang="en-US" sz="1100" b="1" dirty="0">
                  <a:latin typeface="+mn-ea"/>
                </a:rPr>
                <a:t>改善前后交叉口服务水平变化</a:t>
              </a:r>
              <a:endParaRPr lang="en-US" altLang="zh-CN" sz="11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60989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9C12FC-22F8-45BF-932E-2E233B3777F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BE408-6FA9-409C-84A1-53EA0888FFA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60162AE-24C9-48B4-A071-EB729BE0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81619"/>
            <a:ext cx="3804955" cy="318026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19EF769-6F68-493D-BD6D-7E47EAC0D6A7}"/>
              </a:ext>
            </a:extLst>
          </p:cNvPr>
          <p:cNvSpPr txBox="1"/>
          <p:nvPr/>
        </p:nvSpPr>
        <p:spPr>
          <a:xfrm>
            <a:off x="1059417" y="2419495"/>
            <a:ext cx="35125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1400" b="1" dirty="0">
                <a:latin typeface="+mj-ea"/>
                <a:ea typeface="+mj-ea"/>
              </a:rPr>
              <a:t>5 </a:t>
            </a:r>
            <a:r>
              <a:rPr lang="zh-CN" altLang="en-US" sz="1400" b="1" dirty="0">
                <a:latin typeface="+mj-ea"/>
                <a:ea typeface="+mj-ea"/>
              </a:rPr>
              <a:t>公园路</a:t>
            </a:r>
            <a:r>
              <a:rPr lang="en-US" altLang="zh-CN" sz="1400" b="1" dirty="0">
                <a:latin typeface="+mj-ea"/>
                <a:ea typeface="+mj-ea"/>
              </a:rPr>
              <a:t>-</a:t>
            </a:r>
            <a:r>
              <a:rPr lang="zh-CN" altLang="en-US" sz="1400" b="1" dirty="0">
                <a:latin typeface="+mj-ea"/>
                <a:ea typeface="+mj-ea"/>
              </a:rPr>
              <a:t>金达莱北街、文化东街交叉口</a:t>
            </a:r>
            <a:endParaRPr lang="en-US" altLang="zh-CN" sz="1400" b="1" dirty="0">
              <a:latin typeface="+mj-ea"/>
              <a:ea typeface="+mj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D014BA7-D5C6-4D78-BAB3-5F7FAA1EE6F4}"/>
              </a:ext>
            </a:extLst>
          </p:cNvPr>
          <p:cNvSpPr/>
          <p:nvPr/>
        </p:nvSpPr>
        <p:spPr>
          <a:xfrm>
            <a:off x="5072064" y="2380859"/>
            <a:ext cx="560404" cy="30777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CD50D5-BC52-4ABF-84C9-B08F5C82BBE6}"/>
              </a:ext>
            </a:extLst>
          </p:cNvPr>
          <p:cNvSpPr txBox="1"/>
          <p:nvPr/>
        </p:nvSpPr>
        <p:spPr>
          <a:xfrm>
            <a:off x="6797040" y="4161880"/>
            <a:ext cx="157991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路口现状信号相位数</a:t>
            </a:r>
          </a:p>
        </p:txBody>
      </p:sp>
    </p:spTree>
    <p:extLst>
      <p:ext uri="{BB962C8B-B14F-4D97-AF65-F5344CB8AC3E}">
        <p14:creationId xmlns:p14="http://schemas.microsoft.com/office/powerpoint/2010/main" val="3234290554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2D9DFFB-787C-4F63-BDC6-3C4E7AB7D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112" y="123825"/>
            <a:ext cx="2847888" cy="2447925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8A05F-AEA6-429D-85E2-1D846E62B4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0443A6-E9A8-46EB-8850-946EE57F26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3A6C5E-F6BB-45BB-BD90-3C336B2F27C3}"/>
              </a:ext>
            </a:extLst>
          </p:cNvPr>
          <p:cNvSpPr txBox="1"/>
          <p:nvPr/>
        </p:nvSpPr>
        <p:spPr>
          <a:xfrm>
            <a:off x="753549" y="2028362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园川街路口交通高峰小时流量（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D2E3333-ED30-409F-9EA7-BDDFCCEDABA5}"/>
              </a:ext>
            </a:extLst>
          </p:cNvPr>
          <p:cNvSpPr txBox="1"/>
          <p:nvPr/>
        </p:nvSpPr>
        <p:spPr>
          <a:xfrm>
            <a:off x="122238" y="489599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现状信号相位 </a:t>
            </a:r>
            <a:r>
              <a:rPr lang="en-US" altLang="zh-CN" sz="1100" dirty="0"/>
              <a:t>(</a:t>
            </a:r>
            <a:r>
              <a:rPr lang="zh-CN" altLang="en-US" sz="1100" dirty="0"/>
              <a:t>周期：</a:t>
            </a:r>
            <a:r>
              <a:rPr lang="en-US" altLang="zh-CN" sz="1100" dirty="0"/>
              <a:t>132s)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49F5DF0-D558-4FA6-8590-56393565C03A}"/>
              </a:ext>
            </a:extLst>
          </p:cNvPr>
          <p:cNvSpPr txBox="1"/>
          <p:nvPr/>
        </p:nvSpPr>
        <p:spPr>
          <a:xfrm>
            <a:off x="122237" y="140075"/>
            <a:ext cx="3790089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5.1</a:t>
            </a:r>
            <a:r>
              <a:rPr lang="zh-CN" altLang="en-US" sz="1200" b="1" dirty="0">
                <a:latin typeface="+mj-ea"/>
                <a:ea typeface="+mj-ea"/>
              </a:rPr>
              <a:t>公园路</a:t>
            </a:r>
            <a:r>
              <a:rPr lang="en-US" altLang="zh-CN" sz="1200" b="1" dirty="0">
                <a:latin typeface="+mj-ea"/>
                <a:ea typeface="+mj-ea"/>
              </a:rPr>
              <a:t>-</a:t>
            </a:r>
            <a:r>
              <a:rPr lang="zh-CN" altLang="en-US" sz="1200" b="1" dirty="0">
                <a:latin typeface="+mj-ea"/>
                <a:ea typeface="+mj-ea"/>
              </a:rPr>
              <a:t>金达莱街交叉口现状信号相位及流量数据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D50C29D-BDAA-4B23-BD89-6EEEBFE93EBE}"/>
              </a:ext>
            </a:extLst>
          </p:cNvPr>
          <p:cNvSpPr txBox="1"/>
          <p:nvPr/>
        </p:nvSpPr>
        <p:spPr>
          <a:xfrm>
            <a:off x="745513" y="3861531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调查时间：</a:t>
            </a:r>
            <a:r>
              <a:rPr lang="en-US" altLang="zh-CN" sz="1100" dirty="0"/>
              <a:t>2021</a:t>
            </a:r>
            <a:r>
              <a:rPr lang="zh-CN" altLang="en-US" sz="1100" dirty="0"/>
              <a:t>年</a:t>
            </a:r>
            <a:r>
              <a:rPr lang="en-US" altLang="zh-CN" sz="1100" dirty="0"/>
              <a:t>7</a:t>
            </a:r>
            <a:r>
              <a:rPr lang="zh-CN" altLang="en-US" sz="1100" dirty="0"/>
              <a:t>月</a:t>
            </a:r>
            <a:r>
              <a:rPr lang="en-US" altLang="zh-CN" sz="1100" dirty="0"/>
              <a:t>7</a:t>
            </a:r>
            <a:r>
              <a:rPr lang="zh-CN" altLang="en-US" sz="1100" dirty="0"/>
              <a:t>日，</a:t>
            </a:r>
            <a:r>
              <a:rPr lang="en-US" altLang="zh-CN" sz="1100" dirty="0"/>
              <a:t>7:00-8:00, 16:00-17:00</a:t>
            </a:r>
            <a:endParaRPr lang="zh-CN" altLang="en-US" sz="1100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030EE8C7-CB4B-473E-8874-D3220AB1ACB2}"/>
              </a:ext>
            </a:extLst>
          </p:cNvPr>
          <p:cNvSpPr txBox="1"/>
          <p:nvPr/>
        </p:nvSpPr>
        <p:spPr>
          <a:xfrm>
            <a:off x="3730157" y="632867"/>
            <a:ext cx="2034087" cy="144654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从公园路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金达莱北街交叉口的流量数据可以看出：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路口整体流量比较小，东、西方向的直行流量最大；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东进口左转流量较大，早高峰为</a:t>
            </a:r>
            <a:r>
              <a:rPr lang="en-US" altLang="zh-CN" sz="1100" dirty="0"/>
              <a:t>695 PCU/Hr</a:t>
            </a:r>
            <a:r>
              <a:rPr lang="zh-CN" altLang="en-US" sz="1100" dirty="0"/>
              <a:t>，晚高峰为</a:t>
            </a:r>
            <a:r>
              <a:rPr lang="en-US" altLang="zh-CN" sz="1100" dirty="0"/>
              <a:t>484 PCU/Hr</a:t>
            </a:r>
            <a:r>
              <a:rPr lang="zh-CN" altLang="en-US" sz="1100" dirty="0"/>
              <a:t>；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南进口左转流量非常小</a:t>
            </a:r>
            <a:r>
              <a:rPr lang="zh-CN" altLang="en-US" sz="1100" dirty="0"/>
              <a:t>。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4691B42-CF38-4C7E-8581-86B9FDF5BB09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6A7BACF9-2F03-4F07-9765-E17CD9F1160D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1429DCE0-6722-4CC5-959D-B88864F82588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9B4647E4-0627-4E88-9A29-40CA28EF591A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文本框 93">
            <a:extLst>
              <a:ext uri="{FF2B5EF4-FFF2-40B4-BE49-F238E27FC236}">
                <a16:creationId xmlns:a16="http://schemas.microsoft.com/office/drawing/2014/main" id="{A75BF59D-2C07-4A7F-877F-E43638EDDEA6}"/>
              </a:ext>
            </a:extLst>
          </p:cNvPr>
          <p:cNvSpPr txBox="1"/>
          <p:nvPr/>
        </p:nvSpPr>
        <p:spPr>
          <a:xfrm rot="21312830">
            <a:off x="6655756" y="1313397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6DC6CCD8-D8A6-4FC6-8B94-C6AE3B856063}"/>
              </a:ext>
            </a:extLst>
          </p:cNvPr>
          <p:cNvSpPr txBox="1"/>
          <p:nvPr/>
        </p:nvSpPr>
        <p:spPr>
          <a:xfrm>
            <a:off x="7492393" y="2306817"/>
            <a:ext cx="480033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金达莱北街</a:t>
            </a:r>
          </a:p>
        </p:txBody>
      </p:sp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6FFB8682-82B8-4CC5-B995-1A1A707A7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188927"/>
              </p:ext>
            </p:extLst>
          </p:nvPr>
        </p:nvGraphicFramePr>
        <p:xfrm>
          <a:off x="122238" y="753701"/>
          <a:ext cx="2692023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 (46s)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 (24s)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 (26s)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4 (36s)</a:t>
                      </a:r>
                      <a:endParaRPr lang="zh-CN" alt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080C33AB-B59E-4107-AD9C-134B681BF4AB}"/>
              </a:ext>
            </a:extLst>
          </p:cNvPr>
          <p:cNvCxnSpPr>
            <a:cxnSpLocks/>
          </p:cNvCxnSpPr>
          <p:nvPr/>
        </p:nvCxnSpPr>
        <p:spPr>
          <a:xfrm flipH="1">
            <a:off x="370136" y="1078300"/>
            <a:ext cx="349359" cy="28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A4519B9C-F534-49B3-A07C-46F28A975104}"/>
              </a:ext>
            </a:extLst>
          </p:cNvPr>
          <p:cNvCxnSpPr>
            <a:cxnSpLocks/>
          </p:cNvCxnSpPr>
          <p:nvPr/>
        </p:nvCxnSpPr>
        <p:spPr>
          <a:xfrm flipV="1">
            <a:off x="169548" y="1373887"/>
            <a:ext cx="317439" cy="2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2B6C8A01-8F15-456B-888B-AE7D6005E3ED}"/>
              </a:ext>
            </a:extLst>
          </p:cNvPr>
          <p:cNvGrpSpPr/>
          <p:nvPr/>
        </p:nvGrpSpPr>
        <p:grpSpPr>
          <a:xfrm rot="4994686">
            <a:off x="1607428" y="947829"/>
            <a:ext cx="406298" cy="590366"/>
            <a:chOff x="6982467" y="1047516"/>
            <a:chExt cx="406298" cy="590366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88D07C0E-3DE3-409B-ABFD-989E9E69D778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96BFE4F5-7F55-4FAF-A281-53116C6A4338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>
                <a:extLst>
                  <a:ext uri="{FF2B5EF4-FFF2-40B4-BE49-F238E27FC236}">
                    <a16:creationId xmlns:a16="http://schemas.microsoft.com/office/drawing/2014/main" id="{005A4D20-ECA0-49B5-9C2D-471269FB4249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8C4F6AD1-4E95-442C-9688-030EAFE430FF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8460D2C3-4A84-489F-B2BC-BAFCDF0AF2AD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>
                <a:extLst>
                  <a:ext uri="{FF2B5EF4-FFF2-40B4-BE49-F238E27FC236}">
                    <a16:creationId xmlns:a16="http://schemas.microsoft.com/office/drawing/2014/main" id="{0AE85DE4-3526-4B07-A36D-807FDA28ECD0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67916E97-2545-44D9-829C-F4A09321876B}"/>
              </a:ext>
            </a:extLst>
          </p:cNvPr>
          <p:cNvGrpSpPr/>
          <p:nvPr/>
        </p:nvGrpSpPr>
        <p:grpSpPr>
          <a:xfrm rot="5228464" flipH="1">
            <a:off x="2362667" y="1267609"/>
            <a:ext cx="347140" cy="293863"/>
            <a:chOff x="1448032" y="3672878"/>
            <a:chExt cx="542383" cy="459141"/>
          </a:xfrm>
        </p:grpSpPr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28A631CB-1F40-4CD0-A20F-08264E84D2E3}"/>
                </a:ext>
              </a:extLst>
            </p:cNvPr>
            <p:cNvCxnSpPr>
              <a:cxnSpLocks/>
            </p:cNvCxnSpPr>
            <p:nvPr/>
          </p:nvCxnSpPr>
          <p:spPr>
            <a:xfrm rot="5228464" flipV="1">
              <a:off x="1734310" y="3421021"/>
              <a:ext cx="4248" cy="507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E32689C4-09DD-4EA7-B3E6-D6EBC2B0145E}"/>
                </a:ext>
              </a:extLst>
            </p:cNvPr>
            <p:cNvGrpSpPr/>
            <p:nvPr/>
          </p:nvGrpSpPr>
          <p:grpSpPr>
            <a:xfrm rot="1379096">
              <a:off x="1448032" y="3772019"/>
              <a:ext cx="312639" cy="360000"/>
              <a:chOff x="2120414" y="3262562"/>
              <a:chExt cx="312639" cy="360000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DADA4526-B6CE-4E8A-96F0-A952439B8320}"/>
                  </a:ext>
                </a:extLst>
              </p:cNvPr>
              <p:cNvCxnSpPr>
                <a:cxnSpLocks/>
              </p:cNvCxnSpPr>
              <p:nvPr/>
            </p:nvCxnSpPr>
            <p:spPr>
              <a:xfrm rot="3849368" flipV="1">
                <a:off x="2242783" y="3207798"/>
                <a:ext cx="2064" cy="24680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>
                <a:extLst>
                  <a:ext uri="{FF2B5EF4-FFF2-40B4-BE49-F238E27FC236}">
                    <a16:creationId xmlns:a16="http://schemas.microsoft.com/office/drawing/2014/main" id="{34094E74-B05C-465F-90CA-82D2BBCD7AAF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0F891378-E5EF-497B-8015-EBA70AC11559}"/>
              </a:ext>
            </a:extLst>
          </p:cNvPr>
          <p:cNvGrpSpPr/>
          <p:nvPr/>
        </p:nvGrpSpPr>
        <p:grpSpPr>
          <a:xfrm rot="21121260" flipH="1">
            <a:off x="874870" y="1117832"/>
            <a:ext cx="541375" cy="270393"/>
            <a:chOff x="1344722" y="3688542"/>
            <a:chExt cx="845861" cy="422472"/>
          </a:xfrm>
        </p:grpSpPr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E74C8FE4-BC78-4465-8A60-55D904270C47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B6968502-19CD-49D6-B5A9-4F30A5672DE7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D6A02162-4408-4A9F-9F55-F6D312EEB96A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直接箭头连接符 60">
                <a:extLst>
                  <a:ext uri="{FF2B5EF4-FFF2-40B4-BE49-F238E27FC236}">
                    <a16:creationId xmlns:a16="http://schemas.microsoft.com/office/drawing/2014/main" id="{D484197E-D8F6-49A4-A682-351F8F779FF9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956067A-1526-42DA-9ECB-8E5822CF55A6}"/>
              </a:ext>
            </a:extLst>
          </p:cNvPr>
          <p:cNvGrpSpPr/>
          <p:nvPr/>
        </p:nvGrpSpPr>
        <p:grpSpPr>
          <a:xfrm rot="15931265" flipH="1">
            <a:off x="2283393" y="914284"/>
            <a:ext cx="347140" cy="293863"/>
            <a:chOff x="1448032" y="3672878"/>
            <a:chExt cx="542383" cy="459141"/>
          </a:xfrm>
        </p:grpSpPr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6603C720-4DD8-4ECD-9B73-13166474BFDD}"/>
                </a:ext>
              </a:extLst>
            </p:cNvPr>
            <p:cNvCxnSpPr>
              <a:cxnSpLocks/>
            </p:cNvCxnSpPr>
            <p:nvPr/>
          </p:nvCxnSpPr>
          <p:spPr>
            <a:xfrm rot="5228464" flipV="1">
              <a:off x="1734310" y="3421021"/>
              <a:ext cx="4248" cy="507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27E59318-3212-425E-BBAD-09415B94687D}"/>
                </a:ext>
              </a:extLst>
            </p:cNvPr>
            <p:cNvGrpSpPr/>
            <p:nvPr/>
          </p:nvGrpSpPr>
          <p:grpSpPr>
            <a:xfrm rot="1379096">
              <a:off x="1448032" y="3772019"/>
              <a:ext cx="312639" cy="360000"/>
              <a:chOff x="2120414" y="3262562"/>
              <a:chExt cx="312639" cy="360000"/>
            </a:xfrm>
          </p:grpSpPr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B3F94A90-E49A-4FB3-84E5-71108E3C12D7}"/>
                  </a:ext>
                </a:extLst>
              </p:cNvPr>
              <p:cNvCxnSpPr>
                <a:cxnSpLocks/>
              </p:cNvCxnSpPr>
              <p:nvPr/>
            </p:nvCxnSpPr>
            <p:spPr>
              <a:xfrm rot="3849368" flipV="1">
                <a:off x="2242783" y="3207798"/>
                <a:ext cx="2064" cy="24680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直接箭头连接符 67">
                <a:extLst>
                  <a:ext uri="{FF2B5EF4-FFF2-40B4-BE49-F238E27FC236}">
                    <a16:creationId xmlns:a16="http://schemas.microsoft.com/office/drawing/2014/main" id="{4CA43953-3FEF-4F7B-A2C7-8062A80B5E34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69" name="表格 68">
            <a:extLst>
              <a:ext uri="{FF2B5EF4-FFF2-40B4-BE49-F238E27FC236}">
                <a16:creationId xmlns:a16="http://schemas.microsoft.com/office/drawing/2014/main" id="{1E086ED6-20B8-4EAC-8971-535DAD6D2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380616"/>
              </p:ext>
            </p:extLst>
          </p:nvPr>
        </p:nvGraphicFramePr>
        <p:xfrm>
          <a:off x="750804" y="2275905"/>
          <a:ext cx="2429268" cy="157734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4878">
                  <a:extLst>
                    <a:ext uri="{9D8B030D-6E8A-4147-A177-3AD203B41FA5}">
                      <a16:colId xmlns:a16="http://schemas.microsoft.com/office/drawing/2014/main" val="2166829348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281612306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904197449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1944603717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2140477791"/>
                    </a:ext>
                  </a:extLst>
                </a:gridCol>
                <a:gridCol w="404878">
                  <a:extLst>
                    <a:ext uri="{9D8B030D-6E8A-4147-A177-3AD203B41FA5}">
                      <a16:colId xmlns:a16="http://schemas.microsoft.com/office/drawing/2014/main" val="3045947224"/>
                    </a:ext>
                  </a:extLst>
                </a:gridCol>
              </a:tblGrid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PCU am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63139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526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1033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1569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39440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336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399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310786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1096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140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1240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968697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61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124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082284"/>
                  </a:ext>
                </a:extLst>
              </a:tr>
              <a:tr h="10097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1493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724</a:t>
                      </a: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1091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3501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781642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PCU pm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400032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484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557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1060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930670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194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356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753427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865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193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1068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400090"/>
                  </a:ext>
                </a:extLst>
              </a:tr>
              <a:tr h="119800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27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98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464946"/>
                  </a:ext>
                </a:extLst>
              </a:tr>
              <a:tr h="100973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1100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704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718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60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2582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595993"/>
                  </a:ext>
                </a:extLst>
              </a:tr>
            </a:tbl>
          </a:graphicData>
        </a:graphic>
      </p:graphicFrame>
      <p:pic>
        <p:nvPicPr>
          <p:cNvPr id="73" name="图片 72">
            <a:extLst>
              <a:ext uri="{FF2B5EF4-FFF2-40B4-BE49-F238E27FC236}">
                <a16:creationId xmlns:a16="http://schemas.microsoft.com/office/drawing/2014/main" id="{444808E2-F088-4642-A2EC-4281AD1B3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302" y="2571750"/>
            <a:ext cx="2047040" cy="19446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F0D743-5376-463B-9428-4066C34B6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714" y="2571750"/>
            <a:ext cx="2040930" cy="193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84809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672EA72-139F-493B-A9D3-F55358685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746" y="123825"/>
            <a:ext cx="2785016" cy="2447925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D8A05F-AEA6-429D-85E2-1D846E62B4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0443A6-E9A8-46EB-8850-946EE57F26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7A3A6C5E-F6BB-45BB-BD90-3C336B2F27C3}"/>
              </a:ext>
            </a:extLst>
          </p:cNvPr>
          <p:cNvSpPr txBox="1"/>
          <p:nvPr/>
        </p:nvSpPr>
        <p:spPr>
          <a:xfrm>
            <a:off x="753549" y="2028362"/>
            <a:ext cx="2429268" cy="2308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900" dirty="0"/>
              <a:t>园川街路口交通高峰小时流量（</a:t>
            </a:r>
            <a:r>
              <a:rPr lang="en-US" altLang="zh-CN" sz="900" dirty="0"/>
              <a:t>PCU/hr</a:t>
            </a:r>
            <a:r>
              <a:rPr lang="zh-CN" altLang="en-US" sz="900" dirty="0"/>
              <a:t>）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2D2E3333-ED30-409F-9EA7-BDDFCCEDABA5}"/>
              </a:ext>
            </a:extLst>
          </p:cNvPr>
          <p:cNvSpPr txBox="1"/>
          <p:nvPr/>
        </p:nvSpPr>
        <p:spPr>
          <a:xfrm>
            <a:off x="122238" y="489599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现状信号相位 </a:t>
            </a:r>
            <a:r>
              <a:rPr lang="en-US" altLang="zh-CN" sz="1100" dirty="0"/>
              <a:t>(</a:t>
            </a:r>
            <a:r>
              <a:rPr lang="zh-CN" altLang="en-US" sz="1100" dirty="0"/>
              <a:t>周期：</a:t>
            </a:r>
            <a:r>
              <a:rPr lang="en-US" altLang="zh-CN" sz="1100" dirty="0"/>
              <a:t>133s)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449F5DF0-D558-4FA6-8590-56393565C03A}"/>
              </a:ext>
            </a:extLst>
          </p:cNvPr>
          <p:cNvSpPr txBox="1"/>
          <p:nvPr/>
        </p:nvSpPr>
        <p:spPr>
          <a:xfrm>
            <a:off x="122237" y="140075"/>
            <a:ext cx="3790089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5.2</a:t>
            </a:r>
            <a:r>
              <a:rPr lang="zh-CN" altLang="en-US" sz="1200" b="1" dirty="0">
                <a:latin typeface="+mj-ea"/>
                <a:ea typeface="+mj-ea"/>
              </a:rPr>
              <a:t>公园路</a:t>
            </a:r>
            <a:r>
              <a:rPr lang="en-US" altLang="zh-CN" sz="1200" b="1" dirty="0">
                <a:latin typeface="+mj-ea"/>
                <a:ea typeface="+mj-ea"/>
              </a:rPr>
              <a:t>-</a:t>
            </a:r>
            <a:r>
              <a:rPr lang="zh-CN" altLang="en-US" sz="1200" b="1" dirty="0">
                <a:latin typeface="+mj-ea"/>
                <a:ea typeface="+mj-ea"/>
              </a:rPr>
              <a:t>文化东街交叉口现状信号相位及流量数据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D50C29D-BDAA-4B23-BD89-6EEEBFE93EBE}"/>
              </a:ext>
            </a:extLst>
          </p:cNvPr>
          <p:cNvSpPr txBox="1"/>
          <p:nvPr/>
        </p:nvSpPr>
        <p:spPr>
          <a:xfrm>
            <a:off x="745513" y="3872672"/>
            <a:ext cx="36079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调查时间：</a:t>
            </a:r>
            <a:r>
              <a:rPr lang="en-US" altLang="zh-CN" sz="1100" dirty="0"/>
              <a:t>2021</a:t>
            </a:r>
            <a:r>
              <a:rPr lang="zh-CN" altLang="en-US" sz="1100" dirty="0"/>
              <a:t>年</a:t>
            </a:r>
            <a:r>
              <a:rPr lang="en-US" altLang="zh-CN" sz="1100" dirty="0"/>
              <a:t>7</a:t>
            </a:r>
            <a:r>
              <a:rPr lang="zh-CN" altLang="en-US" sz="1100" dirty="0"/>
              <a:t>月</a:t>
            </a:r>
            <a:r>
              <a:rPr lang="en-US" altLang="zh-CN" sz="1100" dirty="0"/>
              <a:t>12</a:t>
            </a:r>
            <a:r>
              <a:rPr lang="zh-CN" altLang="en-US" sz="1100" dirty="0"/>
              <a:t>日，</a:t>
            </a:r>
            <a:r>
              <a:rPr lang="en-US" altLang="zh-CN" sz="1100" dirty="0"/>
              <a:t>7:00-8:00, 16:00-17:00</a:t>
            </a:r>
            <a:endParaRPr lang="zh-CN" altLang="en-US" sz="1100" dirty="0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030EE8C7-CB4B-473E-8874-D3220AB1ACB2}"/>
              </a:ext>
            </a:extLst>
          </p:cNvPr>
          <p:cNvSpPr txBox="1"/>
          <p:nvPr/>
        </p:nvSpPr>
        <p:spPr>
          <a:xfrm>
            <a:off x="3730157" y="632867"/>
            <a:ext cx="2324421" cy="161582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从公园路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文化东街交叉口的流量数据可以看出：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路口整体流量比较小；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/>
              <a:t>北进口晚高峰左转流量是四个方向中左转流量最大，</a:t>
            </a:r>
            <a:r>
              <a:rPr lang="en-US" altLang="zh-CN" sz="1100" dirty="0"/>
              <a:t> </a:t>
            </a:r>
            <a:r>
              <a:rPr lang="zh-CN" altLang="en-US" sz="1100" dirty="0"/>
              <a:t>为</a:t>
            </a:r>
            <a:r>
              <a:rPr lang="en-US" altLang="zh-CN" sz="1100" dirty="0"/>
              <a:t>199 PCU/Hr</a:t>
            </a:r>
            <a:r>
              <a:rPr lang="zh-CN" altLang="en-US" sz="1100" dirty="0"/>
              <a:t>，南进口晚高峰左转流量此致，为</a:t>
            </a:r>
            <a:r>
              <a:rPr lang="en-US" altLang="zh-CN" sz="1100" dirty="0"/>
              <a:t>185 PCU/Hr</a:t>
            </a:r>
            <a:r>
              <a:rPr lang="zh-CN" altLang="en-US" sz="1100" dirty="0"/>
              <a:t>；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zh-CN" altLang="en-US" sz="1100" dirty="0">
                <a:solidFill>
                  <a:schemeClr val="accent1"/>
                </a:solidFill>
              </a:rPr>
              <a:t>东西方向左转流量都非常小</a:t>
            </a:r>
            <a:r>
              <a:rPr lang="zh-CN" altLang="en-US" sz="1100" dirty="0"/>
              <a:t>。</a:t>
            </a:r>
            <a:endParaRPr lang="en-US" altLang="zh-CN" sz="1100" dirty="0"/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zh-CN" altLang="en-US" sz="1100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4691B42-CF38-4C7E-8581-86B9FDF5BB09}"/>
              </a:ext>
            </a:extLst>
          </p:cNvPr>
          <p:cNvGrpSpPr/>
          <p:nvPr/>
        </p:nvGrpSpPr>
        <p:grpSpPr>
          <a:xfrm>
            <a:off x="8721696" y="140075"/>
            <a:ext cx="272033" cy="375016"/>
            <a:chOff x="6168885" y="332983"/>
            <a:chExt cx="412750" cy="569003"/>
          </a:xfrm>
        </p:grpSpPr>
        <p:sp>
          <p:nvSpPr>
            <p:cNvPr id="90" name="Freeform 53">
              <a:extLst>
                <a:ext uri="{FF2B5EF4-FFF2-40B4-BE49-F238E27FC236}">
                  <a16:creationId xmlns:a16="http://schemas.microsoft.com/office/drawing/2014/main" id="{6A7BACF9-2F03-4F07-9765-E17CD9F1160D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1" name="Freeform 54">
              <a:extLst>
                <a:ext uri="{FF2B5EF4-FFF2-40B4-BE49-F238E27FC236}">
                  <a16:creationId xmlns:a16="http://schemas.microsoft.com/office/drawing/2014/main" id="{1429DCE0-6722-4CC5-959D-B88864F82588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9B4647E4-0627-4E88-9A29-40CA28EF591A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文本框 93">
            <a:extLst>
              <a:ext uri="{FF2B5EF4-FFF2-40B4-BE49-F238E27FC236}">
                <a16:creationId xmlns:a16="http://schemas.microsoft.com/office/drawing/2014/main" id="{A75BF59D-2C07-4A7F-877F-E43638EDDEA6}"/>
              </a:ext>
            </a:extLst>
          </p:cNvPr>
          <p:cNvSpPr txBox="1"/>
          <p:nvPr/>
        </p:nvSpPr>
        <p:spPr>
          <a:xfrm rot="21212703">
            <a:off x="6660519" y="1277814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公园路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6DC6CCD8-D8A6-4FC6-8B94-C6AE3B856063}"/>
              </a:ext>
            </a:extLst>
          </p:cNvPr>
          <p:cNvSpPr txBox="1"/>
          <p:nvPr/>
        </p:nvSpPr>
        <p:spPr>
          <a:xfrm>
            <a:off x="7440005" y="2184878"/>
            <a:ext cx="364991" cy="10772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文化东街</a:t>
            </a:r>
          </a:p>
        </p:txBody>
      </p:sp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901C7787-2869-4AFE-8F1B-40ED726C9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127076"/>
              </p:ext>
            </p:extLst>
          </p:nvPr>
        </p:nvGraphicFramePr>
        <p:xfrm>
          <a:off x="122238" y="769966"/>
          <a:ext cx="2692023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7272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2023736281"/>
                    </a:ext>
                  </a:extLst>
                </a:gridCol>
                <a:gridCol w="673099">
                  <a:extLst>
                    <a:ext uri="{9D8B030D-6E8A-4147-A177-3AD203B41FA5}">
                      <a16:colId xmlns:a16="http://schemas.microsoft.com/office/drawing/2014/main" val="1263264748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1 (36s)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2 (46s)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3 (23s)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altLang="zh-CN" sz="700" dirty="0">
                          <a:effectLst/>
                        </a:rPr>
                        <a:t>4 (28s)</a:t>
                      </a:r>
                      <a:endParaRPr lang="zh-CN" alt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B35231FD-4C08-4803-A1B4-0C6978D24833}"/>
              </a:ext>
            </a:extLst>
          </p:cNvPr>
          <p:cNvCxnSpPr>
            <a:cxnSpLocks/>
          </p:cNvCxnSpPr>
          <p:nvPr/>
        </p:nvCxnSpPr>
        <p:spPr>
          <a:xfrm flipH="1">
            <a:off x="1068755" y="1070649"/>
            <a:ext cx="349359" cy="28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38914B25-7EAF-47D8-827D-0221EFF07918}"/>
              </a:ext>
            </a:extLst>
          </p:cNvPr>
          <p:cNvCxnSpPr>
            <a:cxnSpLocks/>
          </p:cNvCxnSpPr>
          <p:nvPr/>
        </p:nvCxnSpPr>
        <p:spPr>
          <a:xfrm flipV="1">
            <a:off x="868167" y="1366236"/>
            <a:ext cx="317439" cy="25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E038CD27-41B0-4E3F-B73C-F64C6BFB2952}"/>
              </a:ext>
            </a:extLst>
          </p:cNvPr>
          <p:cNvGrpSpPr/>
          <p:nvPr/>
        </p:nvGrpSpPr>
        <p:grpSpPr>
          <a:xfrm rot="4994686">
            <a:off x="2249504" y="937146"/>
            <a:ext cx="406298" cy="590366"/>
            <a:chOff x="6982467" y="1047516"/>
            <a:chExt cx="406298" cy="590366"/>
          </a:xfrm>
        </p:grpSpPr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22F9C225-DB08-4452-9DF4-82362E69F314}"/>
                </a:ext>
              </a:extLst>
            </p:cNvPr>
            <p:cNvGrpSpPr/>
            <p:nvPr/>
          </p:nvGrpSpPr>
          <p:grpSpPr>
            <a:xfrm rot="3842499" flipH="1">
              <a:off x="6963195" y="1388201"/>
              <a:ext cx="268953" cy="230409"/>
              <a:chOff x="2012833" y="3262562"/>
              <a:chExt cx="420220" cy="360000"/>
            </a:xfrm>
          </p:grpSpPr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B0CF0E65-C077-4057-B14E-FC9C24917C99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直接箭头连接符 50">
                <a:extLst>
                  <a:ext uri="{FF2B5EF4-FFF2-40B4-BE49-F238E27FC236}">
                    <a16:creationId xmlns:a16="http://schemas.microsoft.com/office/drawing/2014/main" id="{4520D35B-FC85-4BBE-A822-34DD57127526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05E53ED2-7A70-43E6-A653-99C2C49D8AF0}"/>
                </a:ext>
              </a:extLst>
            </p:cNvPr>
            <p:cNvGrpSpPr/>
            <p:nvPr/>
          </p:nvGrpSpPr>
          <p:grpSpPr>
            <a:xfrm rot="14665519" flipH="1">
              <a:off x="7139084" y="1066788"/>
              <a:ext cx="268953" cy="230409"/>
              <a:chOff x="2012833" y="3262562"/>
              <a:chExt cx="420220" cy="360000"/>
            </a:xfrm>
          </p:grpSpPr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476A2363-4350-46CD-8058-B45BE7EB8F4C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>
                <a:extLst>
                  <a:ext uri="{FF2B5EF4-FFF2-40B4-BE49-F238E27FC236}">
                    <a16:creationId xmlns:a16="http://schemas.microsoft.com/office/drawing/2014/main" id="{B294B6B2-1E49-4A5C-B949-D17DBCB13FDA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C5B29CD-AFAC-4950-BE81-364C70A5B77C}"/>
              </a:ext>
            </a:extLst>
          </p:cNvPr>
          <p:cNvGrpSpPr/>
          <p:nvPr/>
        </p:nvGrpSpPr>
        <p:grpSpPr>
          <a:xfrm rot="5228464" flipH="1">
            <a:off x="352399" y="1277042"/>
            <a:ext cx="347140" cy="293863"/>
            <a:chOff x="1448032" y="3672878"/>
            <a:chExt cx="542383" cy="459141"/>
          </a:xfrm>
        </p:grpSpPr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338719EE-5261-47C7-9ED8-087B0026E307}"/>
                </a:ext>
              </a:extLst>
            </p:cNvPr>
            <p:cNvCxnSpPr>
              <a:cxnSpLocks/>
            </p:cNvCxnSpPr>
            <p:nvPr/>
          </p:nvCxnSpPr>
          <p:spPr>
            <a:xfrm rot="5228464" flipV="1">
              <a:off x="1734310" y="3421021"/>
              <a:ext cx="4248" cy="507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F88D73EF-964F-4E0B-88DE-EFB4B90210BF}"/>
                </a:ext>
              </a:extLst>
            </p:cNvPr>
            <p:cNvGrpSpPr/>
            <p:nvPr/>
          </p:nvGrpSpPr>
          <p:grpSpPr>
            <a:xfrm rot="1379096">
              <a:off x="1448032" y="3772019"/>
              <a:ext cx="312639" cy="360000"/>
              <a:chOff x="2120414" y="3262562"/>
              <a:chExt cx="312639" cy="360000"/>
            </a:xfrm>
          </p:grpSpPr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D8852B35-027B-4FC2-BFCB-D450FA0C9D94}"/>
                  </a:ext>
                </a:extLst>
              </p:cNvPr>
              <p:cNvCxnSpPr>
                <a:cxnSpLocks/>
              </p:cNvCxnSpPr>
              <p:nvPr/>
            </p:nvCxnSpPr>
            <p:spPr>
              <a:xfrm rot="3849368" flipV="1">
                <a:off x="2242783" y="3207798"/>
                <a:ext cx="2064" cy="24680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>
                <a:extLst>
                  <a:ext uri="{FF2B5EF4-FFF2-40B4-BE49-F238E27FC236}">
                    <a16:creationId xmlns:a16="http://schemas.microsoft.com/office/drawing/2014/main" id="{D711595B-2314-468B-BE7B-315B9C05C231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049CE603-8A88-4CF0-9DED-12627BA6564D}"/>
              </a:ext>
            </a:extLst>
          </p:cNvPr>
          <p:cNvGrpSpPr/>
          <p:nvPr/>
        </p:nvGrpSpPr>
        <p:grpSpPr>
          <a:xfrm rot="21121260" flipH="1">
            <a:off x="1555310" y="1154017"/>
            <a:ext cx="541375" cy="270393"/>
            <a:chOff x="1344722" y="3688542"/>
            <a:chExt cx="845861" cy="422472"/>
          </a:xfrm>
        </p:grpSpPr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38BC3D1A-9D5B-4F54-A078-BDEEEF921C58}"/>
                </a:ext>
              </a:extLst>
            </p:cNvPr>
            <p:cNvCxnSpPr/>
            <p:nvPr/>
          </p:nvCxnSpPr>
          <p:spPr>
            <a:xfrm rot="16057215">
              <a:off x="1785771" y="3283729"/>
              <a:ext cx="0" cy="8096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B969DFA1-5269-4F41-9D85-268B0F3A82DE}"/>
                </a:ext>
              </a:extLst>
            </p:cNvPr>
            <p:cNvGrpSpPr/>
            <p:nvPr/>
          </p:nvGrpSpPr>
          <p:grpSpPr>
            <a:xfrm rot="1379096">
              <a:off x="1344722" y="3751014"/>
              <a:ext cx="420220" cy="360000"/>
              <a:chOff x="2012833" y="3262562"/>
              <a:chExt cx="420220" cy="360000"/>
            </a:xfrm>
          </p:grpSpPr>
          <p:cxnSp>
            <p:nvCxnSpPr>
              <p:cNvPr id="60" name="直接连接符 59">
                <a:extLst>
                  <a:ext uri="{FF2B5EF4-FFF2-40B4-BE49-F238E27FC236}">
                    <a16:creationId xmlns:a16="http://schemas.microsoft.com/office/drawing/2014/main" id="{484879C1-C622-4AE0-9080-34CEC6E09707}"/>
                  </a:ext>
                </a:extLst>
              </p:cNvPr>
              <p:cNvCxnSpPr/>
              <p:nvPr/>
            </p:nvCxnSpPr>
            <p:spPr>
              <a:xfrm rot="14678119">
                <a:off x="2192750" y="3175490"/>
                <a:ext cx="0" cy="35983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直接箭头连接符 60">
                <a:extLst>
                  <a:ext uri="{FF2B5EF4-FFF2-40B4-BE49-F238E27FC236}">
                    <a16:creationId xmlns:a16="http://schemas.microsoft.com/office/drawing/2014/main" id="{65E38B18-A05B-4064-8673-4946E60B2C59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8C0F4634-E12E-4160-98C4-64CDAB35E642}"/>
              </a:ext>
            </a:extLst>
          </p:cNvPr>
          <p:cNvGrpSpPr/>
          <p:nvPr/>
        </p:nvGrpSpPr>
        <p:grpSpPr>
          <a:xfrm rot="15931265" flipH="1">
            <a:off x="273125" y="923717"/>
            <a:ext cx="347140" cy="293863"/>
            <a:chOff x="1448032" y="3672878"/>
            <a:chExt cx="542383" cy="459141"/>
          </a:xfrm>
        </p:grpSpPr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C67E286F-7C0C-4ED9-9A47-993867F3D396}"/>
                </a:ext>
              </a:extLst>
            </p:cNvPr>
            <p:cNvCxnSpPr>
              <a:cxnSpLocks/>
            </p:cNvCxnSpPr>
            <p:nvPr/>
          </p:nvCxnSpPr>
          <p:spPr>
            <a:xfrm rot="5228464" flipV="1">
              <a:off x="1734310" y="3421021"/>
              <a:ext cx="4248" cy="5079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91F7C425-1485-4C93-8575-D0065E330BBE}"/>
                </a:ext>
              </a:extLst>
            </p:cNvPr>
            <p:cNvGrpSpPr/>
            <p:nvPr/>
          </p:nvGrpSpPr>
          <p:grpSpPr>
            <a:xfrm rot="1379096">
              <a:off x="1448032" y="3772019"/>
              <a:ext cx="312639" cy="360000"/>
              <a:chOff x="2120414" y="3262562"/>
              <a:chExt cx="312639" cy="360000"/>
            </a:xfrm>
          </p:grpSpPr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AD3BC9C2-6066-4D19-8DD8-F7E2BB758980}"/>
                  </a:ext>
                </a:extLst>
              </p:cNvPr>
              <p:cNvCxnSpPr>
                <a:cxnSpLocks/>
              </p:cNvCxnSpPr>
              <p:nvPr/>
            </p:nvCxnSpPr>
            <p:spPr>
              <a:xfrm rot="3849368" flipV="1">
                <a:off x="2242783" y="3207798"/>
                <a:ext cx="2064" cy="24680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直接箭头连接符 67">
                <a:extLst>
                  <a:ext uri="{FF2B5EF4-FFF2-40B4-BE49-F238E27FC236}">
                    <a16:creationId xmlns:a16="http://schemas.microsoft.com/office/drawing/2014/main" id="{F9B50F83-2B42-4D39-83A6-8EC82B54E887}"/>
                  </a:ext>
                </a:extLst>
              </p:cNvPr>
              <p:cNvCxnSpPr/>
              <p:nvPr/>
            </p:nvCxnSpPr>
            <p:spPr>
              <a:xfrm rot="20078119">
                <a:off x="2433053" y="3262562"/>
                <a:ext cx="0" cy="360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19" name="表格 118">
            <a:extLst>
              <a:ext uri="{FF2B5EF4-FFF2-40B4-BE49-F238E27FC236}">
                <a16:creationId xmlns:a16="http://schemas.microsoft.com/office/drawing/2014/main" id="{1557FE43-36FD-431B-AF34-BF3ABBC328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879814"/>
              </p:ext>
            </p:extLst>
          </p:nvPr>
        </p:nvGraphicFramePr>
        <p:xfrm>
          <a:off x="750621" y="2266143"/>
          <a:ext cx="2435124" cy="1577340"/>
        </p:xfrm>
        <a:graphic>
          <a:graphicData uri="http://schemas.openxmlformats.org/drawingml/2006/table">
            <a:tbl>
              <a:tblPr>
                <a:tableStyleId>{46F890A9-2807-4EBB-B81D-B2AA78EC7F39}</a:tableStyleId>
              </a:tblPr>
              <a:tblGrid>
                <a:gridCol w="405854">
                  <a:extLst>
                    <a:ext uri="{9D8B030D-6E8A-4147-A177-3AD203B41FA5}">
                      <a16:colId xmlns:a16="http://schemas.microsoft.com/office/drawing/2014/main" val="2161367565"/>
                    </a:ext>
                  </a:extLst>
                </a:gridCol>
                <a:gridCol w="405854">
                  <a:extLst>
                    <a:ext uri="{9D8B030D-6E8A-4147-A177-3AD203B41FA5}">
                      <a16:colId xmlns:a16="http://schemas.microsoft.com/office/drawing/2014/main" val="2302715526"/>
                    </a:ext>
                  </a:extLst>
                </a:gridCol>
                <a:gridCol w="405854">
                  <a:extLst>
                    <a:ext uri="{9D8B030D-6E8A-4147-A177-3AD203B41FA5}">
                      <a16:colId xmlns:a16="http://schemas.microsoft.com/office/drawing/2014/main" val="292248822"/>
                    </a:ext>
                  </a:extLst>
                </a:gridCol>
                <a:gridCol w="405854">
                  <a:extLst>
                    <a:ext uri="{9D8B030D-6E8A-4147-A177-3AD203B41FA5}">
                      <a16:colId xmlns:a16="http://schemas.microsoft.com/office/drawing/2014/main" val="2696025843"/>
                    </a:ext>
                  </a:extLst>
                </a:gridCol>
                <a:gridCol w="405854">
                  <a:extLst>
                    <a:ext uri="{9D8B030D-6E8A-4147-A177-3AD203B41FA5}">
                      <a16:colId xmlns:a16="http://schemas.microsoft.com/office/drawing/2014/main" val="4055171592"/>
                    </a:ext>
                  </a:extLst>
                </a:gridCol>
                <a:gridCol w="405854">
                  <a:extLst>
                    <a:ext uri="{9D8B030D-6E8A-4147-A177-3AD203B41FA5}">
                      <a16:colId xmlns:a16="http://schemas.microsoft.com/office/drawing/2014/main" val="562718467"/>
                    </a:ext>
                  </a:extLst>
                </a:gridCol>
              </a:tblGrid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PCU am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912612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753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143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955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065388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66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184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353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914405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966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263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1254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698789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58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529800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1052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351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946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271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2620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480424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PCU pm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北出口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23575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东进口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63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663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782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271522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南进口</a:t>
                      </a:r>
                      <a:endParaRPr lang="zh-CN" altLang="en-US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63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185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292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667585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西进口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855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259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1138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348587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北进口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199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204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124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0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527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357983"/>
                  </a:ext>
                </a:extLst>
              </a:tr>
              <a:tr h="113087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1117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526</a:t>
                      </a:r>
                      <a:endParaRPr lang="en-US" altLang="zh-CN" sz="800" b="0" i="0" u="none" strike="noStrike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972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124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800" u="none" strike="noStrike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2739</a:t>
                      </a:r>
                      <a:endParaRPr lang="en-US" altLang="zh-CN" sz="8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794178"/>
                  </a:ext>
                </a:extLst>
              </a:tr>
            </a:tbl>
          </a:graphicData>
        </a:graphic>
      </p:graphicFrame>
      <p:pic>
        <p:nvPicPr>
          <p:cNvPr id="120" name="图片 119">
            <a:extLst>
              <a:ext uri="{FF2B5EF4-FFF2-40B4-BE49-F238E27FC236}">
                <a16:creationId xmlns:a16="http://schemas.microsoft.com/office/drawing/2014/main" id="{A5510C12-3C79-4351-B476-F0CDC2F69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722" y="2571750"/>
            <a:ext cx="2042771" cy="1940632"/>
          </a:xfrm>
          <a:prstGeom prst="rect">
            <a:avLst/>
          </a:prstGeom>
        </p:spPr>
      </p:pic>
      <p:pic>
        <p:nvPicPr>
          <p:cNvPr id="121" name="图片 120">
            <a:extLst>
              <a:ext uri="{FF2B5EF4-FFF2-40B4-BE49-F238E27FC236}">
                <a16:creationId xmlns:a16="http://schemas.microsoft.com/office/drawing/2014/main" id="{B89B0FE6-B594-4B77-B56C-02EEADA7D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82" y="2575806"/>
            <a:ext cx="2042771" cy="19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67374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D352D7-B378-4982-AA67-5D5B375D600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F2A55B-BDF5-4440-A17C-704EDA1963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4B25964-2115-4CBE-BA18-ECF00BE773CB}"/>
              </a:ext>
            </a:extLst>
          </p:cNvPr>
          <p:cNvSpPr txBox="1"/>
          <p:nvPr/>
        </p:nvSpPr>
        <p:spPr>
          <a:xfrm>
            <a:off x="122238" y="140075"/>
            <a:ext cx="3024866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2.3 </a:t>
            </a:r>
            <a:r>
              <a:rPr lang="zh-CN" altLang="en-US" sz="1200" b="1" dirty="0">
                <a:latin typeface="+mj-ea"/>
                <a:ea typeface="+mj-ea"/>
              </a:rPr>
              <a:t>建模与校准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4834B2A-4AA5-4AA8-95F0-83C9D971951E}"/>
              </a:ext>
            </a:extLst>
          </p:cNvPr>
          <p:cNvSpPr txBox="1"/>
          <p:nvPr/>
        </p:nvSpPr>
        <p:spPr>
          <a:xfrm>
            <a:off x="140494" y="3614897"/>
            <a:ext cx="1866901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交叉口车道分配与相位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4F38AB5-656B-4B2D-8C7C-7017CF4CA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14" y="124785"/>
            <a:ext cx="8338171" cy="43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77493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3A4CCE-713B-4BEC-BCBA-2FAB89058F5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39AE25-F98E-4E72-B7DA-F7EBF35303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FFC52F8-AC48-4118-A2F5-4C63AFC016F1}"/>
              </a:ext>
            </a:extLst>
          </p:cNvPr>
          <p:cNvSpPr txBox="1"/>
          <p:nvPr/>
        </p:nvSpPr>
        <p:spPr>
          <a:xfrm>
            <a:off x="122238" y="140075"/>
            <a:ext cx="3024866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5.3 </a:t>
            </a:r>
            <a:r>
              <a:rPr lang="zh-CN" altLang="en-US" sz="1200" b="1" dirty="0">
                <a:latin typeface="+mj-ea"/>
                <a:ea typeface="+mj-ea"/>
              </a:rPr>
              <a:t>建模与校准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E4406F2-1580-46E0-8DA4-0154EE3CC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325938"/>
              </p:ext>
            </p:extLst>
          </p:nvPr>
        </p:nvGraphicFramePr>
        <p:xfrm>
          <a:off x="1586759" y="664286"/>
          <a:ext cx="2985241" cy="1774836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478261">
                  <a:extLst>
                    <a:ext uri="{9D8B030D-6E8A-4147-A177-3AD203B41FA5}">
                      <a16:colId xmlns:a16="http://schemas.microsoft.com/office/drawing/2014/main" val="641302692"/>
                    </a:ext>
                  </a:extLst>
                </a:gridCol>
                <a:gridCol w="586740">
                  <a:extLst>
                    <a:ext uri="{9D8B030D-6E8A-4147-A177-3AD203B41FA5}">
                      <a16:colId xmlns:a16="http://schemas.microsoft.com/office/drawing/2014/main" val="780260564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3850484123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2839223595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2524660242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772829957"/>
                    </a:ext>
                  </a:extLst>
                </a:gridCol>
              </a:tblGrid>
              <a:tr h="87834"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samples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Time (s)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136671"/>
                  </a:ext>
                </a:extLst>
              </a:tr>
              <a:tr h="92221">
                <a:tc rowSpan="13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金达莱北街路口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 rowSpan="5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</a:rPr>
                        <a:t>east left turn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</a:rPr>
                        <a:t>9.7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</a:rPr>
                        <a:t>1485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233500796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11.1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1946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2662686669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12.78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1972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199413683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8.6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1674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2318357817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13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6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1662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4009272628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average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</a:rPr>
                        <a:t>1813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2962999592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samples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Time (s)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490081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 rowSpan="5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</a:rPr>
                        <a:t>west str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8.2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2195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3961127345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</a:rPr>
                        <a:t>13.3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</a:rPr>
                        <a:t>1624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227750231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7.1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2028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1530604796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16.4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1756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79032787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16.2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</a:rPr>
                        <a:t>7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</a:rPr>
                        <a:t>1556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44682445"/>
                  </a:ext>
                </a:extLst>
              </a:tr>
              <a:tr h="53399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average</a:t>
                      </a:r>
                      <a:endParaRPr lang="zh-CN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</a:rPr>
                        <a:t>1884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1316214057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2C52766C-D30D-4B9D-8121-B555DB2EE432}"/>
              </a:ext>
            </a:extLst>
          </p:cNvPr>
          <p:cNvSpPr txBox="1"/>
          <p:nvPr/>
        </p:nvSpPr>
        <p:spPr>
          <a:xfrm>
            <a:off x="335436" y="1215640"/>
            <a:ext cx="125762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校准车道饱和流率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65510D9-144A-497C-8CB1-53991E2611CB}"/>
              </a:ext>
            </a:extLst>
          </p:cNvPr>
          <p:cNvSpPr txBox="1"/>
          <p:nvPr/>
        </p:nvSpPr>
        <p:spPr>
          <a:xfrm>
            <a:off x="329139" y="2855401"/>
            <a:ext cx="1257620" cy="11079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校准相关车道的未利用绿灯时间（</a:t>
            </a:r>
            <a:r>
              <a:rPr lang="en-US" altLang="zh-CN" sz="1100" dirty="0"/>
              <a:t>UGT</a:t>
            </a:r>
            <a:r>
              <a:rPr lang="zh-CN" altLang="en-US" sz="1100" dirty="0"/>
              <a:t>），与观测排队长度进行比较，最大偏差（</a:t>
            </a:r>
            <a:r>
              <a:rPr lang="en-US" altLang="zh-CN" sz="1100" dirty="0"/>
              <a:t>8%</a:t>
            </a:r>
            <a:r>
              <a:rPr lang="zh-CN" altLang="en-US" sz="1100" dirty="0"/>
              <a:t>）满足要求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66E26302-63AF-49CE-BEC7-6E991C054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020637"/>
              </p:ext>
            </p:extLst>
          </p:nvPr>
        </p:nvGraphicFramePr>
        <p:xfrm>
          <a:off x="4830763" y="664286"/>
          <a:ext cx="2985241" cy="182376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478261">
                  <a:extLst>
                    <a:ext uri="{9D8B030D-6E8A-4147-A177-3AD203B41FA5}">
                      <a16:colId xmlns:a16="http://schemas.microsoft.com/office/drawing/2014/main" val="734934279"/>
                    </a:ext>
                  </a:extLst>
                </a:gridCol>
                <a:gridCol w="586740">
                  <a:extLst>
                    <a:ext uri="{9D8B030D-6E8A-4147-A177-3AD203B41FA5}">
                      <a16:colId xmlns:a16="http://schemas.microsoft.com/office/drawing/2014/main" val="1921061980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3368325325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4237232201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136178671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1434961208"/>
                    </a:ext>
                  </a:extLst>
                </a:gridCol>
              </a:tblGrid>
              <a:tr h="92221">
                <a:tc rowSpan="14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文化东街路口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samples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Time (s)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  <a:latin typeface="+mn-ea"/>
                          <a:ea typeface="+mn-ea"/>
                        </a:rPr>
                        <a:t>pcu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733629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west str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7.7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1870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2497485619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10.3</a:t>
                      </a:r>
                      <a:endParaRPr lang="en-US" altLang="zh-CN" sz="800" b="0" i="0" u="none" strike="no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800" b="0" i="0" u="none" strike="no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2097</a:t>
                      </a:r>
                      <a:endParaRPr lang="en-US" altLang="zh-CN" sz="800" b="0" i="0" u="none" strike="no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1634710565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25.1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1865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4174598904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40.7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1769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2999275858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25.5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13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1835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2194962622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1917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9721218"/>
                  </a:ext>
                </a:extLst>
              </a:tr>
              <a:tr h="175706">
                <a:tc vMerge="1"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samples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Time (s)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pcu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sat flow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802752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 rowSpan="5">
                  <a:txBody>
                    <a:bodyPr/>
                    <a:lstStyle/>
                    <a:p>
                      <a:pPr marL="0" marR="0" lvl="0" indent="0" algn="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south left </a:t>
                      </a:r>
                      <a:r>
                        <a:rPr lang="en-US" altLang="zh-CN" sz="800" u="none" strike="noStrike" dirty="0" err="1">
                          <a:effectLst/>
                          <a:latin typeface="+mn-ea"/>
                          <a:ea typeface="+mn-ea"/>
                        </a:rPr>
                        <a:t>turn+str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15.1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1669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1249724914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14.2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1268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1400037662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800" b="0" i="0" u="none" strike="sngStrike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16.1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5.5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sngStrike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1230</a:t>
                      </a:r>
                      <a:endParaRPr lang="en-US" altLang="zh-CN" sz="800" b="0" i="0" u="none" strike="sngStrike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464408348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9.5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1516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2103785716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>
                          <a:effectLst/>
                          <a:latin typeface="+mn-ea"/>
                          <a:ea typeface="+mn-ea"/>
                        </a:rPr>
                        <a:t>12.8</a:t>
                      </a:r>
                      <a:endParaRPr lang="en-US" altLang="zh-CN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u="none" strike="noStrike" dirty="0">
                          <a:effectLst/>
                          <a:latin typeface="+mn-ea"/>
                          <a:ea typeface="+mn-ea"/>
                        </a:rPr>
                        <a:t>1688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427237829"/>
                  </a:ext>
                </a:extLst>
              </a:tr>
              <a:tr h="92221">
                <a:tc vMerge="1"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average</a:t>
                      </a:r>
                      <a:endParaRPr lang="zh-CN" alt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1" u="none" strike="noStrike" dirty="0">
                          <a:effectLst/>
                          <a:latin typeface="+mn-ea"/>
                          <a:ea typeface="+mn-ea"/>
                        </a:rPr>
                        <a:t>1535</a:t>
                      </a:r>
                      <a:endParaRPr lang="en-US" altLang="zh-CN" sz="800" b="1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4854" marR="4854" marT="4854" marB="0" anchor="ctr"/>
                </a:tc>
                <a:extLst>
                  <a:ext uri="{0D108BD9-81ED-4DB2-BD59-A6C34878D82A}">
                    <a16:rowId xmlns:a16="http://schemas.microsoft.com/office/drawing/2014/main" val="3473185709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42D5FD0A-0F09-43E6-AB24-7199D0091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868841"/>
              </p:ext>
            </p:extLst>
          </p:nvPr>
        </p:nvGraphicFramePr>
        <p:xfrm>
          <a:off x="1586761" y="2865103"/>
          <a:ext cx="2985238" cy="100099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500630">
                  <a:extLst>
                    <a:ext uri="{9D8B030D-6E8A-4147-A177-3AD203B41FA5}">
                      <a16:colId xmlns:a16="http://schemas.microsoft.com/office/drawing/2014/main" val="1779864468"/>
                    </a:ext>
                  </a:extLst>
                </a:gridCol>
                <a:gridCol w="621152">
                  <a:extLst>
                    <a:ext uri="{9D8B030D-6E8A-4147-A177-3AD203B41FA5}">
                      <a16:colId xmlns:a16="http://schemas.microsoft.com/office/drawing/2014/main" val="2881549706"/>
                    </a:ext>
                  </a:extLst>
                </a:gridCol>
                <a:gridCol w="621152">
                  <a:extLst>
                    <a:ext uri="{9D8B030D-6E8A-4147-A177-3AD203B41FA5}">
                      <a16:colId xmlns:a16="http://schemas.microsoft.com/office/drawing/2014/main" val="147029873"/>
                    </a:ext>
                  </a:extLst>
                </a:gridCol>
                <a:gridCol w="621152">
                  <a:extLst>
                    <a:ext uri="{9D8B030D-6E8A-4147-A177-3AD203B41FA5}">
                      <a16:colId xmlns:a16="http://schemas.microsoft.com/office/drawing/2014/main" val="1314447976"/>
                    </a:ext>
                  </a:extLst>
                </a:gridCol>
                <a:gridCol w="621152">
                  <a:extLst>
                    <a:ext uri="{9D8B030D-6E8A-4147-A177-3AD203B41FA5}">
                      <a16:colId xmlns:a16="http://schemas.microsoft.com/office/drawing/2014/main" val="3362694787"/>
                    </a:ext>
                  </a:extLst>
                </a:gridCol>
              </a:tblGrid>
              <a:tr h="208571">
                <a:tc>
                  <a:txBody>
                    <a:bodyPr/>
                    <a:lstStyle/>
                    <a:p>
                      <a:pPr algn="l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lane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Observation queue length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Model queue length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variation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964092"/>
                  </a:ext>
                </a:extLst>
              </a:tr>
              <a:tr h="208571">
                <a:tc rowSpan="3"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金达莱北街路口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east left turn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7113421"/>
                  </a:ext>
                </a:extLst>
              </a:tr>
              <a:tr h="208571">
                <a:tc vMerge="1">
                  <a:txBody>
                    <a:bodyPr/>
                    <a:lstStyle/>
                    <a:p>
                      <a:pPr algn="l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east str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17.7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4242768"/>
                  </a:ext>
                </a:extLst>
              </a:tr>
              <a:tr h="208571">
                <a:tc vMerge="1">
                  <a:txBody>
                    <a:bodyPr/>
                    <a:lstStyle/>
                    <a:p>
                      <a:pPr algn="l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west str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1340222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82F1B51D-21C2-43BC-ACD7-109DC2491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717592"/>
              </p:ext>
            </p:extLst>
          </p:nvPr>
        </p:nvGraphicFramePr>
        <p:xfrm>
          <a:off x="4830763" y="2855401"/>
          <a:ext cx="2985238" cy="104579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500630">
                  <a:extLst>
                    <a:ext uri="{9D8B030D-6E8A-4147-A177-3AD203B41FA5}">
                      <a16:colId xmlns:a16="http://schemas.microsoft.com/office/drawing/2014/main" val="1779864468"/>
                    </a:ext>
                  </a:extLst>
                </a:gridCol>
                <a:gridCol w="621152">
                  <a:extLst>
                    <a:ext uri="{9D8B030D-6E8A-4147-A177-3AD203B41FA5}">
                      <a16:colId xmlns:a16="http://schemas.microsoft.com/office/drawing/2014/main" val="2881549706"/>
                    </a:ext>
                  </a:extLst>
                </a:gridCol>
                <a:gridCol w="621152">
                  <a:extLst>
                    <a:ext uri="{9D8B030D-6E8A-4147-A177-3AD203B41FA5}">
                      <a16:colId xmlns:a16="http://schemas.microsoft.com/office/drawing/2014/main" val="147029873"/>
                    </a:ext>
                  </a:extLst>
                </a:gridCol>
                <a:gridCol w="621152">
                  <a:extLst>
                    <a:ext uri="{9D8B030D-6E8A-4147-A177-3AD203B41FA5}">
                      <a16:colId xmlns:a16="http://schemas.microsoft.com/office/drawing/2014/main" val="1314447976"/>
                    </a:ext>
                  </a:extLst>
                </a:gridCol>
                <a:gridCol w="621152">
                  <a:extLst>
                    <a:ext uri="{9D8B030D-6E8A-4147-A177-3AD203B41FA5}">
                      <a16:colId xmlns:a16="http://schemas.microsoft.com/office/drawing/2014/main" val="3362694787"/>
                    </a:ext>
                  </a:extLst>
                </a:gridCol>
              </a:tblGrid>
              <a:tr h="208571">
                <a:tc>
                  <a:txBody>
                    <a:bodyPr/>
                    <a:lstStyle/>
                    <a:p>
                      <a:pPr algn="l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lane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Observation queue length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Model queue length (PCU)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  <a:latin typeface="+mn-ea"/>
                          <a:ea typeface="+mn-ea"/>
                        </a:rPr>
                        <a:t>variation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964092"/>
                  </a:ext>
                </a:extLst>
              </a:tr>
              <a:tr h="208571">
                <a:tc rowSpan="3"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文化东街路口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east str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7.2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7113421"/>
                  </a:ext>
                </a:extLst>
              </a:tr>
              <a:tr h="208571">
                <a:tc vMerge="1">
                  <a:txBody>
                    <a:bodyPr/>
                    <a:lstStyle/>
                    <a:p>
                      <a:pPr algn="l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west str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18.5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4242768"/>
                  </a:ext>
                </a:extLst>
              </a:tr>
              <a:tr h="208571">
                <a:tc vMerge="1">
                  <a:txBody>
                    <a:bodyPr/>
                    <a:lstStyle/>
                    <a:p>
                      <a:pPr algn="l" fontAlgn="b"/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south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str+left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 turn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6.2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1340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850364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F6EB6DD-9FB1-44F5-835C-29C91D143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78" y="127591"/>
            <a:ext cx="8332844" cy="4388848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FB0841-EBF5-4D80-9AA8-08443FA9D9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6AF387-8AC1-4E71-BC41-7DF09D7E08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AC14A70-28CD-4438-AD66-17525EE004E3}"/>
              </a:ext>
            </a:extLst>
          </p:cNvPr>
          <p:cNvSpPr txBox="1"/>
          <p:nvPr/>
        </p:nvSpPr>
        <p:spPr>
          <a:xfrm>
            <a:off x="125966" y="124784"/>
            <a:ext cx="202668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校准后的模型（早高峰）</a:t>
            </a:r>
          </a:p>
        </p:txBody>
      </p:sp>
      <p:sp>
        <p:nvSpPr>
          <p:cNvPr id="7" name="对话气泡: 椭圆形 6">
            <a:extLst>
              <a:ext uri="{FF2B5EF4-FFF2-40B4-BE49-F238E27FC236}">
                <a16:creationId xmlns:a16="http://schemas.microsoft.com/office/drawing/2014/main" id="{9A936660-36E6-4A60-972E-21A0B346D29C}"/>
              </a:ext>
            </a:extLst>
          </p:cNvPr>
          <p:cNvSpPr/>
          <p:nvPr/>
        </p:nvSpPr>
        <p:spPr>
          <a:xfrm>
            <a:off x="3133145" y="3265123"/>
            <a:ext cx="966651" cy="380095"/>
          </a:xfrm>
          <a:prstGeom prst="wedgeEllipseCallout">
            <a:avLst>
              <a:gd name="adj1" fmla="val 9273"/>
              <a:gd name="adj2" fmla="val 6738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sp>
        <p:nvSpPr>
          <p:cNvPr id="8" name="对话气泡: 椭圆形 7">
            <a:extLst>
              <a:ext uri="{FF2B5EF4-FFF2-40B4-BE49-F238E27FC236}">
                <a16:creationId xmlns:a16="http://schemas.microsoft.com/office/drawing/2014/main" id="{7769E05B-A865-4C21-8A29-A11223894ECE}"/>
              </a:ext>
            </a:extLst>
          </p:cNvPr>
          <p:cNvSpPr/>
          <p:nvPr/>
        </p:nvSpPr>
        <p:spPr>
          <a:xfrm>
            <a:off x="7567622" y="2723013"/>
            <a:ext cx="966651" cy="380095"/>
          </a:xfrm>
          <a:prstGeom prst="wedgeEllipseCallout">
            <a:avLst>
              <a:gd name="adj1" fmla="val 9273"/>
              <a:gd name="adj2" fmla="val 6738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696679006"/>
      </p:ext>
    </p:extLst>
  </p:cSld>
  <p:clrMapOvr>
    <a:masterClrMapping/>
  </p:clrMapOvr>
  <p:transition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9339D3-DF14-49AF-AB09-C08A066620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50E193-F434-4932-A806-0B4063500C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7C4A7C-2CD6-40F0-8CAC-40468F006CCC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交叉口现状数据（早高峰）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AC0DE3D-57EB-44F2-95ED-D0BE6E1A9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569629"/>
              </p:ext>
            </p:extLst>
          </p:nvPr>
        </p:nvGraphicFramePr>
        <p:xfrm>
          <a:off x="536574" y="386392"/>
          <a:ext cx="8070850" cy="411603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807085">
                  <a:extLst>
                    <a:ext uri="{9D8B030D-6E8A-4147-A177-3AD203B41FA5}">
                      <a16:colId xmlns:a16="http://schemas.microsoft.com/office/drawing/2014/main" val="1404624349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291768893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236635396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528394166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86033230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53795021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71094319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81774852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409328956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266557716"/>
                    </a:ext>
                  </a:extLst>
                </a:gridCol>
              </a:tblGrid>
              <a:tr h="15943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车道编号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绿灯时长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交通流量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饱和流率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100" dirty="0">
                          <a:effectLst/>
                        </a:rPr>
                        <a:t>车道通行能力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车道饱和度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总延误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车均延误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平均最大排队长度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2983567513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J1: </a:t>
                      </a:r>
                      <a:r>
                        <a:rPr lang="zh-CN" altLang="en-US" sz="600" kern="0" dirty="0">
                          <a:effectLst/>
                        </a:rPr>
                        <a:t>金达莱北街路口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86.2%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3727079583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1/1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968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23.6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717537658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1/2+1/3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Left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67:47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1054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1880:3620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647+611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81.6 : 86.2%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2934353468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3842064506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627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62.9%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3426250827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627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62.7%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427889571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3/4+3/5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Ahead 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43:23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1880:1810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627+6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63.0 : 63.0%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2180935155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373463285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482196509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555582984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785822447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928725933"/>
                  </a:ext>
                </a:extLst>
              </a:tr>
              <a:tr h="15943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金达莱北街北</a:t>
                      </a:r>
                      <a:r>
                        <a:rPr lang="en-US" sz="600" kern="0" dirty="0">
                          <a:effectLst/>
                        </a:rPr>
                        <a:t>Left 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2234771042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J2: </a:t>
                      </a:r>
                      <a:r>
                        <a:rPr lang="zh-CN" altLang="en-US" sz="600" kern="0" dirty="0">
                          <a:effectLst/>
                        </a:rPr>
                        <a:t>文化东街路口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79.4%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34.8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123407370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501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632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79.3%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53.7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51552047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500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632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79.1%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53.6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2958967617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502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632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79.4%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53.9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294980625"/>
                  </a:ext>
                </a:extLst>
              </a:tr>
              <a:tr h="7510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354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49.2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418056614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文化东街南</a:t>
                      </a:r>
                      <a:r>
                        <a:rPr lang="en-US" sz="600" kern="0" dirty="0">
                          <a:effectLst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168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42.7%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49.3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930278226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文化东街南</a:t>
                      </a:r>
                      <a:r>
                        <a:rPr lang="en-US" sz="600" kern="0" dirty="0">
                          <a:effectLst/>
                        </a:rPr>
                        <a:t>Left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46.7%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50.4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951493381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文化东街北</a:t>
                      </a:r>
                      <a:r>
                        <a:rPr lang="en-US" sz="600" kern="0" dirty="0">
                          <a:effectLst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42.5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2775114815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文化东街北</a:t>
                      </a:r>
                      <a:r>
                        <a:rPr lang="en-US" sz="600" kern="0" dirty="0">
                          <a:effectLst/>
                        </a:rPr>
                        <a:t>Left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42.5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2953437747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320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962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2803772151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962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32.9%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372608092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962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32.9%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049000332"/>
                  </a:ext>
                </a:extLst>
              </a:tr>
              <a:tr h="7510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667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196117545"/>
                  </a:ext>
                </a:extLst>
              </a:tr>
              <a:tr h="254303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C1 – </a:t>
                      </a:r>
                      <a:r>
                        <a:rPr lang="zh-CN" altLang="en-US" sz="600" kern="0" dirty="0">
                          <a:effectLst/>
                        </a:rPr>
                        <a:t>金达莱北街路口</a:t>
                      </a:r>
                      <a:r>
                        <a:rPr lang="en-US" sz="600" kern="0" dirty="0">
                          <a:effectLst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(%): 	4.5	 Total Delay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(pcuHr): 	31.71	Cycle Time (s): 	132</a:t>
                      </a:r>
                      <a:endParaRPr lang="zh-CN" sz="600" kern="100" dirty="0">
                        <a:effectLst/>
                      </a:endParaRPr>
                    </a:p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C2 – </a:t>
                      </a:r>
                      <a:r>
                        <a:rPr lang="zh-CN" altLang="en-US" sz="600" kern="0" dirty="0">
                          <a:effectLst/>
                        </a:rPr>
                        <a:t>文化东街路口</a:t>
                      </a:r>
                      <a:r>
                        <a:rPr lang="en-US" sz="600" kern="0" dirty="0">
                          <a:effectLst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(%): 	13.3	 Total Delay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(pcuHr): 	34.79	Cycle Time (s): 	133</a:t>
                      </a:r>
                      <a:endParaRPr lang="zh-CN" sz="6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 PRC Over All Lanes (%): 	4.5	 Total Delay Over All Lanes(pcuHr): 	66.65		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575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9504559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74B765B-599E-4A41-A6AC-E6E41D317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78" y="127591"/>
            <a:ext cx="8332844" cy="4388848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FB0841-EBF5-4D80-9AA8-08443FA9D9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6AF387-8AC1-4E71-BC41-7DF09D7E08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E48948B-67E6-4981-9C33-9EA4F05CB7AE}"/>
              </a:ext>
            </a:extLst>
          </p:cNvPr>
          <p:cNvSpPr txBox="1"/>
          <p:nvPr/>
        </p:nvSpPr>
        <p:spPr>
          <a:xfrm>
            <a:off x="125966" y="124784"/>
            <a:ext cx="2026684" cy="2616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校准后的模型（晚高峰）</a:t>
            </a:r>
          </a:p>
        </p:txBody>
      </p:sp>
      <p:sp>
        <p:nvSpPr>
          <p:cNvPr id="7" name="对话气泡: 椭圆形 6">
            <a:extLst>
              <a:ext uri="{FF2B5EF4-FFF2-40B4-BE49-F238E27FC236}">
                <a16:creationId xmlns:a16="http://schemas.microsoft.com/office/drawing/2014/main" id="{BEE40265-1D0F-43B3-8757-1C48855E7B7E}"/>
              </a:ext>
            </a:extLst>
          </p:cNvPr>
          <p:cNvSpPr/>
          <p:nvPr/>
        </p:nvSpPr>
        <p:spPr>
          <a:xfrm>
            <a:off x="3133145" y="3265123"/>
            <a:ext cx="966651" cy="380095"/>
          </a:xfrm>
          <a:prstGeom prst="wedgeEllipseCallout">
            <a:avLst>
              <a:gd name="adj1" fmla="val 9273"/>
              <a:gd name="adj2" fmla="val 6738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sp>
        <p:nvSpPr>
          <p:cNvPr id="8" name="对话气泡: 椭圆形 7">
            <a:extLst>
              <a:ext uri="{FF2B5EF4-FFF2-40B4-BE49-F238E27FC236}">
                <a16:creationId xmlns:a16="http://schemas.microsoft.com/office/drawing/2014/main" id="{0528BC3B-5C50-4BD2-B1FB-81069381E416}"/>
              </a:ext>
            </a:extLst>
          </p:cNvPr>
          <p:cNvSpPr/>
          <p:nvPr/>
        </p:nvSpPr>
        <p:spPr>
          <a:xfrm>
            <a:off x="7567622" y="2723013"/>
            <a:ext cx="966651" cy="380095"/>
          </a:xfrm>
          <a:prstGeom prst="wedgeEllipseCallout">
            <a:avLst>
              <a:gd name="adj1" fmla="val 9273"/>
              <a:gd name="adj2" fmla="val 6738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</p:spTree>
    <p:extLst>
      <p:ext uri="{BB962C8B-B14F-4D97-AF65-F5344CB8AC3E}">
        <p14:creationId xmlns:p14="http://schemas.microsoft.com/office/powerpoint/2010/main" val="258366957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1F88DA-32D1-4454-86F5-9A128565888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EB42C9-F991-430E-9262-AEE50FEE79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2CE6471-761E-4DBB-89C0-4D26DDEFC5DA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参花街交叉口现状数据（早高峰）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83E5CCA-4FC0-4255-B895-6DC90C50F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211120"/>
              </p:ext>
            </p:extLst>
          </p:nvPr>
        </p:nvGraphicFramePr>
        <p:xfrm>
          <a:off x="536573" y="386392"/>
          <a:ext cx="8070854" cy="3842291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585386">
                  <a:extLst>
                    <a:ext uri="{9D8B030D-6E8A-4147-A177-3AD203B41FA5}">
                      <a16:colId xmlns:a16="http://schemas.microsoft.com/office/drawing/2014/main" val="2686963885"/>
                    </a:ext>
                  </a:extLst>
                </a:gridCol>
                <a:gridCol w="1048516">
                  <a:extLst>
                    <a:ext uri="{9D8B030D-6E8A-4147-A177-3AD203B41FA5}">
                      <a16:colId xmlns:a16="http://schemas.microsoft.com/office/drawing/2014/main" val="529490159"/>
                    </a:ext>
                  </a:extLst>
                </a:gridCol>
                <a:gridCol w="804619">
                  <a:extLst>
                    <a:ext uri="{9D8B030D-6E8A-4147-A177-3AD203B41FA5}">
                      <a16:colId xmlns:a16="http://schemas.microsoft.com/office/drawing/2014/main" val="379152905"/>
                    </a:ext>
                  </a:extLst>
                </a:gridCol>
                <a:gridCol w="804619">
                  <a:extLst>
                    <a:ext uri="{9D8B030D-6E8A-4147-A177-3AD203B41FA5}">
                      <a16:colId xmlns:a16="http://schemas.microsoft.com/office/drawing/2014/main" val="2359937169"/>
                    </a:ext>
                  </a:extLst>
                </a:gridCol>
                <a:gridCol w="804619">
                  <a:extLst>
                    <a:ext uri="{9D8B030D-6E8A-4147-A177-3AD203B41FA5}">
                      <a16:colId xmlns:a16="http://schemas.microsoft.com/office/drawing/2014/main" val="3790234097"/>
                    </a:ext>
                  </a:extLst>
                </a:gridCol>
                <a:gridCol w="804619">
                  <a:extLst>
                    <a:ext uri="{9D8B030D-6E8A-4147-A177-3AD203B41FA5}">
                      <a16:colId xmlns:a16="http://schemas.microsoft.com/office/drawing/2014/main" val="1619896405"/>
                    </a:ext>
                  </a:extLst>
                </a:gridCol>
                <a:gridCol w="804619">
                  <a:extLst>
                    <a:ext uri="{9D8B030D-6E8A-4147-A177-3AD203B41FA5}">
                      <a16:colId xmlns:a16="http://schemas.microsoft.com/office/drawing/2014/main" val="583537335"/>
                    </a:ext>
                  </a:extLst>
                </a:gridCol>
                <a:gridCol w="804619">
                  <a:extLst>
                    <a:ext uri="{9D8B030D-6E8A-4147-A177-3AD203B41FA5}">
                      <a16:colId xmlns:a16="http://schemas.microsoft.com/office/drawing/2014/main" val="3629148216"/>
                    </a:ext>
                  </a:extLst>
                </a:gridCol>
                <a:gridCol w="804619">
                  <a:extLst>
                    <a:ext uri="{9D8B030D-6E8A-4147-A177-3AD203B41FA5}">
                      <a16:colId xmlns:a16="http://schemas.microsoft.com/office/drawing/2014/main" val="4130865767"/>
                    </a:ext>
                  </a:extLst>
                </a:gridCol>
                <a:gridCol w="804619">
                  <a:extLst>
                    <a:ext uri="{9D8B030D-6E8A-4147-A177-3AD203B41FA5}">
                      <a16:colId xmlns:a16="http://schemas.microsoft.com/office/drawing/2014/main" val="1084427267"/>
                    </a:ext>
                  </a:extLst>
                </a:gridCol>
              </a:tblGrid>
              <a:tr h="368651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车道编号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绿灯时长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交通流量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饱和流率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100" dirty="0">
                          <a:effectLst/>
                        </a:rPr>
                        <a:t>车道通行能力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车道饱和度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总延误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车均延误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平均最大排队长度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116463996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交叉口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86.7%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66.2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242740614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1/1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 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321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17.4%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796302106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 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410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950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43.2%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2.9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25.8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10.9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252828240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75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410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950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43.2%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2.9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25.8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10.9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832181517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1/4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 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625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49.9%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3.9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44.8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585483486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 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625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49.9%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3.9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44.8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254640897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 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625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49.9%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3.9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44.8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2806343548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3/2+3/1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 Ahead Right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402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1850:1850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290+240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75.9 : 75.9%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5.0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44.4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12.3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706470624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3/3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283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425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66.6%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5.1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64.3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11.5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1432190754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283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425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66.6%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5.1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64.3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11.5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2076937284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 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14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187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37.3%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1.5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77.4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787058154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 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187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37.3%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77.4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3.0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342452985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187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10.1%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1.1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735916086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280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77.2%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6.0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77.4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12.5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122290031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279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77.0%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77.1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12.5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429835998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18.3%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0.7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74.3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1.3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1367462870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18.9%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0.7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74.5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512151277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18.3%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0.7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74.3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1.3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1276158112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7/2+7/1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Right 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1083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1850:1850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174+1076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86.7 : 86.7%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5.2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17.3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8.4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2361003916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50.5%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60.1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7.8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1850381843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50.3%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60.0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7.8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555560425"/>
                  </a:ext>
                </a:extLst>
              </a:tr>
              <a:tr h="14151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213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43.3%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1.9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75.9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3.9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849070675"/>
                  </a:ext>
                </a:extLst>
              </a:tr>
              <a:tr h="133217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16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1850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213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43.8%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76.0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3.9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2096563319"/>
                  </a:ext>
                </a:extLst>
              </a:tr>
              <a:tr h="227137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C1		 PRC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(%): 	3.9	 Total Delay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(pcuHr): 	65.43	Cycle Time (s): 	148</a:t>
                      </a:r>
                      <a:endParaRPr lang="zh-CN" sz="7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 PRC Over All Lanes (%): 	3.9	 Total Delay Over All Lanes(pcuHr): 	66.19		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4651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3683910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9339D3-DF14-49AF-AB09-C08A066620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50E193-F434-4932-A806-0B4063500C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D7C4A7C-2CD6-40F0-8CAC-40468F006CCC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交叉口现状数据（晚高峰）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B48CFA0-3FF8-41C1-BF61-7613073DE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308853"/>
              </p:ext>
            </p:extLst>
          </p:nvPr>
        </p:nvGraphicFramePr>
        <p:xfrm>
          <a:off x="536574" y="386392"/>
          <a:ext cx="8070850" cy="411603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807085">
                  <a:extLst>
                    <a:ext uri="{9D8B030D-6E8A-4147-A177-3AD203B41FA5}">
                      <a16:colId xmlns:a16="http://schemas.microsoft.com/office/drawing/2014/main" val="1617697506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31864521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3924114550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002419707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817621296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2412719135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386820093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838136378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1258509654"/>
                    </a:ext>
                  </a:extLst>
                </a:gridCol>
                <a:gridCol w="807085">
                  <a:extLst>
                    <a:ext uri="{9D8B030D-6E8A-4147-A177-3AD203B41FA5}">
                      <a16:colId xmlns:a16="http://schemas.microsoft.com/office/drawing/2014/main" val="94464632"/>
                    </a:ext>
                  </a:extLst>
                </a:gridCol>
              </a:tblGrid>
              <a:tr h="159433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车道编号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绿灯时长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交通流量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饱和流率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100" dirty="0">
                          <a:effectLst/>
                        </a:rPr>
                        <a:t>车道通行能力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车道饱和度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总延误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车均延误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平均最大排队长度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003172664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J1: </a:t>
                      </a:r>
                      <a:r>
                        <a:rPr lang="zh-CN" altLang="en-US" sz="600" kern="0" dirty="0">
                          <a:effectLst/>
                        </a:rPr>
                        <a:t>金达莱北街路口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79.3%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28.8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44196546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1/1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968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537485124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1/2+1/3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Left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67:47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977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1880:3620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649+611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75.9 : 79.3%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36.9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758732644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2831148770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376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627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60.0%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246521650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375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627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59.8%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940441184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3/4+3/5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Ahead 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43:23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386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1880:1810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625+17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60.1 : 60.1%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2033318949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161943960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2590296308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740779297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3646887974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172862472"/>
                  </a:ext>
                </a:extLst>
              </a:tr>
              <a:tr h="15943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金达莱北街北</a:t>
                      </a:r>
                      <a:r>
                        <a:rPr lang="en-US" sz="600" kern="0" dirty="0">
                          <a:effectLst/>
                        </a:rPr>
                        <a:t>Left 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21.0%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4095646451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J2: </a:t>
                      </a:r>
                      <a:r>
                        <a:rPr lang="zh-CN" altLang="en-US" sz="600" kern="0" dirty="0">
                          <a:effectLst/>
                        </a:rPr>
                        <a:t>文化东街路口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70.3%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36.5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663746515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632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70.0%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3575660757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632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69.8%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4005953776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632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70.3%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750183605"/>
                  </a:ext>
                </a:extLst>
              </a:tr>
              <a:tr h="7510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354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49.1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275898699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文化东街南</a:t>
                      </a:r>
                      <a:r>
                        <a:rPr lang="en-US" sz="600" kern="0" dirty="0">
                          <a:effectLst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27.2%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960291268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文化东街南</a:t>
                      </a:r>
                      <a:r>
                        <a:rPr lang="en-US" sz="600" kern="0" dirty="0">
                          <a:effectLst/>
                        </a:rPr>
                        <a:t>Left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47.0%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1287701658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文化东街北</a:t>
                      </a:r>
                      <a:r>
                        <a:rPr lang="en-US" sz="600" kern="0" dirty="0">
                          <a:effectLst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67.1%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58.1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3913475789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文化东街北</a:t>
                      </a:r>
                      <a:r>
                        <a:rPr lang="en-US" sz="600" kern="0" dirty="0">
                          <a:effectLst/>
                        </a:rPr>
                        <a:t>Left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66.8%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58.0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4022373657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962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878070267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962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245911854"/>
                  </a:ext>
                </a:extLst>
              </a:tr>
              <a:tr h="117269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962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2196066956"/>
                  </a:ext>
                </a:extLst>
              </a:tr>
              <a:tr h="7510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Left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667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extLst>
                  <a:ext uri="{0D108BD9-81ED-4DB2-BD59-A6C34878D82A}">
                    <a16:rowId xmlns:a16="http://schemas.microsoft.com/office/drawing/2014/main" val="2024303905"/>
                  </a:ext>
                </a:extLst>
              </a:tr>
              <a:tr h="254303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C1 - </a:t>
                      </a:r>
                      <a:r>
                        <a:rPr lang="zh-CN" altLang="en-US" sz="600" kern="0" dirty="0">
                          <a:effectLst/>
                        </a:rPr>
                        <a:t>金达莱北街路口</a:t>
                      </a:r>
                      <a:r>
                        <a:rPr lang="en-US" sz="600" kern="0" dirty="0">
                          <a:effectLst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(%): 	13.5	 Total Delay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(pcuHr): 	28.71	Cycle Time (s): 	132</a:t>
                      </a:r>
                      <a:endParaRPr lang="zh-CN" sz="600" kern="100" dirty="0">
                        <a:effectLst/>
                      </a:endParaRPr>
                    </a:p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C2 - </a:t>
                      </a:r>
                      <a:r>
                        <a:rPr lang="zh-CN" altLang="en-US" sz="600" kern="0" dirty="0">
                          <a:effectLst/>
                        </a:rPr>
                        <a:t>文化东街路口</a:t>
                      </a:r>
                      <a:r>
                        <a:rPr lang="en-US" sz="600" kern="0" dirty="0">
                          <a:effectLst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(%): 	28.1	 Total Delay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(pcuHr): 	36.45	Cycle Time (s): 	133</a:t>
                      </a:r>
                      <a:endParaRPr lang="zh-CN" sz="6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 PRC Over All Lanes (%): 	13.5	 Total Delay Over All Lanes(pcuHr): 	65.27		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6470" marR="16470" marT="16470" marB="1647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275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864174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FCA242E5-DD70-4EF5-85E9-156FC822C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04" y="123825"/>
            <a:ext cx="6139612" cy="4392613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78C0D-17C7-4C25-912D-32E7A3B354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298EBA-E435-478A-81DC-74CBD37C59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4A451A2-33F5-4B00-B8F9-FB7532D93649}"/>
              </a:ext>
            </a:extLst>
          </p:cNvPr>
          <p:cNvSpPr txBox="1"/>
          <p:nvPr/>
        </p:nvSpPr>
        <p:spPr>
          <a:xfrm>
            <a:off x="122238" y="140075"/>
            <a:ext cx="3024866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200" b="1" dirty="0">
                <a:latin typeface="+mj-ea"/>
                <a:ea typeface="+mj-ea"/>
              </a:rPr>
              <a:t>5.4 </a:t>
            </a:r>
            <a:r>
              <a:rPr lang="zh-CN" altLang="en-US" sz="1200" b="1" dirty="0">
                <a:latin typeface="+mj-ea"/>
                <a:ea typeface="+mj-ea"/>
              </a:rPr>
              <a:t>优化方案与评估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90A7D7E-A98B-4154-868D-2522EB60CCEB}"/>
              </a:ext>
            </a:extLst>
          </p:cNvPr>
          <p:cNvSpPr txBox="1"/>
          <p:nvPr/>
        </p:nvSpPr>
        <p:spPr>
          <a:xfrm>
            <a:off x="122238" y="2571750"/>
            <a:ext cx="3579989" cy="11079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b="1" dirty="0">
                <a:latin typeface="+mn-ea"/>
              </a:rPr>
              <a:t>改善思路：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两个路口相距较近，采用</a:t>
            </a:r>
            <a:r>
              <a:rPr lang="en-US" altLang="zh-CN" sz="1100" dirty="0">
                <a:latin typeface="+mn-ea"/>
              </a:rPr>
              <a:t>2</a:t>
            </a:r>
            <a:r>
              <a:rPr lang="zh-CN" altLang="en-US" sz="1100" dirty="0">
                <a:latin typeface="+mn-ea"/>
              </a:rPr>
              <a:t>相位联动控制，减少路口之间的延误和停车次数；</a:t>
            </a: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金达莱北街路口西侧新增掉头，供文化东街西往北左转使用；</a:t>
            </a: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金达莱北街南、北侧设掉头，供路口左转车辆使用。</a:t>
            </a:r>
          </a:p>
        </p:txBody>
      </p:sp>
      <p:sp>
        <p:nvSpPr>
          <p:cNvPr id="8" name="对话气泡: 圆角矩形 7">
            <a:extLst>
              <a:ext uri="{FF2B5EF4-FFF2-40B4-BE49-F238E27FC236}">
                <a16:creationId xmlns:a16="http://schemas.microsoft.com/office/drawing/2014/main" id="{1F383786-A028-4598-BA80-B032B9D675A4}"/>
              </a:ext>
            </a:extLst>
          </p:cNvPr>
          <p:cNvSpPr/>
          <p:nvPr/>
        </p:nvSpPr>
        <p:spPr>
          <a:xfrm>
            <a:off x="4273268" y="3045780"/>
            <a:ext cx="1142980" cy="250991"/>
          </a:xfrm>
          <a:prstGeom prst="wedgeRoundRectCallout">
            <a:avLst>
              <a:gd name="adj1" fmla="val 17781"/>
              <a:gd name="adj2" fmla="val -168036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金达莱北街新增掉头</a:t>
            </a:r>
            <a:r>
              <a:rPr lang="en-US" altLang="zh-CN" sz="800" dirty="0">
                <a:latin typeface="+mn-ea"/>
              </a:rPr>
              <a:t>/</a:t>
            </a:r>
            <a:r>
              <a:rPr lang="zh-CN" altLang="en-US" sz="800" dirty="0">
                <a:latin typeface="+mn-ea"/>
              </a:rPr>
              <a:t>新增路段过街</a:t>
            </a:r>
          </a:p>
        </p:txBody>
      </p:sp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E429D32B-9863-4F44-B0C5-FECE21ECCC93}"/>
              </a:ext>
            </a:extLst>
          </p:cNvPr>
          <p:cNvSpPr/>
          <p:nvPr/>
        </p:nvSpPr>
        <p:spPr>
          <a:xfrm>
            <a:off x="3729347" y="256810"/>
            <a:ext cx="1142980" cy="250991"/>
          </a:xfrm>
          <a:prstGeom prst="wedgeRoundRectCallout">
            <a:avLst>
              <a:gd name="adj1" fmla="val 37091"/>
              <a:gd name="adj2" fmla="val 104009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800" dirty="0">
                <a:latin typeface="+mn-ea"/>
              </a:rPr>
              <a:t>结合中环路设计掉头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6AAA070-2DB0-45BB-AC95-011BAECE73E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118939" y="106266"/>
            <a:ext cx="1900037" cy="1919601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6E3330A3-DCC6-4CE6-9C35-5E735B9C97DB}"/>
              </a:ext>
            </a:extLst>
          </p:cNvPr>
          <p:cNvSpPr/>
          <p:nvPr/>
        </p:nvSpPr>
        <p:spPr>
          <a:xfrm>
            <a:off x="7800341" y="101501"/>
            <a:ext cx="656295" cy="6562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B724ED7-3EDF-4914-B12D-1E18A654D7D0}"/>
              </a:ext>
            </a:extLst>
          </p:cNvPr>
          <p:cNvSpPr/>
          <p:nvPr/>
        </p:nvSpPr>
        <p:spPr>
          <a:xfrm>
            <a:off x="7112688" y="1815453"/>
            <a:ext cx="1904312" cy="2032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dirty="0"/>
              <a:t>中环路道路平面设计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69092BB-9067-4DCC-90ED-2830488F7893}"/>
              </a:ext>
            </a:extLst>
          </p:cNvPr>
          <p:cNvSpPr txBox="1"/>
          <p:nvPr/>
        </p:nvSpPr>
        <p:spPr>
          <a:xfrm>
            <a:off x="7715839" y="2008428"/>
            <a:ext cx="1291001" cy="215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800" dirty="0"/>
              <a:t>来源：延吉市规划设计院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1F5B0C3A-AB80-4690-A00F-206943626DEF}"/>
              </a:ext>
            </a:extLst>
          </p:cNvPr>
          <p:cNvSpPr/>
          <p:nvPr/>
        </p:nvSpPr>
        <p:spPr>
          <a:xfrm>
            <a:off x="3407151" y="1369691"/>
            <a:ext cx="295077" cy="29507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3301B39-C803-48B1-82CA-54DDE33CE652}"/>
              </a:ext>
            </a:extLst>
          </p:cNvPr>
          <p:cNvSpPr/>
          <p:nvPr/>
        </p:nvSpPr>
        <p:spPr>
          <a:xfrm>
            <a:off x="4697220" y="1252856"/>
            <a:ext cx="295077" cy="29507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1A9B09A0-B440-4C40-9299-CFD8EA74C933}"/>
              </a:ext>
            </a:extLst>
          </p:cNvPr>
          <p:cNvSpPr/>
          <p:nvPr/>
        </p:nvSpPr>
        <p:spPr>
          <a:xfrm rot="14851798">
            <a:off x="4444013" y="1531335"/>
            <a:ext cx="1329213" cy="741902"/>
          </a:xfrm>
          <a:custGeom>
            <a:avLst/>
            <a:gdLst>
              <a:gd name="connsiteX0" fmla="*/ 1786593 w 1786593"/>
              <a:gd name="connsiteY0" fmla="*/ 29977 h 410977"/>
              <a:gd name="connsiteX1" fmla="*/ 176868 w 1786593"/>
              <a:gd name="connsiteY1" fmla="*/ 6165 h 410977"/>
              <a:gd name="connsiteX2" fmla="*/ 91143 w 1786593"/>
              <a:gd name="connsiteY2" fmla="*/ 129990 h 410977"/>
              <a:gd name="connsiteX3" fmla="*/ 619781 w 1786593"/>
              <a:gd name="connsiteY3" fmla="*/ 129990 h 410977"/>
              <a:gd name="connsiteX4" fmla="*/ 1381781 w 1786593"/>
              <a:gd name="connsiteY4" fmla="*/ 168090 h 410977"/>
              <a:gd name="connsiteX5" fmla="*/ 1581806 w 1786593"/>
              <a:gd name="connsiteY5" fmla="*/ 410977 h 410977"/>
              <a:gd name="connsiteX0" fmla="*/ 1785176 w 1785176"/>
              <a:gd name="connsiteY0" fmla="*/ 46880 h 427880"/>
              <a:gd name="connsiteX1" fmla="*/ 177833 w 1785176"/>
              <a:gd name="connsiteY1" fmla="*/ 4018 h 427880"/>
              <a:gd name="connsiteX2" fmla="*/ 89726 w 1785176"/>
              <a:gd name="connsiteY2" fmla="*/ 146893 h 427880"/>
              <a:gd name="connsiteX3" fmla="*/ 618364 w 1785176"/>
              <a:gd name="connsiteY3" fmla="*/ 146893 h 427880"/>
              <a:gd name="connsiteX4" fmla="*/ 1380364 w 1785176"/>
              <a:gd name="connsiteY4" fmla="*/ 184993 h 427880"/>
              <a:gd name="connsiteX5" fmla="*/ 1580389 w 1785176"/>
              <a:gd name="connsiteY5" fmla="*/ 427880 h 427880"/>
              <a:gd name="connsiteX0" fmla="*/ 1759566 w 1759566"/>
              <a:gd name="connsiteY0" fmla="*/ 46743 h 427743"/>
              <a:gd name="connsiteX1" fmla="*/ 152223 w 1759566"/>
              <a:gd name="connsiteY1" fmla="*/ 3881 h 427743"/>
              <a:gd name="connsiteX2" fmla="*/ 116503 w 1759566"/>
              <a:gd name="connsiteY2" fmla="*/ 144374 h 427743"/>
              <a:gd name="connsiteX3" fmla="*/ 592754 w 1759566"/>
              <a:gd name="connsiteY3" fmla="*/ 146756 h 427743"/>
              <a:gd name="connsiteX4" fmla="*/ 1354754 w 1759566"/>
              <a:gd name="connsiteY4" fmla="*/ 184856 h 427743"/>
              <a:gd name="connsiteX5" fmla="*/ 1554779 w 1759566"/>
              <a:gd name="connsiteY5" fmla="*/ 427743 h 427743"/>
              <a:gd name="connsiteX0" fmla="*/ 1749790 w 1749790"/>
              <a:gd name="connsiteY0" fmla="*/ 46743 h 427743"/>
              <a:gd name="connsiteX1" fmla="*/ 142447 w 1749790"/>
              <a:gd name="connsiteY1" fmla="*/ 3881 h 427743"/>
              <a:gd name="connsiteX2" fmla="*/ 106727 w 1749790"/>
              <a:gd name="connsiteY2" fmla="*/ 144374 h 427743"/>
              <a:gd name="connsiteX3" fmla="*/ 582978 w 1749790"/>
              <a:gd name="connsiteY3" fmla="*/ 146756 h 427743"/>
              <a:gd name="connsiteX4" fmla="*/ 1344978 w 1749790"/>
              <a:gd name="connsiteY4" fmla="*/ 184856 h 427743"/>
              <a:gd name="connsiteX5" fmla="*/ 1545003 w 1749790"/>
              <a:gd name="connsiteY5" fmla="*/ 427743 h 427743"/>
              <a:gd name="connsiteX0" fmla="*/ 1674492 w 1674492"/>
              <a:gd name="connsiteY0" fmla="*/ 55977 h 436977"/>
              <a:gd name="connsiteX1" fmla="*/ 67149 w 1674492"/>
              <a:gd name="connsiteY1" fmla="*/ 13115 h 436977"/>
              <a:gd name="connsiteX2" fmla="*/ 31429 w 1674492"/>
              <a:gd name="connsiteY2" fmla="*/ 153608 h 436977"/>
              <a:gd name="connsiteX3" fmla="*/ 507680 w 1674492"/>
              <a:gd name="connsiteY3" fmla="*/ 155990 h 436977"/>
              <a:gd name="connsiteX4" fmla="*/ 1269680 w 1674492"/>
              <a:gd name="connsiteY4" fmla="*/ 194090 h 436977"/>
              <a:gd name="connsiteX5" fmla="*/ 1469705 w 1674492"/>
              <a:gd name="connsiteY5" fmla="*/ 436977 h 436977"/>
              <a:gd name="connsiteX0" fmla="*/ 1765557 w 1765557"/>
              <a:gd name="connsiteY0" fmla="*/ 46335 h 427335"/>
              <a:gd name="connsiteX1" fmla="*/ 158214 w 1765557"/>
              <a:gd name="connsiteY1" fmla="*/ 3473 h 427335"/>
              <a:gd name="connsiteX2" fmla="*/ 86775 w 1765557"/>
              <a:gd name="connsiteY2" fmla="*/ 136822 h 427335"/>
              <a:gd name="connsiteX3" fmla="*/ 598745 w 1765557"/>
              <a:gd name="connsiteY3" fmla="*/ 146348 h 427335"/>
              <a:gd name="connsiteX4" fmla="*/ 1360745 w 1765557"/>
              <a:gd name="connsiteY4" fmla="*/ 184448 h 427335"/>
              <a:gd name="connsiteX5" fmla="*/ 1560770 w 1765557"/>
              <a:gd name="connsiteY5" fmla="*/ 427335 h 427335"/>
              <a:gd name="connsiteX0" fmla="*/ 1776550 w 1776550"/>
              <a:gd name="connsiteY0" fmla="*/ 62138 h 443138"/>
              <a:gd name="connsiteX1" fmla="*/ 169207 w 1776550"/>
              <a:gd name="connsiteY1" fmla="*/ 2607 h 443138"/>
              <a:gd name="connsiteX2" fmla="*/ 97768 w 1776550"/>
              <a:gd name="connsiteY2" fmla="*/ 152625 h 443138"/>
              <a:gd name="connsiteX3" fmla="*/ 609738 w 1776550"/>
              <a:gd name="connsiteY3" fmla="*/ 162151 h 443138"/>
              <a:gd name="connsiteX4" fmla="*/ 1371738 w 1776550"/>
              <a:gd name="connsiteY4" fmla="*/ 200251 h 443138"/>
              <a:gd name="connsiteX5" fmla="*/ 1571763 w 1776550"/>
              <a:gd name="connsiteY5" fmla="*/ 443138 h 443138"/>
              <a:gd name="connsiteX0" fmla="*/ 1734480 w 1734480"/>
              <a:gd name="connsiteY0" fmla="*/ 67581 h 448581"/>
              <a:gd name="connsiteX1" fmla="*/ 127137 w 1734480"/>
              <a:gd name="connsiteY1" fmla="*/ 8050 h 448581"/>
              <a:gd name="connsiteX2" fmla="*/ 55698 w 1734480"/>
              <a:gd name="connsiteY2" fmla="*/ 158068 h 448581"/>
              <a:gd name="connsiteX3" fmla="*/ 567668 w 1734480"/>
              <a:gd name="connsiteY3" fmla="*/ 167594 h 448581"/>
              <a:gd name="connsiteX4" fmla="*/ 1329668 w 1734480"/>
              <a:gd name="connsiteY4" fmla="*/ 205694 h 448581"/>
              <a:gd name="connsiteX5" fmla="*/ 1529693 w 1734480"/>
              <a:gd name="connsiteY5" fmla="*/ 448581 h 448581"/>
              <a:gd name="connsiteX0" fmla="*/ 1763845 w 1763845"/>
              <a:gd name="connsiteY0" fmla="*/ 71963 h 452963"/>
              <a:gd name="connsiteX1" fmla="*/ 104115 w 1763845"/>
              <a:gd name="connsiteY1" fmla="*/ 7669 h 452963"/>
              <a:gd name="connsiteX2" fmla="*/ 85063 w 1763845"/>
              <a:gd name="connsiteY2" fmla="*/ 162450 h 452963"/>
              <a:gd name="connsiteX3" fmla="*/ 597033 w 1763845"/>
              <a:gd name="connsiteY3" fmla="*/ 171976 h 452963"/>
              <a:gd name="connsiteX4" fmla="*/ 1359033 w 1763845"/>
              <a:gd name="connsiteY4" fmla="*/ 210076 h 452963"/>
              <a:gd name="connsiteX5" fmla="*/ 1559058 w 1763845"/>
              <a:gd name="connsiteY5" fmla="*/ 452963 h 452963"/>
              <a:gd name="connsiteX0" fmla="*/ 1818635 w 1818635"/>
              <a:gd name="connsiteY0" fmla="*/ 37713 h 452051"/>
              <a:gd name="connsiteX1" fmla="*/ 151762 w 1818635"/>
              <a:gd name="connsiteY1" fmla="*/ 6757 h 452051"/>
              <a:gd name="connsiteX2" fmla="*/ 132710 w 1818635"/>
              <a:gd name="connsiteY2" fmla="*/ 161538 h 452051"/>
              <a:gd name="connsiteX3" fmla="*/ 644680 w 1818635"/>
              <a:gd name="connsiteY3" fmla="*/ 171064 h 452051"/>
              <a:gd name="connsiteX4" fmla="*/ 1406680 w 1818635"/>
              <a:gd name="connsiteY4" fmla="*/ 209164 h 452051"/>
              <a:gd name="connsiteX5" fmla="*/ 1606705 w 1818635"/>
              <a:gd name="connsiteY5" fmla="*/ 452051 h 452051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05215 w 1805215"/>
              <a:gd name="connsiteY0" fmla="*/ 26030 h 440368"/>
              <a:gd name="connsiteX1" fmla="*/ 143104 w 1805215"/>
              <a:gd name="connsiteY1" fmla="*/ 9362 h 440368"/>
              <a:gd name="connsiteX2" fmla="*/ 119290 w 1805215"/>
              <a:gd name="connsiteY2" fmla="*/ 149855 h 440368"/>
              <a:gd name="connsiteX3" fmla="*/ 631260 w 1805215"/>
              <a:gd name="connsiteY3" fmla="*/ 159381 h 440368"/>
              <a:gd name="connsiteX4" fmla="*/ 1393260 w 1805215"/>
              <a:gd name="connsiteY4" fmla="*/ 197481 h 440368"/>
              <a:gd name="connsiteX5" fmla="*/ 1593285 w 1805215"/>
              <a:gd name="connsiteY5" fmla="*/ 440368 h 440368"/>
              <a:gd name="connsiteX0" fmla="*/ 1785938 w 1785938"/>
              <a:gd name="connsiteY0" fmla="*/ 27719 h 442057"/>
              <a:gd name="connsiteX1" fmla="*/ 123827 w 1785938"/>
              <a:gd name="connsiteY1" fmla="*/ 11051 h 442057"/>
              <a:gd name="connsiteX2" fmla="*/ 119065 w 1785938"/>
              <a:gd name="connsiteY2" fmla="*/ 11051 h 442057"/>
              <a:gd name="connsiteX3" fmla="*/ 100013 w 1785938"/>
              <a:gd name="connsiteY3" fmla="*/ 151544 h 442057"/>
              <a:gd name="connsiteX4" fmla="*/ 611983 w 1785938"/>
              <a:gd name="connsiteY4" fmla="*/ 161070 h 442057"/>
              <a:gd name="connsiteX5" fmla="*/ 1373983 w 1785938"/>
              <a:gd name="connsiteY5" fmla="*/ 199170 h 442057"/>
              <a:gd name="connsiteX6" fmla="*/ 1574008 w 1785938"/>
              <a:gd name="connsiteY6" fmla="*/ 442057 h 442057"/>
              <a:gd name="connsiteX0" fmla="*/ 1825104 w 1825104"/>
              <a:gd name="connsiteY0" fmla="*/ 35116 h 449454"/>
              <a:gd name="connsiteX1" fmla="*/ 162993 w 1825104"/>
              <a:gd name="connsiteY1" fmla="*/ 18448 h 449454"/>
              <a:gd name="connsiteX2" fmla="*/ 158231 w 1825104"/>
              <a:gd name="connsiteY2" fmla="*/ 18448 h 449454"/>
              <a:gd name="connsiteX3" fmla="*/ 139179 w 1825104"/>
              <a:gd name="connsiteY3" fmla="*/ 158941 h 449454"/>
              <a:gd name="connsiteX4" fmla="*/ 651149 w 1825104"/>
              <a:gd name="connsiteY4" fmla="*/ 168467 h 449454"/>
              <a:gd name="connsiteX5" fmla="*/ 1413149 w 1825104"/>
              <a:gd name="connsiteY5" fmla="*/ 206567 h 449454"/>
              <a:gd name="connsiteX6" fmla="*/ 1613174 w 1825104"/>
              <a:gd name="connsiteY6" fmla="*/ 449454 h 449454"/>
              <a:gd name="connsiteX0" fmla="*/ 1872883 w 1872883"/>
              <a:gd name="connsiteY0" fmla="*/ 22039 h 436377"/>
              <a:gd name="connsiteX1" fmla="*/ 210772 w 1872883"/>
              <a:gd name="connsiteY1" fmla="*/ 5371 h 436377"/>
              <a:gd name="connsiteX2" fmla="*/ 115522 w 1872883"/>
              <a:gd name="connsiteY2" fmla="*/ 24421 h 436377"/>
              <a:gd name="connsiteX3" fmla="*/ 186958 w 1872883"/>
              <a:gd name="connsiteY3" fmla="*/ 145864 h 436377"/>
              <a:gd name="connsiteX4" fmla="*/ 698928 w 1872883"/>
              <a:gd name="connsiteY4" fmla="*/ 155390 h 436377"/>
              <a:gd name="connsiteX5" fmla="*/ 1460928 w 1872883"/>
              <a:gd name="connsiteY5" fmla="*/ 193490 h 436377"/>
              <a:gd name="connsiteX6" fmla="*/ 1660953 w 1872883"/>
              <a:gd name="connsiteY6" fmla="*/ 436377 h 436377"/>
              <a:gd name="connsiteX0" fmla="*/ 1797171 w 1797171"/>
              <a:gd name="connsiteY0" fmla="*/ 24534 h 438872"/>
              <a:gd name="connsiteX1" fmla="*/ 449385 w 1797171"/>
              <a:gd name="connsiteY1" fmla="*/ 3104 h 438872"/>
              <a:gd name="connsiteX2" fmla="*/ 39810 w 1797171"/>
              <a:gd name="connsiteY2" fmla="*/ 26916 h 438872"/>
              <a:gd name="connsiteX3" fmla="*/ 111246 w 1797171"/>
              <a:gd name="connsiteY3" fmla="*/ 148359 h 438872"/>
              <a:gd name="connsiteX4" fmla="*/ 623216 w 1797171"/>
              <a:gd name="connsiteY4" fmla="*/ 157885 h 438872"/>
              <a:gd name="connsiteX5" fmla="*/ 1385216 w 1797171"/>
              <a:gd name="connsiteY5" fmla="*/ 195985 h 438872"/>
              <a:gd name="connsiteX6" fmla="*/ 1585241 w 1797171"/>
              <a:gd name="connsiteY6" fmla="*/ 438872 h 438872"/>
              <a:gd name="connsiteX0" fmla="*/ 1792810 w 1792810"/>
              <a:gd name="connsiteY0" fmla="*/ 23139 h 437477"/>
              <a:gd name="connsiteX1" fmla="*/ 445024 w 1792810"/>
              <a:gd name="connsiteY1" fmla="*/ 1709 h 437477"/>
              <a:gd name="connsiteX2" fmla="*/ 40211 w 1792810"/>
              <a:gd name="connsiteY2" fmla="*/ 54096 h 437477"/>
              <a:gd name="connsiteX3" fmla="*/ 106885 w 1792810"/>
              <a:gd name="connsiteY3" fmla="*/ 146964 h 437477"/>
              <a:gd name="connsiteX4" fmla="*/ 618855 w 1792810"/>
              <a:gd name="connsiteY4" fmla="*/ 156490 h 437477"/>
              <a:gd name="connsiteX5" fmla="*/ 1380855 w 1792810"/>
              <a:gd name="connsiteY5" fmla="*/ 194590 h 437477"/>
              <a:gd name="connsiteX6" fmla="*/ 1580880 w 1792810"/>
              <a:gd name="connsiteY6" fmla="*/ 437477 h 437477"/>
              <a:gd name="connsiteX0" fmla="*/ 1758677 w 1758677"/>
              <a:gd name="connsiteY0" fmla="*/ 23139 h 437477"/>
              <a:gd name="connsiteX1" fmla="*/ 410891 w 1758677"/>
              <a:gd name="connsiteY1" fmla="*/ 1709 h 437477"/>
              <a:gd name="connsiteX2" fmla="*/ 6078 w 1758677"/>
              <a:gd name="connsiteY2" fmla="*/ 54096 h 437477"/>
              <a:gd name="connsiteX3" fmla="*/ 72752 w 1758677"/>
              <a:gd name="connsiteY3" fmla="*/ 146964 h 437477"/>
              <a:gd name="connsiteX4" fmla="*/ 584722 w 1758677"/>
              <a:gd name="connsiteY4" fmla="*/ 156490 h 437477"/>
              <a:gd name="connsiteX5" fmla="*/ 1346722 w 1758677"/>
              <a:gd name="connsiteY5" fmla="*/ 194590 h 437477"/>
              <a:gd name="connsiteX6" fmla="*/ 1546747 w 1758677"/>
              <a:gd name="connsiteY6" fmla="*/ 437477 h 437477"/>
              <a:gd name="connsiteX0" fmla="*/ 1753692 w 1753692"/>
              <a:gd name="connsiteY0" fmla="*/ 21571 h 435909"/>
              <a:gd name="connsiteX1" fmla="*/ 405906 w 1753692"/>
              <a:gd name="connsiteY1" fmla="*/ 141 h 435909"/>
              <a:gd name="connsiteX2" fmla="*/ 8236 w 1753692"/>
              <a:gd name="connsiteY2" fmla="*/ 26335 h 435909"/>
              <a:gd name="connsiteX3" fmla="*/ 67767 w 1753692"/>
              <a:gd name="connsiteY3" fmla="*/ 145396 h 435909"/>
              <a:gd name="connsiteX4" fmla="*/ 579737 w 1753692"/>
              <a:gd name="connsiteY4" fmla="*/ 154922 h 435909"/>
              <a:gd name="connsiteX5" fmla="*/ 1341737 w 1753692"/>
              <a:gd name="connsiteY5" fmla="*/ 193022 h 435909"/>
              <a:gd name="connsiteX6" fmla="*/ 1541762 w 1753692"/>
              <a:gd name="connsiteY6" fmla="*/ 435909 h 435909"/>
              <a:gd name="connsiteX0" fmla="*/ 1725576 w 1725576"/>
              <a:gd name="connsiteY0" fmla="*/ 23678 h 438016"/>
              <a:gd name="connsiteX1" fmla="*/ 377790 w 1725576"/>
              <a:gd name="connsiteY1" fmla="*/ 2248 h 438016"/>
              <a:gd name="connsiteX2" fmla="*/ 37270 w 1725576"/>
              <a:gd name="connsiteY2" fmla="*/ 16536 h 438016"/>
              <a:gd name="connsiteX3" fmla="*/ 39651 w 1725576"/>
              <a:gd name="connsiteY3" fmla="*/ 147503 h 438016"/>
              <a:gd name="connsiteX4" fmla="*/ 551621 w 1725576"/>
              <a:gd name="connsiteY4" fmla="*/ 157029 h 438016"/>
              <a:gd name="connsiteX5" fmla="*/ 1313621 w 1725576"/>
              <a:gd name="connsiteY5" fmla="*/ 195129 h 438016"/>
              <a:gd name="connsiteX6" fmla="*/ 1513646 w 1725576"/>
              <a:gd name="connsiteY6" fmla="*/ 438016 h 438016"/>
              <a:gd name="connsiteX0" fmla="*/ 1728190 w 1728190"/>
              <a:gd name="connsiteY0" fmla="*/ 23678 h 438016"/>
              <a:gd name="connsiteX1" fmla="*/ 380404 w 1728190"/>
              <a:gd name="connsiteY1" fmla="*/ 2248 h 438016"/>
              <a:gd name="connsiteX2" fmla="*/ 32741 w 1728190"/>
              <a:gd name="connsiteY2" fmla="*/ 16536 h 438016"/>
              <a:gd name="connsiteX3" fmla="*/ 42265 w 1728190"/>
              <a:gd name="connsiteY3" fmla="*/ 147503 h 438016"/>
              <a:gd name="connsiteX4" fmla="*/ 554235 w 1728190"/>
              <a:gd name="connsiteY4" fmla="*/ 157029 h 438016"/>
              <a:gd name="connsiteX5" fmla="*/ 1316235 w 1728190"/>
              <a:gd name="connsiteY5" fmla="*/ 195129 h 438016"/>
              <a:gd name="connsiteX6" fmla="*/ 1516260 w 1728190"/>
              <a:gd name="connsiteY6" fmla="*/ 438016 h 438016"/>
              <a:gd name="connsiteX0" fmla="*/ 1724746 w 1724746"/>
              <a:gd name="connsiteY0" fmla="*/ 32676 h 447014"/>
              <a:gd name="connsiteX1" fmla="*/ 376960 w 1724746"/>
              <a:gd name="connsiteY1" fmla="*/ 11246 h 447014"/>
              <a:gd name="connsiteX2" fmla="*/ 38822 w 1724746"/>
              <a:gd name="connsiteY2" fmla="*/ 11247 h 447014"/>
              <a:gd name="connsiteX3" fmla="*/ 38821 w 1724746"/>
              <a:gd name="connsiteY3" fmla="*/ 156501 h 447014"/>
              <a:gd name="connsiteX4" fmla="*/ 550791 w 1724746"/>
              <a:gd name="connsiteY4" fmla="*/ 166027 h 447014"/>
              <a:gd name="connsiteX5" fmla="*/ 1312791 w 1724746"/>
              <a:gd name="connsiteY5" fmla="*/ 204127 h 447014"/>
              <a:gd name="connsiteX6" fmla="*/ 1512816 w 1724746"/>
              <a:gd name="connsiteY6" fmla="*/ 447014 h 447014"/>
              <a:gd name="connsiteX0" fmla="*/ 1732159 w 1732159"/>
              <a:gd name="connsiteY0" fmla="*/ 35839 h 450177"/>
              <a:gd name="connsiteX1" fmla="*/ 384373 w 1732159"/>
              <a:gd name="connsiteY1" fmla="*/ 14409 h 450177"/>
              <a:gd name="connsiteX2" fmla="*/ 46235 w 1732159"/>
              <a:gd name="connsiteY2" fmla="*/ 14410 h 450177"/>
              <a:gd name="connsiteX3" fmla="*/ 46234 w 1732159"/>
              <a:gd name="connsiteY3" fmla="*/ 159664 h 450177"/>
              <a:gd name="connsiteX4" fmla="*/ 558204 w 1732159"/>
              <a:gd name="connsiteY4" fmla="*/ 169190 h 450177"/>
              <a:gd name="connsiteX5" fmla="*/ 1320204 w 1732159"/>
              <a:gd name="connsiteY5" fmla="*/ 207290 h 450177"/>
              <a:gd name="connsiteX6" fmla="*/ 1520229 w 1732159"/>
              <a:gd name="connsiteY6" fmla="*/ 450177 h 450177"/>
              <a:gd name="connsiteX0" fmla="*/ 1743584 w 1743584"/>
              <a:gd name="connsiteY0" fmla="*/ 35839 h 450177"/>
              <a:gd name="connsiteX1" fmla="*/ 395798 w 1743584"/>
              <a:gd name="connsiteY1" fmla="*/ 14409 h 450177"/>
              <a:gd name="connsiteX2" fmla="*/ 33847 w 1743584"/>
              <a:gd name="connsiteY2" fmla="*/ 14410 h 450177"/>
              <a:gd name="connsiteX3" fmla="*/ 57659 w 1743584"/>
              <a:gd name="connsiteY3" fmla="*/ 159664 h 450177"/>
              <a:gd name="connsiteX4" fmla="*/ 569629 w 1743584"/>
              <a:gd name="connsiteY4" fmla="*/ 169190 h 450177"/>
              <a:gd name="connsiteX5" fmla="*/ 1331629 w 1743584"/>
              <a:gd name="connsiteY5" fmla="*/ 207290 h 450177"/>
              <a:gd name="connsiteX6" fmla="*/ 1531654 w 1743584"/>
              <a:gd name="connsiteY6" fmla="*/ 450177 h 450177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65703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51415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67720 w 1767720"/>
              <a:gd name="connsiteY0" fmla="*/ 28418 h 442756"/>
              <a:gd name="connsiteX1" fmla="*/ 419934 w 1767720"/>
              <a:gd name="connsiteY1" fmla="*/ 6988 h 442756"/>
              <a:gd name="connsiteX2" fmla="*/ 31789 w 1767720"/>
              <a:gd name="connsiteY2" fmla="*/ 11752 h 442756"/>
              <a:gd name="connsiteX3" fmla="*/ 86558 w 1767720"/>
              <a:gd name="connsiteY3" fmla="*/ 135574 h 442756"/>
              <a:gd name="connsiteX4" fmla="*/ 593765 w 1767720"/>
              <a:gd name="connsiteY4" fmla="*/ 147481 h 442756"/>
              <a:gd name="connsiteX5" fmla="*/ 1355765 w 1767720"/>
              <a:gd name="connsiteY5" fmla="*/ 199869 h 442756"/>
              <a:gd name="connsiteX6" fmla="*/ 1555790 w 1767720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31122 w 1743077"/>
              <a:gd name="connsiteY5" fmla="*/ 199869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85891 w 1743077"/>
              <a:gd name="connsiteY5" fmla="*/ 173675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95416 w 1743077"/>
              <a:gd name="connsiteY5" fmla="*/ 171293 h 442756"/>
              <a:gd name="connsiteX6" fmla="*/ 1531147 w 1743077"/>
              <a:gd name="connsiteY6" fmla="*/ 442756 h 442756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422402 w 1535909"/>
              <a:gd name="connsiteY0" fmla="*/ 8995 h 516996"/>
              <a:gd name="connsiteX1" fmla="*/ 395291 w 1535909"/>
              <a:gd name="connsiteY1" fmla="*/ 9790 h 516996"/>
              <a:gd name="connsiteX2" fmla="*/ 45246 w 1535909"/>
              <a:gd name="connsiteY2" fmla="*/ 14554 h 516996"/>
              <a:gd name="connsiteX3" fmla="*/ 61915 w 1535909"/>
              <a:gd name="connsiteY3" fmla="*/ 138376 h 516996"/>
              <a:gd name="connsiteX4" fmla="*/ 569122 w 1535909"/>
              <a:gd name="connsiteY4" fmla="*/ 150283 h 516996"/>
              <a:gd name="connsiteX5" fmla="*/ 1395416 w 1535909"/>
              <a:gd name="connsiteY5" fmla="*/ 174095 h 516996"/>
              <a:gd name="connsiteX6" fmla="*/ 1535909 w 1535909"/>
              <a:gd name="connsiteY6" fmla="*/ 516996 h 516996"/>
              <a:gd name="connsiteX0" fmla="*/ 1422004 w 1535511"/>
              <a:gd name="connsiteY0" fmla="*/ 13985 h 521986"/>
              <a:gd name="connsiteX1" fmla="*/ 388543 w 1535511"/>
              <a:gd name="connsiteY1" fmla="*/ 2080 h 521986"/>
              <a:gd name="connsiteX2" fmla="*/ 44848 w 1535511"/>
              <a:gd name="connsiteY2" fmla="*/ 19544 h 521986"/>
              <a:gd name="connsiteX3" fmla="*/ 61517 w 1535511"/>
              <a:gd name="connsiteY3" fmla="*/ 143366 h 521986"/>
              <a:gd name="connsiteX4" fmla="*/ 568724 w 1535511"/>
              <a:gd name="connsiteY4" fmla="*/ 155273 h 521986"/>
              <a:gd name="connsiteX5" fmla="*/ 1395018 w 1535511"/>
              <a:gd name="connsiteY5" fmla="*/ 179085 h 521986"/>
              <a:gd name="connsiteX6" fmla="*/ 1535511 w 1535511"/>
              <a:gd name="connsiteY6" fmla="*/ 521986 h 521986"/>
              <a:gd name="connsiteX0" fmla="*/ 1958579 w 1958579"/>
              <a:gd name="connsiteY0" fmla="*/ 0 h 568326"/>
              <a:gd name="connsiteX1" fmla="*/ 388543 w 1958579"/>
              <a:gd name="connsiteY1" fmla="*/ 48420 h 568326"/>
              <a:gd name="connsiteX2" fmla="*/ 44848 w 1958579"/>
              <a:gd name="connsiteY2" fmla="*/ 65884 h 568326"/>
              <a:gd name="connsiteX3" fmla="*/ 61517 w 1958579"/>
              <a:gd name="connsiteY3" fmla="*/ 189706 h 568326"/>
              <a:gd name="connsiteX4" fmla="*/ 568724 w 1958579"/>
              <a:gd name="connsiteY4" fmla="*/ 201613 h 568326"/>
              <a:gd name="connsiteX5" fmla="*/ 1395018 w 1958579"/>
              <a:gd name="connsiteY5" fmla="*/ 225425 h 568326"/>
              <a:gd name="connsiteX6" fmla="*/ 1535511 w 1958579"/>
              <a:gd name="connsiteY6" fmla="*/ 568326 h 568326"/>
              <a:gd name="connsiteX0" fmla="*/ 1958579 w 1958579"/>
              <a:gd name="connsiteY0" fmla="*/ 0 h 568326"/>
              <a:gd name="connsiteX1" fmla="*/ 1950641 w 1958579"/>
              <a:gd name="connsiteY1" fmla="*/ 47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341041 w 1958579"/>
              <a:gd name="connsiteY1" fmla="*/ 52399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461691 w 1958579"/>
              <a:gd name="connsiteY1" fmla="*/ 555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847454 w 1847454"/>
              <a:gd name="connsiteY0" fmla="*/ 0 h 581026"/>
              <a:gd name="connsiteX1" fmla="*/ 1461691 w 1847454"/>
              <a:gd name="connsiteY1" fmla="*/ 68274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47454 w 1847454"/>
              <a:gd name="connsiteY0" fmla="*/ 0 h 581026"/>
              <a:gd name="connsiteX1" fmla="*/ 1448991 w 1847454"/>
              <a:gd name="connsiteY1" fmla="*/ 52399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8242 w 1850678"/>
              <a:gd name="connsiteY6" fmla="*/ 238125 h 581026"/>
              <a:gd name="connsiteX7" fmla="*/ 1538735 w 1850678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5067 w 1850678"/>
              <a:gd name="connsiteY6" fmla="*/ 203200 h 581026"/>
              <a:gd name="connsiteX7" fmla="*/ 1538735 w 1850678"/>
              <a:gd name="connsiteY7" fmla="*/ 581026 h 581026"/>
              <a:gd name="connsiteX0" fmla="*/ 1452215 w 1538735"/>
              <a:gd name="connsiteY0" fmla="*/ 0 h 528627"/>
              <a:gd name="connsiteX1" fmla="*/ 442567 w 1538735"/>
              <a:gd name="connsiteY1" fmla="*/ 18246 h 528627"/>
              <a:gd name="connsiteX2" fmla="*/ 48072 w 1538735"/>
              <a:gd name="connsiteY2" fmla="*/ 26185 h 528627"/>
              <a:gd name="connsiteX3" fmla="*/ 64741 w 1538735"/>
              <a:gd name="connsiteY3" fmla="*/ 150007 h 528627"/>
              <a:gd name="connsiteX4" fmla="*/ 571948 w 1538735"/>
              <a:gd name="connsiteY4" fmla="*/ 161914 h 528627"/>
              <a:gd name="connsiteX5" fmla="*/ 1395067 w 1538735"/>
              <a:gd name="connsiteY5" fmla="*/ 150801 h 528627"/>
              <a:gd name="connsiteX6" fmla="*/ 1538735 w 1538735"/>
              <a:gd name="connsiteY6" fmla="*/ 528627 h 528627"/>
              <a:gd name="connsiteX0" fmla="*/ 1452215 w 2530453"/>
              <a:gd name="connsiteY0" fmla="*/ 0 h 1398259"/>
              <a:gd name="connsiteX1" fmla="*/ 442567 w 2530453"/>
              <a:gd name="connsiteY1" fmla="*/ 18246 h 1398259"/>
              <a:gd name="connsiteX2" fmla="*/ 48072 w 2530453"/>
              <a:gd name="connsiteY2" fmla="*/ 26185 h 1398259"/>
              <a:gd name="connsiteX3" fmla="*/ 64741 w 2530453"/>
              <a:gd name="connsiteY3" fmla="*/ 150007 h 1398259"/>
              <a:gd name="connsiteX4" fmla="*/ 571948 w 2530453"/>
              <a:gd name="connsiteY4" fmla="*/ 161914 h 1398259"/>
              <a:gd name="connsiteX5" fmla="*/ 1395067 w 2530453"/>
              <a:gd name="connsiteY5" fmla="*/ 150801 h 1398259"/>
              <a:gd name="connsiteX6" fmla="*/ 2530453 w 2530453"/>
              <a:gd name="connsiteY6" fmla="*/ 1398259 h 1398259"/>
              <a:gd name="connsiteX0" fmla="*/ 1452215 w 2776811"/>
              <a:gd name="connsiteY0" fmla="*/ 0 h 1398259"/>
              <a:gd name="connsiteX1" fmla="*/ 442567 w 2776811"/>
              <a:gd name="connsiteY1" fmla="*/ 18246 h 1398259"/>
              <a:gd name="connsiteX2" fmla="*/ 48072 w 2776811"/>
              <a:gd name="connsiteY2" fmla="*/ 26185 h 1398259"/>
              <a:gd name="connsiteX3" fmla="*/ 64741 w 2776811"/>
              <a:gd name="connsiteY3" fmla="*/ 150007 h 1398259"/>
              <a:gd name="connsiteX4" fmla="*/ 571948 w 2776811"/>
              <a:gd name="connsiteY4" fmla="*/ 161914 h 1398259"/>
              <a:gd name="connsiteX5" fmla="*/ 2737265 w 2776811"/>
              <a:gd name="connsiteY5" fmla="*/ 286593 h 1398259"/>
              <a:gd name="connsiteX6" fmla="*/ 2530453 w 2776811"/>
              <a:gd name="connsiteY6" fmla="*/ 1398259 h 1398259"/>
              <a:gd name="connsiteX0" fmla="*/ 1452215 w 2530453"/>
              <a:gd name="connsiteY0" fmla="*/ 0 h 1398259"/>
              <a:gd name="connsiteX1" fmla="*/ 442567 w 2530453"/>
              <a:gd name="connsiteY1" fmla="*/ 18246 h 1398259"/>
              <a:gd name="connsiteX2" fmla="*/ 48072 w 2530453"/>
              <a:gd name="connsiteY2" fmla="*/ 26185 h 1398259"/>
              <a:gd name="connsiteX3" fmla="*/ 64741 w 2530453"/>
              <a:gd name="connsiteY3" fmla="*/ 150007 h 1398259"/>
              <a:gd name="connsiteX4" fmla="*/ 571948 w 2530453"/>
              <a:gd name="connsiteY4" fmla="*/ 161914 h 1398259"/>
              <a:gd name="connsiteX5" fmla="*/ 2220356 w 2530453"/>
              <a:gd name="connsiteY5" fmla="*/ 232943 h 1398259"/>
              <a:gd name="connsiteX6" fmla="*/ 2530453 w 2530453"/>
              <a:gd name="connsiteY6" fmla="*/ 1398259 h 1398259"/>
              <a:gd name="connsiteX0" fmla="*/ 1452215 w 2271692"/>
              <a:gd name="connsiteY0" fmla="*/ 0 h 1268127"/>
              <a:gd name="connsiteX1" fmla="*/ 442567 w 2271692"/>
              <a:gd name="connsiteY1" fmla="*/ 18246 h 1268127"/>
              <a:gd name="connsiteX2" fmla="*/ 48072 w 2271692"/>
              <a:gd name="connsiteY2" fmla="*/ 26185 h 1268127"/>
              <a:gd name="connsiteX3" fmla="*/ 64741 w 2271692"/>
              <a:gd name="connsiteY3" fmla="*/ 150007 h 1268127"/>
              <a:gd name="connsiteX4" fmla="*/ 571948 w 2271692"/>
              <a:gd name="connsiteY4" fmla="*/ 161914 h 1268127"/>
              <a:gd name="connsiteX5" fmla="*/ 2220356 w 2271692"/>
              <a:gd name="connsiteY5" fmla="*/ 232943 h 1268127"/>
              <a:gd name="connsiteX6" fmla="*/ 2125779 w 2271692"/>
              <a:gd name="connsiteY6" fmla="*/ 1268127 h 1268127"/>
              <a:gd name="connsiteX0" fmla="*/ 1452215 w 2125779"/>
              <a:gd name="connsiteY0" fmla="*/ 0 h 1268127"/>
              <a:gd name="connsiteX1" fmla="*/ 442567 w 2125779"/>
              <a:gd name="connsiteY1" fmla="*/ 18246 h 1268127"/>
              <a:gd name="connsiteX2" fmla="*/ 48072 w 2125779"/>
              <a:gd name="connsiteY2" fmla="*/ 26185 h 1268127"/>
              <a:gd name="connsiteX3" fmla="*/ 64741 w 2125779"/>
              <a:gd name="connsiteY3" fmla="*/ 150007 h 1268127"/>
              <a:gd name="connsiteX4" fmla="*/ 571948 w 2125779"/>
              <a:gd name="connsiteY4" fmla="*/ 161914 h 1268127"/>
              <a:gd name="connsiteX5" fmla="*/ 1119412 w 2125779"/>
              <a:gd name="connsiteY5" fmla="*/ 166390 h 1268127"/>
              <a:gd name="connsiteX6" fmla="*/ 2125779 w 2125779"/>
              <a:gd name="connsiteY6" fmla="*/ 1268127 h 1268127"/>
              <a:gd name="connsiteX0" fmla="*/ 1452215 w 1452215"/>
              <a:gd name="connsiteY0" fmla="*/ 0 h 945837"/>
              <a:gd name="connsiteX1" fmla="*/ 442567 w 1452215"/>
              <a:gd name="connsiteY1" fmla="*/ 18246 h 945837"/>
              <a:gd name="connsiteX2" fmla="*/ 48072 w 1452215"/>
              <a:gd name="connsiteY2" fmla="*/ 26185 h 945837"/>
              <a:gd name="connsiteX3" fmla="*/ 64741 w 1452215"/>
              <a:gd name="connsiteY3" fmla="*/ 150007 h 945837"/>
              <a:gd name="connsiteX4" fmla="*/ 571948 w 1452215"/>
              <a:gd name="connsiteY4" fmla="*/ 161914 h 945837"/>
              <a:gd name="connsiteX5" fmla="*/ 1119412 w 1452215"/>
              <a:gd name="connsiteY5" fmla="*/ 166390 h 945837"/>
              <a:gd name="connsiteX6" fmla="*/ 999034 w 1452215"/>
              <a:gd name="connsiteY6" fmla="*/ 945837 h 945837"/>
              <a:gd name="connsiteX0" fmla="*/ 1452215 w 1452215"/>
              <a:gd name="connsiteY0" fmla="*/ 0 h 945837"/>
              <a:gd name="connsiteX1" fmla="*/ 442567 w 1452215"/>
              <a:gd name="connsiteY1" fmla="*/ 18246 h 945837"/>
              <a:gd name="connsiteX2" fmla="*/ 48072 w 1452215"/>
              <a:gd name="connsiteY2" fmla="*/ 26185 h 945837"/>
              <a:gd name="connsiteX3" fmla="*/ 64741 w 1452215"/>
              <a:gd name="connsiteY3" fmla="*/ 150007 h 945837"/>
              <a:gd name="connsiteX4" fmla="*/ 571948 w 1452215"/>
              <a:gd name="connsiteY4" fmla="*/ 161914 h 945837"/>
              <a:gd name="connsiteX5" fmla="*/ 1006639 w 1452215"/>
              <a:gd name="connsiteY5" fmla="*/ 138814 h 945837"/>
              <a:gd name="connsiteX6" fmla="*/ 999034 w 1452215"/>
              <a:gd name="connsiteY6" fmla="*/ 945837 h 945837"/>
              <a:gd name="connsiteX0" fmla="*/ 1452215 w 1452215"/>
              <a:gd name="connsiteY0" fmla="*/ 0 h 935261"/>
              <a:gd name="connsiteX1" fmla="*/ 442567 w 1452215"/>
              <a:gd name="connsiteY1" fmla="*/ 18246 h 935261"/>
              <a:gd name="connsiteX2" fmla="*/ 48072 w 1452215"/>
              <a:gd name="connsiteY2" fmla="*/ 26185 h 935261"/>
              <a:gd name="connsiteX3" fmla="*/ 64741 w 1452215"/>
              <a:gd name="connsiteY3" fmla="*/ 150007 h 935261"/>
              <a:gd name="connsiteX4" fmla="*/ 571948 w 1452215"/>
              <a:gd name="connsiteY4" fmla="*/ 161914 h 935261"/>
              <a:gd name="connsiteX5" fmla="*/ 1006639 w 1452215"/>
              <a:gd name="connsiteY5" fmla="*/ 138814 h 935261"/>
              <a:gd name="connsiteX6" fmla="*/ 913283 w 1452215"/>
              <a:gd name="connsiteY6" fmla="*/ 935260 h 935261"/>
              <a:gd name="connsiteX0" fmla="*/ 1452215 w 1452215"/>
              <a:gd name="connsiteY0" fmla="*/ 0 h 935260"/>
              <a:gd name="connsiteX1" fmla="*/ 442567 w 1452215"/>
              <a:gd name="connsiteY1" fmla="*/ 18246 h 935260"/>
              <a:gd name="connsiteX2" fmla="*/ 48072 w 1452215"/>
              <a:gd name="connsiteY2" fmla="*/ 26185 h 935260"/>
              <a:gd name="connsiteX3" fmla="*/ 64741 w 1452215"/>
              <a:gd name="connsiteY3" fmla="*/ 150007 h 935260"/>
              <a:gd name="connsiteX4" fmla="*/ 571948 w 1452215"/>
              <a:gd name="connsiteY4" fmla="*/ 161914 h 935260"/>
              <a:gd name="connsiteX5" fmla="*/ 1006639 w 1452215"/>
              <a:gd name="connsiteY5" fmla="*/ 138814 h 935260"/>
              <a:gd name="connsiteX6" fmla="*/ 913283 w 1452215"/>
              <a:gd name="connsiteY6" fmla="*/ 935260 h 935260"/>
              <a:gd name="connsiteX0" fmla="*/ 1393500 w 1393500"/>
              <a:gd name="connsiteY0" fmla="*/ 1917309 h 2852569"/>
              <a:gd name="connsiteX1" fmla="*/ 383852 w 1393500"/>
              <a:gd name="connsiteY1" fmla="*/ 1935555 h 2852569"/>
              <a:gd name="connsiteX2" fmla="*/ 243432 w 1393500"/>
              <a:gd name="connsiteY2" fmla="*/ 183 h 2852569"/>
              <a:gd name="connsiteX3" fmla="*/ 6026 w 1393500"/>
              <a:gd name="connsiteY3" fmla="*/ 2067316 h 2852569"/>
              <a:gd name="connsiteX4" fmla="*/ 513233 w 1393500"/>
              <a:gd name="connsiteY4" fmla="*/ 2079223 h 2852569"/>
              <a:gd name="connsiteX5" fmla="*/ 947924 w 1393500"/>
              <a:gd name="connsiteY5" fmla="*/ 2056123 h 2852569"/>
              <a:gd name="connsiteX6" fmla="*/ 854568 w 1393500"/>
              <a:gd name="connsiteY6" fmla="*/ 2852569 h 2852569"/>
              <a:gd name="connsiteX0" fmla="*/ 1347066 w 1347066"/>
              <a:gd name="connsiteY0" fmla="*/ 2001578 h 2936838"/>
              <a:gd name="connsiteX1" fmla="*/ 337418 w 1347066"/>
              <a:gd name="connsiteY1" fmla="*/ 2019824 h 2936838"/>
              <a:gd name="connsiteX2" fmla="*/ 196998 w 1347066"/>
              <a:gd name="connsiteY2" fmla="*/ 84452 h 2936838"/>
              <a:gd name="connsiteX3" fmla="*/ 7147 w 1347066"/>
              <a:gd name="connsiteY3" fmla="*/ 528394 h 2936838"/>
              <a:gd name="connsiteX4" fmla="*/ 466799 w 1347066"/>
              <a:gd name="connsiteY4" fmla="*/ 2163492 h 2936838"/>
              <a:gd name="connsiteX5" fmla="*/ 901490 w 1347066"/>
              <a:gd name="connsiteY5" fmla="*/ 2140392 h 2936838"/>
              <a:gd name="connsiteX6" fmla="*/ 808134 w 1347066"/>
              <a:gd name="connsiteY6" fmla="*/ 2936838 h 2936838"/>
              <a:gd name="connsiteX0" fmla="*/ 1615105 w 1615105"/>
              <a:gd name="connsiteY0" fmla="*/ 2000971 h 2936231"/>
              <a:gd name="connsiteX1" fmla="*/ 605457 w 1615105"/>
              <a:gd name="connsiteY1" fmla="*/ 2019217 h 2936231"/>
              <a:gd name="connsiteX2" fmla="*/ 465037 w 1615105"/>
              <a:gd name="connsiteY2" fmla="*/ 83845 h 2936231"/>
              <a:gd name="connsiteX3" fmla="*/ 275186 w 1615105"/>
              <a:gd name="connsiteY3" fmla="*/ 527787 h 2936231"/>
              <a:gd name="connsiteX4" fmla="*/ 39693 w 1615105"/>
              <a:gd name="connsiteY4" fmla="*/ 2134361 h 2936231"/>
              <a:gd name="connsiteX5" fmla="*/ 1169529 w 1615105"/>
              <a:gd name="connsiteY5" fmla="*/ 2139785 h 2936231"/>
              <a:gd name="connsiteX6" fmla="*/ 1076173 w 1615105"/>
              <a:gd name="connsiteY6" fmla="*/ 2936231 h 2936231"/>
              <a:gd name="connsiteX0" fmla="*/ 1703211 w 1703211"/>
              <a:gd name="connsiteY0" fmla="*/ 2000971 h 2936231"/>
              <a:gd name="connsiteX1" fmla="*/ 693563 w 1703211"/>
              <a:gd name="connsiteY1" fmla="*/ 2019217 h 2936231"/>
              <a:gd name="connsiteX2" fmla="*/ 553143 w 1703211"/>
              <a:gd name="connsiteY2" fmla="*/ 83845 h 2936231"/>
              <a:gd name="connsiteX3" fmla="*/ 363292 w 1703211"/>
              <a:gd name="connsiteY3" fmla="*/ 527787 h 2936231"/>
              <a:gd name="connsiteX4" fmla="*/ 127799 w 1703211"/>
              <a:gd name="connsiteY4" fmla="*/ 2134361 h 2936231"/>
              <a:gd name="connsiteX5" fmla="*/ 132280 w 1703211"/>
              <a:gd name="connsiteY5" fmla="*/ 2714955 h 2936231"/>
              <a:gd name="connsiteX6" fmla="*/ 1164279 w 1703211"/>
              <a:gd name="connsiteY6" fmla="*/ 2936231 h 2936231"/>
              <a:gd name="connsiteX0" fmla="*/ 1703211 w 1703211"/>
              <a:gd name="connsiteY0" fmla="*/ 2000971 h 3692220"/>
              <a:gd name="connsiteX1" fmla="*/ 693563 w 1703211"/>
              <a:gd name="connsiteY1" fmla="*/ 2019217 h 3692220"/>
              <a:gd name="connsiteX2" fmla="*/ 553143 w 1703211"/>
              <a:gd name="connsiteY2" fmla="*/ 83845 h 3692220"/>
              <a:gd name="connsiteX3" fmla="*/ 363292 w 1703211"/>
              <a:gd name="connsiteY3" fmla="*/ 527787 h 3692220"/>
              <a:gd name="connsiteX4" fmla="*/ 127799 w 1703211"/>
              <a:gd name="connsiteY4" fmla="*/ 2134361 h 3692220"/>
              <a:gd name="connsiteX5" fmla="*/ 132280 w 1703211"/>
              <a:gd name="connsiteY5" fmla="*/ 2714955 h 3692220"/>
              <a:gd name="connsiteX6" fmla="*/ 75699 w 1703211"/>
              <a:gd name="connsiteY6" fmla="*/ 3692220 h 3692220"/>
              <a:gd name="connsiteX0" fmla="*/ 1718841 w 1718841"/>
              <a:gd name="connsiteY0" fmla="*/ 2000971 h 3692220"/>
              <a:gd name="connsiteX1" fmla="*/ 709193 w 1718841"/>
              <a:gd name="connsiteY1" fmla="*/ 2019217 h 3692220"/>
              <a:gd name="connsiteX2" fmla="*/ 568773 w 1718841"/>
              <a:gd name="connsiteY2" fmla="*/ 83845 h 3692220"/>
              <a:gd name="connsiteX3" fmla="*/ 378922 w 1718841"/>
              <a:gd name="connsiteY3" fmla="*/ 527787 h 3692220"/>
              <a:gd name="connsiteX4" fmla="*/ 143429 w 1718841"/>
              <a:gd name="connsiteY4" fmla="*/ 2134361 h 3692220"/>
              <a:gd name="connsiteX5" fmla="*/ 127178 w 1718841"/>
              <a:gd name="connsiteY5" fmla="*/ 2735404 h 3692220"/>
              <a:gd name="connsiteX6" fmla="*/ 91329 w 1718841"/>
              <a:gd name="connsiteY6" fmla="*/ 3692220 h 3692220"/>
              <a:gd name="connsiteX0" fmla="*/ 1718841 w 1718841"/>
              <a:gd name="connsiteY0" fmla="*/ 2000971 h 3692220"/>
              <a:gd name="connsiteX1" fmla="*/ 709193 w 1718841"/>
              <a:gd name="connsiteY1" fmla="*/ 2019217 h 3692220"/>
              <a:gd name="connsiteX2" fmla="*/ 568773 w 1718841"/>
              <a:gd name="connsiteY2" fmla="*/ 83845 h 3692220"/>
              <a:gd name="connsiteX3" fmla="*/ 378922 w 1718841"/>
              <a:gd name="connsiteY3" fmla="*/ 527787 h 3692220"/>
              <a:gd name="connsiteX4" fmla="*/ 143429 w 1718841"/>
              <a:gd name="connsiteY4" fmla="*/ 2134361 h 3692220"/>
              <a:gd name="connsiteX5" fmla="*/ 127178 w 1718841"/>
              <a:gd name="connsiteY5" fmla="*/ 2735404 h 3692220"/>
              <a:gd name="connsiteX6" fmla="*/ 91329 w 1718841"/>
              <a:gd name="connsiteY6" fmla="*/ 3692220 h 3692220"/>
              <a:gd name="connsiteX0" fmla="*/ 1627512 w 1627512"/>
              <a:gd name="connsiteY0" fmla="*/ 2000971 h 3692220"/>
              <a:gd name="connsiteX1" fmla="*/ 617864 w 1627512"/>
              <a:gd name="connsiteY1" fmla="*/ 2019217 h 3692220"/>
              <a:gd name="connsiteX2" fmla="*/ 477444 w 1627512"/>
              <a:gd name="connsiteY2" fmla="*/ 83845 h 3692220"/>
              <a:gd name="connsiteX3" fmla="*/ 287593 w 1627512"/>
              <a:gd name="connsiteY3" fmla="*/ 527787 h 3692220"/>
              <a:gd name="connsiteX4" fmla="*/ 52100 w 1627512"/>
              <a:gd name="connsiteY4" fmla="*/ 2134361 h 3692220"/>
              <a:gd name="connsiteX5" fmla="*/ 35849 w 1627512"/>
              <a:gd name="connsiteY5" fmla="*/ 2735404 h 3692220"/>
              <a:gd name="connsiteX6" fmla="*/ 0 w 1627512"/>
              <a:gd name="connsiteY6" fmla="*/ 3692220 h 3692220"/>
              <a:gd name="connsiteX0" fmla="*/ 1683259 w 1683259"/>
              <a:gd name="connsiteY0" fmla="*/ 2000971 h 3692220"/>
              <a:gd name="connsiteX1" fmla="*/ 673611 w 1683259"/>
              <a:gd name="connsiteY1" fmla="*/ 2019217 h 3692220"/>
              <a:gd name="connsiteX2" fmla="*/ 533191 w 1683259"/>
              <a:gd name="connsiteY2" fmla="*/ 83845 h 3692220"/>
              <a:gd name="connsiteX3" fmla="*/ 343340 w 1683259"/>
              <a:gd name="connsiteY3" fmla="*/ 527787 h 3692220"/>
              <a:gd name="connsiteX4" fmla="*/ 107847 w 1683259"/>
              <a:gd name="connsiteY4" fmla="*/ 2134361 h 3692220"/>
              <a:gd name="connsiteX5" fmla="*/ 16579 w 1683259"/>
              <a:gd name="connsiteY5" fmla="*/ 2818837 h 3692220"/>
              <a:gd name="connsiteX6" fmla="*/ 55747 w 1683259"/>
              <a:gd name="connsiteY6" fmla="*/ 3692220 h 3692220"/>
              <a:gd name="connsiteX0" fmla="*/ 1700369 w 1700369"/>
              <a:gd name="connsiteY0" fmla="*/ 2000971 h 3692220"/>
              <a:gd name="connsiteX1" fmla="*/ 690721 w 1700369"/>
              <a:gd name="connsiteY1" fmla="*/ 2019217 h 3692220"/>
              <a:gd name="connsiteX2" fmla="*/ 550301 w 1700369"/>
              <a:gd name="connsiteY2" fmla="*/ 83845 h 3692220"/>
              <a:gd name="connsiteX3" fmla="*/ 360450 w 1700369"/>
              <a:gd name="connsiteY3" fmla="*/ 527787 h 3692220"/>
              <a:gd name="connsiteX4" fmla="*/ 124957 w 1700369"/>
              <a:gd name="connsiteY4" fmla="*/ 2134361 h 3692220"/>
              <a:gd name="connsiteX5" fmla="*/ 33689 w 1700369"/>
              <a:gd name="connsiteY5" fmla="*/ 2818837 h 3692220"/>
              <a:gd name="connsiteX6" fmla="*/ 72857 w 1700369"/>
              <a:gd name="connsiteY6" fmla="*/ 3692220 h 3692220"/>
              <a:gd name="connsiteX0" fmla="*/ 1675586 w 1675586"/>
              <a:gd name="connsiteY0" fmla="*/ 2000971 h 3692220"/>
              <a:gd name="connsiteX1" fmla="*/ 665938 w 1675586"/>
              <a:gd name="connsiteY1" fmla="*/ 2019217 h 3692220"/>
              <a:gd name="connsiteX2" fmla="*/ 525518 w 1675586"/>
              <a:gd name="connsiteY2" fmla="*/ 83845 h 3692220"/>
              <a:gd name="connsiteX3" fmla="*/ 335667 w 1675586"/>
              <a:gd name="connsiteY3" fmla="*/ 527787 h 3692220"/>
              <a:gd name="connsiteX4" fmla="*/ 100174 w 1675586"/>
              <a:gd name="connsiteY4" fmla="*/ 2134361 h 3692220"/>
              <a:gd name="connsiteX5" fmla="*/ 46810 w 1675586"/>
              <a:gd name="connsiteY5" fmla="*/ 2834937 h 3692220"/>
              <a:gd name="connsiteX6" fmla="*/ 48074 w 1675586"/>
              <a:gd name="connsiteY6" fmla="*/ 3692220 h 3692220"/>
              <a:gd name="connsiteX0" fmla="*/ 1674375 w 1674375"/>
              <a:gd name="connsiteY0" fmla="*/ 2000971 h 3692220"/>
              <a:gd name="connsiteX1" fmla="*/ 664727 w 1674375"/>
              <a:gd name="connsiteY1" fmla="*/ 2019217 h 3692220"/>
              <a:gd name="connsiteX2" fmla="*/ 524307 w 1674375"/>
              <a:gd name="connsiteY2" fmla="*/ 83845 h 3692220"/>
              <a:gd name="connsiteX3" fmla="*/ 334456 w 1674375"/>
              <a:gd name="connsiteY3" fmla="*/ 527787 h 3692220"/>
              <a:gd name="connsiteX4" fmla="*/ 98963 w 1674375"/>
              <a:gd name="connsiteY4" fmla="*/ 2134361 h 3692220"/>
              <a:gd name="connsiteX5" fmla="*/ 45599 w 1674375"/>
              <a:gd name="connsiteY5" fmla="*/ 2834937 h 3692220"/>
              <a:gd name="connsiteX6" fmla="*/ 46863 w 1674375"/>
              <a:gd name="connsiteY6" fmla="*/ 3692220 h 3692220"/>
              <a:gd name="connsiteX0" fmla="*/ 1694568 w 1694568"/>
              <a:gd name="connsiteY0" fmla="*/ 2000971 h 3692220"/>
              <a:gd name="connsiteX1" fmla="*/ 684920 w 1694568"/>
              <a:gd name="connsiteY1" fmla="*/ 2019217 h 3692220"/>
              <a:gd name="connsiteX2" fmla="*/ 544500 w 1694568"/>
              <a:gd name="connsiteY2" fmla="*/ 83845 h 3692220"/>
              <a:gd name="connsiteX3" fmla="*/ 354649 w 1694568"/>
              <a:gd name="connsiteY3" fmla="*/ 527787 h 3692220"/>
              <a:gd name="connsiteX4" fmla="*/ 119156 w 1694568"/>
              <a:gd name="connsiteY4" fmla="*/ 2134361 h 3692220"/>
              <a:gd name="connsiteX5" fmla="*/ 34723 w 1694568"/>
              <a:gd name="connsiteY5" fmla="*/ 2746023 h 3692220"/>
              <a:gd name="connsiteX6" fmla="*/ 67056 w 1694568"/>
              <a:gd name="connsiteY6" fmla="*/ 3692220 h 3692220"/>
              <a:gd name="connsiteX0" fmla="*/ 1672928 w 1672928"/>
              <a:gd name="connsiteY0" fmla="*/ 1988280 h 3679529"/>
              <a:gd name="connsiteX1" fmla="*/ 663280 w 1672928"/>
              <a:gd name="connsiteY1" fmla="*/ 2006526 h 3679529"/>
              <a:gd name="connsiteX2" fmla="*/ 522860 w 1672928"/>
              <a:gd name="connsiteY2" fmla="*/ 71154 h 3679529"/>
              <a:gd name="connsiteX3" fmla="*/ 333009 w 1672928"/>
              <a:gd name="connsiteY3" fmla="*/ 515096 h 3679529"/>
              <a:gd name="connsiteX4" fmla="*/ 181397 w 1672928"/>
              <a:gd name="connsiteY4" fmla="*/ 1437992 h 3679529"/>
              <a:gd name="connsiteX5" fmla="*/ 13083 w 1672928"/>
              <a:gd name="connsiteY5" fmla="*/ 2733332 h 3679529"/>
              <a:gd name="connsiteX6" fmla="*/ 45416 w 1672928"/>
              <a:gd name="connsiteY6" fmla="*/ 3679529 h 3679529"/>
              <a:gd name="connsiteX0" fmla="*/ 1672927 w 1672927"/>
              <a:gd name="connsiteY0" fmla="*/ 2083844 h 3775093"/>
              <a:gd name="connsiteX1" fmla="*/ 663279 w 1672927"/>
              <a:gd name="connsiteY1" fmla="*/ 2102090 h 3775093"/>
              <a:gd name="connsiteX2" fmla="*/ 522859 w 1672927"/>
              <a:gd name="connsiteY2" fmla="*/ 166718 h 3775093"/>
              <a:gd name="connsiteX3" fmla="*/ 299000 w 1672927"/>
              <a:gd name="connsiteY3" fmla="*/ 257213 h 3775093"/>
              <a:gd name="connsiteX4" fmla="*/ 181396 w 1672927"/>
              <a:gd name="connsiteY4" fmla="*/ 1533556 h 3775093"/>
              <a:gd name="connsiteX5" fmla="*/ 13082 w 1672927"/>
              <a:gd name="connsiteY5" fmla="*/ 2828896 h 3775093"/>
              <a:gd name="connsiteX6" fmla="*/ 45415 w 1672927"/>
              <a:gd name="connsiteY6" fmla="*/ 3775093 h 3775093"/>
              <a:gd name="connsiteX0" fmla="*/ 1672927 w 1672927"/>
              <a:gd name="connsiteY0" fmla="*/ 2029619 h 3720868"/>
              <a:gd name="connsiteX1" fmla="*/ 663279 w 1672927"/>
              <a:gd name="connsiteY1" fmla="*/ 2047865 h 3720868"/>
              <a:gd name="connsiteX2" fmla="*/ 473206 w 1672927"/>
              <a:gd name="connsiteY2" fmla="*/ 192934 h 3720868"/>
              <a:gd name="connsiteX3" fmla="*/ 299000 w 1672927"/>
              <a:gd name="connsiteY3" fmla="*/ 202988 h 3720868"/>
              <a:gd name="connsiteX4" fmla="*/ 181396 w 1672927"/>
              <a:gd name="connsiteY4" fmla="*/ 1479331 h 3720868"/>
              <a:gd name="connsiteX5" fmla="*/ 13082 w 1672927"/>
              <a:gd name="connsiteY5" fmla="*/ 2774671 h 3720868"/>
              <a:gd name="connsiteX6" fmla="*/ 45415 w 1672927"/>
              <a:gd name="connsiteY6" fmla="*/ 3720868 h 3720868"/>
              <a:gd name="connsiteX0" fmla="*/ 1672927 w 1672927"/>
              <a:gd name="connsiteY0" fmla="*/ 2029912 h 3721161"/>
              <a:gd name="connsiteX1" fmla="*/ 365473 w 1672927"/>
              <a:gd name="connsiteY1" fmla="*/ 2052454 h 3721161"/>
              <a:gd name="connsiteX2" fmla="*/ 473206 w 1672927"/>
              <a:gd name="connsiteY2" fmla="*/ 193227 h 3721161"/>
              <a:gd name="connsiteX3" fmla="*/ 299000 w 1672927"/>
              <a:gd name="connsiteY3" fmla="*/ 203281 h 3721161"/>
              <a:gd name="connsiteX4" fmla="*/ 181396 w 1672927"/>
              <a:gd name="connsiteY4" fmla="*/ 1479624 h 3721161"/>
              <a:gd name="connsiteX5" fmla="*/ 13082 w 1672927"/>
              <a:gd name="connsiteY5" fmla="*/ 2774964 h 3721161"/>
              <a:gd name="connsiteX6" fmla="*/ 45415 w 1672927"/>
              <a:gd name="connsiteY6" fmla="*/ 3721161 h 3721161"/>
              <a:gd name="connsiteX0" fmla="*/ 1667723 w 1667723"/>
              <a:gd name="connsiteY0" fmla="*/ 2029099 h 3720348"/>
              <a:gd name="connsiteX1" fmla="*/ 360269 w 1667723"/>
              <a:gd name="connsiteY1" fmla="*/ 2051641 h 3720348"/>
              <a:gd name="connsiteX2" fmla="*/ 468002 w 1667723"/>
              <a:gd name="connsiteY2" fmla="*/ 192414 h 3720348"/>
              <a:gd name="connsiteX3" fmla="*/ 293796 w 1667723"/>
              <a:gd name="connsiteY3" fmla="*/ 202468 h 3720348"/>
              <a:gd name="connsiteX4" fmla="*/ 105016 w 1667723"/>
              <a:gd name="connsiteY4" fmla="*/ 1464067 h 3720348"/>
              <a:gd name="connsiteX5" fmla="*/ 7878 w 1667723"/>
              <a:gd name="connsiteY5" fmla="*/ 2774151 h 3720348"/>
              <a:gd name="connsiteX6" fmla="*/ 40211 w 1667723"/>
              <a:gd name="connsiteY6" fmla="*/ 3720348 h 3720348"/>
              <a:gd name="connsiteX0" fmla="*/ 1667723 w 1667723"/>
              <a:gd name="connsiteY0" fmla="*/ 2031507 h 3722756"/>
              <a:gd name="connsiteX1" fmla="*/ 360269 w 1667723"/>
              <a:gd name="connsiteY1" fmla="*/ 2054049 h 3722756"/>
              <a:gd name="connsiteX2" fmla="*/ 468002 w 1667723"/>
              <a:gd name="connsiteY2" fmla="*/ 194822 h 3722756"/>
              <a:gd name="connsiteX3" fmla="*/ 270071 w 1667723"/>
              <a:gd name="connsiteY3" fmla="*/ 199962 h 3722756"/>
              <a:gd name="connsiteX4" fmla="*/ 105016 w 1667723"/>
              <a:gd name="connsiteY4" fmla="*/ 1466475 h 3722756"/>
              <a:gd name="connsiteX5" fmla="*/ 7878 w 1667723"/>
              <a:gd name="connsiteY5" fmla="*/ 2776559 h 3722756"/>
              <a:gd name="connsiteX6" fmla="*/ 40211 w 1667723"/>
              <a:gd name="connsiteY6" fmla="*/ 3722756 h 3722756"/>
              <a:gd name="connsiteX0" fmla="*/ 1667723 w 1667723"/>
              <a:gd name="connsiteY0" fmla="*/ 2031063 h 3722312"/>
              <a:gd name="connsiteX1" fmla="*/ 328636 w 1667723"/>
              <a:gd name="connsiteY1" fmla="*/ 2047053 h 3722312"/>
              <a:gd name="connsiteX2" fmla="*/ 468002 w 1667723"/>
              <a:gd name="connsiteY2" fmla="*/ 194378 h 3722312"/>
              <a:gd name="connsiteX3" fmla="*/ 270071 w 1667723"/>
              <a:gd name="connsiteY3" fmla="*/ 199518 h 3722312"/>
              <a:gd name="connsiteX4" fmla="*/ 105016 w 1667723"/>
              <a:gd name="connsiteY4" fmla="*/ 1466031 h 3722312"/>
              <a:gd name="connsiteX5" fmla="*/ 7878 w 1667723"/>
              <a:gd name="connsiteY5" fmla="*/ 2776115 h 3722312"/>
              <a:gd name="connsiteX6" fmla="*/ 40211 w 1667723"/>
              <a:gd name="connsiteY6" fmla="*/ 3722312 h 3722312"/>
              <a:gd name="connsiteX0" fmla="*/ 1667723 w 1667723"/>
              <a:gd name="connsiteY0" fmla="*/ 2031063 h 3722312"/>
              <a:gd name="connsiteX1" fmla="*/ 328636 w 1667723"/>
              <a:gd name="connsiteY1" fmla="*/ 2047053 h 3722312"/>
              <a:gd name="connsiteX2" fmla="*/ 468002 w 1667723"/>
              <a:gd name="connsiteY2" fmla="*/ 194378 h 3722312"/>
              <a:gd name="connsiteX3" fmla="*/ 270071 w 1667723"/>
              <a:gd name="connsiteY3" fmla="*/ 199518 h 3722312"/>
              <a:gd name="connsiteX4" fmla="*/ 105016 w 1667723"/>
              <a:gd name="connsiteY4" fmla="*/ 1466031 h 3722312"/>
              <a:gd name="connsiteX5" fmla="*/ 7878 w 1667723"/>
              <a:gd name="connsiteY5" fmla="*/ 2776115 h 3722312"/>
              <a:gd name="connsiteX6" fmla="*/ 40211 w 1667723"/>
              <a:gd name="connsiteY6" fmla="*/ 3722312 h 3722312"/>
              <a:gd name="connsiteX0" fmla="*/ 1667723 w 1667723"/>
              <a:gd name="connsiteY0" fmla="*/ 2031063 h 3722312"/>
              <a:gd name="connsiteX1" fmla="*/ 328636 w 1667723"/>
              <a:gd name="connsiteY1" fmla="*/ 2047053 h 3722312"/>
              <a:gd name="connsiteX2" fmla="*/ 468002 w 1667723"/>
              <a:gd name="connsiteY2" fmla="*/ 194378 h 3722312"/>
              <a:gd name="connsiteX3" fmla="*/ 270071 w 1667723"/>
              <a:gd name="connsiteY3" fmla="*/ 199518 h 3722312"/>
              <a:gd name="connsiteX4" fmla="*/ 105016 w 1667723"/>
              <a:gd name="connsiteY4" fmla="*/ 1466031 h 3722312"/>
              <a:gd name="connsiteX5" fmla="*/ 7878 w 1667723"/>
              <a:gd name="connsiteY5" fmla="*/ 2776115 h 3722312"/>
              <a:gd name="connsiteX6" fmla="*/ 40211 w 1667723"/>
              <a:gd name="connsiteY6" fmla="*/ 3722312 h 3722312"/>
              <a:gd name="connsiteX0" fmla="*/ 1667723 w 1667723"/>
              <a:gd name="connsiteY0" fmla="*/ 2022886 h 3714135"/>
              <a:gd name="connsiteX1" fmla="*/ 262940 w 1667723"/>
              <a:gd name="connsiteY1" fmla="*/ 1918048 h 3714135"/>
              <a:gd name="connsiteX2" fmla="*/ 468002 w 1667723"/>
              <a:gd name="connsiteY2" fmla="*/ 186201 h 3714135"/>
              <a:gd name="connsiteX3" fmla="*/ 270071 w 1667723"/>
              <a:gd name="connsiteY3" fmla="*/ 191341 h 3714135"/>
              <a:gd name="connsiteX4" fmla="*/ 105016 w 1667723"/>
              <a:gd name="connsiteY4" fmla="*/ 1457854 h 3714135"/>
              <a:gd name="connsiteX5" fmla="*/ 7878 w 1667723"/>
              <a:gd name="connsiteY5" fmla="*/ 2767938 h 3714135"/>
              <a:gd name="connsiteX6" fmla="*/ 40211 w 1667723"/>
              <a:gd name="connsiteY6" fmla="*/ 3714135 h 3714135"/>
              <a:gd name="connsiteX0" fmla="*/ 1667723 w 1667723"/>
              <a:gd name="connsiteY0" fmla="*/ 2022886 h 3714135"/>
              <a:gd name="connsiteX1" fmla="*/ 262940 w 1667723"/>
              <a:gd name="connsiteY1" fmla="*/ 1918048 h 3714135"/>
              <a:gd name="connsiteX2" fmla="*/ 468002 w 1667723"/>
              <a:gd name="connsiteY2" fmla="*/ 186201 h 3714135"/>
              <a:gd name="connsiteX3" fmla="*/ 270071 w 1667723"/>
              <a:gd name="connsiteY3" fmla="*/ 191341 h 3714135"/>
              <a:gd name="connsiteX4" fmla="*/ 105016 w 1667723"/>
              <a:gd name="connsiteY4" fmla="*/ 1457854 h 3714135"/>
              <a:gd name="connsiteX5" fmla="*/ 7878 w 1667723"/>
              <a:gd name="connsiteY5" fmla="*/ 2767938 h 3714135"/>
              <a:gd name="connsiteX6" fmla="*/ 40211 w 1667723"/>
              <a:gd name="connsiteY6" fmla="*/ 3714135 h 3714135"/>
              <a:gd name="connsiteX0" fmla="*/ 1667723 w 1667723"/>
              <a:gd name="connsiteY0" fmla="*/ 2022886 h 3714135"/>
              <a:gd name="connsiteX1" fmla="*/ 262940 w 1667723"/>
              <a:gd name="connsiteY1" fmla="*/ 1918048 h 3714135"/>
              <a:gd name="connsiteX2" fmla="*/ 468002 w 1667723"/>
              <a:gd name="connsiteY2" fmla="*/ 186201 h 3714135"/>
              <a:gd name="connsiteX3" fmla="*/ 270070 w 1667723"/>
              <a:gd name="connsiteY3" fmla="*/ 191341 h 3714135"/>
              <a:gd name="connsiteX4" fmla="*/ 105016 w 1667723"/>
              <a:gd name="connsiteY4" fmla="*/ 1457854 h 3714135"/>
              <a:gd name="connsiteX5" fmla="*/ 7878 w 1667723"/>
              <a:gd name="connsiteY5" fmla="*/ 2767938 h 3714135"/>
              <a:gd name="connsiteX6" fmla="*/ 40211 w 1667723"/>
              <a:gd name="connsiteY6" fmla="*/ 3714135 h 3714135"/>
              <a:gd name="connsiteX0" fmla="*/ 1660752 w 1660752"/>
              <a:gd name="connsiteY0" fmla="*/ 2022886 h 4380038"/>
              <a:gd name="connsiteX1" fmla="*/ 255969 w 1660752"/>
              <a:gd name="connsiteY1" fmla="*/ 1918048 h 4380038"/>
              <a:gd name="connsiteX2" fmla="*/ 461031 w 1660752"/>
              <a:gd name="connsiteY2" fmla="*/ 186201 h 4380038"/>
              <a:gd name="connsiteX3" fmla="*/ 263099 w 1660752"/>
              <a:gd name="connsiteY3" fmla="*/ 191341 h 4380038"/>
              <a:gd name="connsiteX4" fmla="*/ 98045 w 1660752"/>
              <a:gd name="connsiteY4" fmla="*/ 1457854 h 4380038"/>
              <a:gd name="connsiteX5" fmla="*/ 907 w 1660752"/>
              <a:gd name="connsiteY5" fmla="*/ 2767938 h 4380038"/>
              <a:gd name="connsiteX6" fmla="*/ 128991 w 1660752"/>
              <a:gd name="connsiteY6" fmla="*/ 4380038 h 4380038"/>
              <a:gd name="connsiteX0" fmla="*/ 1563295 w 1563295"/>
              <a:gd name="connsiteY0" fmla="*/ 2022886 h 4380038"/>
              <a:gd name="connsiteX1" fmla="*/ 158512 w 1563295"/>
              <a:gd name="connsiteY1" fmla="*/ 1918048 h 4380038"/>
              <a:gd name="connsiteX2" fmla="*/ 363574 w 1563295"/>
              <a:gd name="connsiteY2" fmla="*/ 186201 h 4380038"/>
              <a:gd name="connsiteX3" fmla="*/ 165642 w 1563295"/>
              <a:gd name="connsiteY3" fmla="*/ 191341 h 4380038"/>
              <a:gd name="connsiteX4" fmla="*/ 588 w 1563295"/>
              <a:gd name="connsiteY4" fmla="*/ 1457854 h 4380038"/>
              <a:gd name="connsiteX5" fmla="*/ 104691 w 1563295"/>
              <a:gd name="connsiteY5" fmla="*/ 3256373 h 4380038"/>
              <a:gd name="connsiteX6" fmla="*/ 31534 w 1563295"/>
              <a:gd name="connsiteY6" fmla="*/ 4380038 h 4380038"/>
              <a:gd name="connsiteX0" fmla="*/ 1563295 w 1563295"/>
              <a:gd name="connsiteY0" fmla="*/ 2022886 h 4436855"/>
              <a:gd name="connsiteX1" fmla="*/ 158512 w 1563295"/>
              <a:gd name="connsiteY1" fmla="*/ 1918048 h 4436855"/>
              <a:gd name="connsiteX2" fmla="*/ 363574 w 1563295"/>
              <a:gd name="connsiteY2" fmla="*/ 186201 h 4436855"/>
              <a:gd name="connsiteX3" fmla="*/ 165642 w 1563295"/>
              <a:gd name="connsiteY3" fmla="*/ 191341 h 4436855"/>
              <a:gd name="connsiteX4" fmla="*/ 588 w 1563295"/>
              <a:gd name="connsiteY4" fmla="*/ 1457854 h 4436855"/>
              <a:gd name="connsiteX5" fmla="*/ 104691 w 1563295"/>
              <a:gd name="connsiteY5" fmla="*/ 3256373 h 4436855"/>
              <a:gd name="connsiteX6" fmla="*/ 40384 w 1563295"/>
              <a:gd name="connsiteY6" fmla="*/ 4436855 h 4436855"/>
              <a:gd name="connsiteX0" fmla="*/ 1563295 w 1563295"/>
              <a:gd name="connsiteY0" fmla="*/ 2022886 h 4436855"/>
              <a:gd name="connsiteX1" fmla="*/ 158512 w 1563295"/>
              <a:gd name="connsiteY1" fmla="*/ 1918048 h 4436855"/>
              <a:gd name="connsiteX2" fmla="*/ 363574 w 1563295"/>
              <a:gd name="connsiteY2" fmla="*/ 186201 h 4436855"/>
              <a:gd name="connsiteX3" fmla="*/ 165642 w 1563295"/>
              <a:gd name="connsiteY3" fmla="*/ 191341 h 4436855"/>
              <a:gd name="connsiteX4" fmla="*/ 588 w 1563295"/>
              <a:gd name="connsiteY4" fmla="*/ 1457854 h 4436855"/>
              <a:gd name="connsiteX5" fmla="*/ 104691 w 1563295"/>
              <a:gd name="connsiteY5" fmla="*/ 3256373 h 4436855"/>
              <a:gd name="connsiteX6" fmla="*/ 40384 w 1563295"/>
              <a:gd name="connsiteY6" fmla="*/ 4436855 h 4436855"/>
              <a:gd name="connsiteX0" fmla="*/ 3843450 w 3843450"/>
              <a:gd name="connsiteY0" fmla="*/ 2056428 h 4470397"/>
              <a:gd name="connsiteX1" fmla="*/ 2438667 w 3843450"/>
              <a:gd name="connsiteY1" fmla="*/ 1951590 h 4470397"/>
              <a:gd name="connsiteX2" fmla="*/ 2643729 w 3843450"/>
              <a:gd name="connsiteY2" fmla="*/ 219743 h 4470397"/>
              <a:gd name="connsiteX3" fmla="*/ 2445797 w 3843450"/>
              <a:gd name="connsiteY3" fmla="*/ 224883 h 4470397"/>
              <a:gd name="connsiteX4" fmla="*/ 33 w 3843450"/>
              <a:gd name="connsiteY4" fmla="*/ 2049936 h 4470397"/>
              <a:gd name="connsiteX5" fmla="*/ 2384846 w 3843450"/>
              <a:gd name="connsiteY5" fmla="*/ 3289915 h 4470397"/>
              <a:gd name="connsiteX6" fmla="*/ 2320539 w 3843450"/>
              <a:gd name="connsiteY6" fmla="*/ 4470397 h 4470397"/>
              <a:gd name="connsiteX0" fmla="*/ 3934117 w 3934117"/>
              <a:gd name="connsiteY0" fmla="*/ 1838973 h 4252942"/>
              <a:gd name="connsiteX1" fmla="*/ 2529334 w 3934117"/>
              <a:gd name="connsiteY1" fmla="*/ 1734135 h 4252942"/>
              <a:gd name="connsiteX2" fmla="*/ 2734396 w 3934117"/>
              <a:gd name="connsiteY2" fmla="*/ 2288 h 4252942"/>
              <a:gd name="connsiteX3" fmla="*/ 713501 w 3934117"/>
              <a:gd name="connsiteY3" fmla="*/ 1375586 h 4252942"/>
              <a:gd name="connsiteX4" fmla="*/ 90700 w 3934117"/>
              <a:gd name="connsiteY4" fmla="*/ 1832481 h 4252942"/>
              <a:gd name="connsiteX5" fmla="*/ 2475513 w 3934117"/>
              <a:gd name="connsiteY5" fmla="*/ 3072460 h 4252942"/>
              <a:gd name="connsiteX6" fmla="*/ 2411206 w 3934117"/>
              <a:gd name="connsiteY6" fmla="*/ 4252942 h 4252942"/>
              <a:gd name="connsiteX0" fmla="*/ 3913938 w 3913938"/>
              <a:gd name="connsiteY0" fmla="*/ 473639 h 2887608"/>
              <a:gd name="connsiteX1" fmla="*/ 2509155 w 3913938"/>
              <a:gd name="connsiteY1" fmla="*/ 368801 h 2887608"/>
              <a:gd name="connsiteX2" fmla="*/ 1338923 w 3913938"/>
              <a:gd name="connsiteY2" fmla="*/ 166571 h 2887608"/>
              <a:gd name="connsiteX3" fmla="*/ 693322 w 3913938"/>
              <a:gd name="connsiteY3" fmla="*/ 10252 h 2887608"/>
              <a:gd name="connsiteX4" fmla="*/ 70521 w 3913938"/>
              <a:gd name="connsiteY4" fmla="*/ 467147 h 2887608"/>
              <a:gd name="connsiteX5" fmla="*/ 2455334 w 3913938"/>
              <a:gd name="connsiteY5" fmla="*/ 1707126 h 2887608"/>
              <a:gd name="connsiteX6" fmla="*/ 2391027 w 3913938"/>
              <a:gd name="connsiteY6" fmla="*/ 2887608 h 2887608"/>
              <a:gd name="connsiteX0" fmla="*/ 3835422 w 3835423"/>
              <a:gd name="connsiteY0" fmla="*/ 952236 h 2887608"/>
              <a:gd name="connsiteX1" fmla="*/ 2509155 w 3835423"/>
              <a:gd name="connsiteY1" fmla="*/ 368801 h 2887608"/>
              <a:gd name="connsiteX2" fmla="*/ 1338923 w 3835423"/>
              <a:gd name="connsiteY2" fmla="*/ 166571 h 2887608"/>
              <a:gd name="connsiteX3" fmla="*/ 693322 w 3835423"/>
              <a:gd name="connsiteY3" fmla="*/ 10252 h 2887608"/>
              <a:gd name="connsiteX4" fmla="*/ 70521 w 3835423"/>
              <a:gd name="connsiteY4" fmla="*/ 467147 h 2887608"/>
              <a:gd name="connsiteX5" fmla="*/ 2455334 w 3835423"/>
              <a:gd name="connsiteY5" fmla="*/ 1707126 h 2887608"/>
              <a:gd name="connsiteX6" fmla="*/ 2391027 w 3835423"/>
              <a:gd name="connsiteY6" fmla="*/ 2887608 h 2887608"/>
              <a:gd name="connsiteX0" fmla="*/ 3835422 w 3835422"/>
              <a:gd name="connsiteY0" fmla="*/ 957464 h 2892836"/>
              <a:gd name="connsiteX1" fmla="*/ 2415199 w 3835422"/>
              <a:gd name="connsiteY1" fmla="*/ 794443 h 2892836"/>
              <a:gd name="connsiteX2" fmla="*/ 1338923 w 3835422"/>
              <a:gd name="connsiteY2" fmla="*/ 171799 h 2892836"/>
              <a:gd name="connsiteX3" fmla="*/ 693322 w 3835422"/>
              <a:gd name="connsiteY3" fmla="*/ 15480 h 2892836"/>
              <a:gd name="connsiteX4" fmla="*/ 70521 w 3835422"/>
              <a:gd name="connsiteY4" fmla="*/ 472375 h 2892836"/>
              <a:gd name="connsiteX5" fmla="*/ 2455334 w 3835422"/>
              <a:gd name="connsiteY5" fmla="*/ 1712354 h 2892836"/>
              <a:gd name="connsiteX6" fmla="*/ 2391027 w 3835422"/>
              <a:gd name="connsiteY6" fmla="*/ 2892836 h 2892836"/>
              <a:gd name="connsiteX0" fmla="*/ 3901764 w 3901764"/>
              <a:gd name="connsiteY0" fmla="*/ 990371 h 2925743"/>
              <a:gd name="connsiteX1" fmla="*/ 2481541 w 3901764"/>
              <a:gd name="connsiteY1" fmla="*/ 827350 h 2925743"/>
              <a:gd name="connsiteX2" fmla="*/ 1405265 w 3901764"/>
              <a:gd name="connsiteY2" fmla="*/ 204706 h 2925743"/>
              <a:gd name="connsiteX3" fmla="*/ 759664 w 3901764"/>
              <a:gd name="connsiteY3" fmla="*/ 48387 h 2925743"/>
              <a:gd name="connsiteX4" fmla="*/ 66302 w 3901764"/>
              <a:gd name="connsiteY4" fmla="*/ 978653 h 2925743"/>
              <a:gd name="connsiteX5" fmla="*/ 2521676 w 3901764"/>
              <a:gd name="connsiteY5" fmla="*/ 1745261 h 2925743"/>
              <a:gd name="connsiteX6" fmla="*/ 2457369 w 3901764"/>
              <a:gd name="connsiteY6" fmla="*/ 2925743 h 2925743"/>
              <a:gd name="connsiteX0" fmla="*/ 4028112 w 4028112"/>
              <a:gd name="connsiteY0" fmla="*/ 787122 h 2722494"/>
              <a:gd name="connsiteX1" fmla="*/ 2607889 w 4028112"/>
              <a:gd name="connsiteY1" fmla="*/ 624101 h 2722494"/>
              <a:gd name="connsiteX2" fmla="*/ 1531613 w 4028112"/>
              <a:gd name="connsiteY2" fmla="*/ 1457 h 2722494"/>
              <a:gd name="connsiteX3" fmla="*/ 311577 w 4028112"/>
              <a:gd name="connsiteY3" fmla="*/ 461569 h 2722494"/>
              <a:gd name="connsiteX4" fmla="*/ 192650 w 4028112"/>
              <a:gd name="connsiteY4" fmla="*/ 775404 h 2722494"/>
              <a:gd name="connsiteX5" fmla="*/ 2648024 w 4028112"/>
              <a:gd name="connsiteY5" fmla="*/ 1542012 h 2722494"/>
              <a:gd name="connsiteX6" fmla="*/ 2583717 w 4028112"/>
              <a:gd name="connsiteY6" fmla="*/ 2722494 h 2722494"/>
              <a:gd name="connsiteX0" fmla="*/ 4021435 w 4021435"/>
              <a:gd name="connsiteY0" fmla="*/ 327806 h 2263178"/>
              <a:gd name="connsiteX1" fmla="*/ 2601212 w 4021435"/>
              <a:gd name="connsiteY1" fmla="*/ 164785 h 2263178"/>
              <a:gd name="connsiteX2" fmla="*/ 1359569 w 4021435"/>
              <a:gd name="connsiteY2" fmla="*/ 174575 h 2263178"/>
              <a:gd name="connsiteX3" fmla="*/ 304900 w 4021435"/>
              <a:gd name="connsiteY3" fmla="*/ 2253 h 2263178"/>
              <a:gd name="connsiteX4" fmla="*/ 185973 w 4021435"/>
              <a:gd name="connsiteY4" fmla="*/ 316088 h 2263178"/>
              <a:gd name="connsiteX5" fmla="*/ 2641347 w 4021435"/>
              <a:gd name="connsiteY5" fmla="*/ 1082696 h 2263178"/>
              <a:gd name="connsiteX6" fmla="*/ 2577040 w 4021435"/>
              <a:gd name="connsiteY6" fmla="*/ 2263178 h 2263178"/>
              <a:gd name="connsiteX0" fmla="*/ 4021435 w 4021435"/>
              <a:gd name="connsiteY0" fmla="*/ 328239 h 2263611"/>
              <a:gd name="connsiteX1" fmla="*/ 2370270 w 4021435"/>
              <a:gd name="connsiteY1" fmla="*/ 351066 h 2263611"/>
              <a:gd name="connsiteX2" fmla="*/ 1359569 w 4021435"/>
              <a:gd name="connsiteY2" fmla="*/ 175008 h 2263611"/>
              <a:gd name="connsiteX3" fmla="*/ 304900 w 4021435"/>
              <a:gd name="connsiteY3" fmla="*/ 2686 h 2263611"/>
              <a:gd name="connsiteX4" fmla="*/ 185973 w 4021435"/>
              <a:gd name="connsiteY4" fmla="*/ 316521 h 2263611"/>
              <a:gd name="connsiteX5" fmla="*/ 2641347 w 4021435"/>
              <a:gd name="connsiteY5" fmla="*/ 1083129 h 2263611"/>
              <a:gd name="connsiteX6" fmla="*/ 2577040 w 4021435"/>
              <a:gd name="connsiteY6" fmla="*/ 2263611 h 2263611"/>
              <a:gd name="connsiteX0" fmla="*/ 3945506 w 3945506"/>
              <a:gd name="connsiteY0" fmla="*/ 429354 h 2263612"/>
              <a:gd name="connsiteX1" fmla="*/ 2370270 w 3945506"/>
              <a:gd name="connsiteY1" fmla="*/ 351067 h 2263612"/>
              <a:gd name="connsiteX2" fmla="*/ 1359569 w 3945506"/>
              <a:gd name="connsiteY2" fmla="*/ 175009 h 2263612"/>
              <a:gd name="connsiteX3" fmla="*/ 304900 w 3945506"/>
              <a:gd name="connsiteY3" fmla="*/ 2687 h 2263612"/>
              <a:gd name="connsiteX4" fmla="*/ 185973 w 3945506"/>
              <a:gd name="connsiteY4" fmla="*/ 316522 h 2263612"/>
              <a:gd name="connsiteX5" fmla="*/ 2641347 w 3945506"/>
              <a:gd name="connsiteY5" fmla="*/ 1083130 h 2263612"/>
              <a:gd name="connsiteX6" fmla="*/ 2577040 w 3945506"/>
              <a:gd name="connsiteY6" fmla="*/ 2263612 h 2263612"/>
              <a:gd name="connsiteX0" fmla="*/ 3899833 w 3899833"/>
              <a:gd name="connsiteY0" fmla="*/ 431887 h 2266145"/>
              <a:gd name="connsiteX1" fmla="*/ 2324597 w 3899833"/>
              <a:gd name="connsiteY1" fmla="*/ 353600 h 2266145"/>
              <a:gd name="connsiteX2" fmla="*/ 1313896 w 3899833"/>
              <a:gd name="connsiteY2" fmla="*/ 177542 h 2266145"/>
              <a:gd name="connsiteX3" fmla="*/ 259227 w 3899833"/>
              <a:gd name="connsiteY3" fmla="*/ 5220 h 2266145"/>
              <a:gd name="connsiteX4" fmla="*/ 201872 w 3899833"/>
              <a:gd name="connsiteY4" fmla="*/ 386794 h 2266145"/>
              <a:gd name="connsiteX5" fmla="*/ 2595674 w 3899833"/>
              <a:gd name="connsiteY5" fmla="*/ 1085663 h 2266145"/>
              <a:gd name="connsiteX6" fmla="*/ 2531367 w 3899833"/>
              <a:gd name="connsiteY6" fmla="*/ 2266145 h 2266145"/>
              <a:gd name="connsiteX0" fmla="*/ 3897950 w 3897950"/>
              <a:gd name="connsiteY0" fmla="*/ 429699 h 2263957"/>
              <a:gd name="connsiteX1" fmla="*/ 2322714 w 3897950"/>
              <a:gd name="connsiteY1" fmla="*/ 351412 h 2263957"/>
              <a:gd name="connsiteX2" fmla="*/ 1312013 w 3897950"/>
              <a:gd name="connsiteY2" fmla="*/ 175354 h 2263957"/>
              <a:gd name="connsiteX3" fmla="*/ 257344 w 3897950"/>
              <a:gd name="connsiteY3" fmla="*/ 3032 h 2263957"/>
              <a:gd name="connsiteX4" fmla="*/ 199989 w 3897950"/>
              <a:gd name="connsiteY4" fmla="*/ 384606 h 2263957"/>
              <a:gd name="connsiteX5" fmla="*/ 2593791 w 3897950"/>
              <a:gd name="connsiteY5" fmla="*/ 1083475 h 2263957"/>
              <a:gd name="connsiteX6" fmla="*/ 2529484 w 3897950"/>
              <a:gd name="connsiteY6" fmla="*/ 2263957 h 2263957"/>
              <a:gd name="connsiteX0" fmla="*/ 3899038 w 3899038"/>
              <a:gd name="connsiteY0" fmla="*/ 427200 h 2261458"/>
              <a:gd name="connsiteX1" fmla="*/ 2323802 w 3899038"/>
              <a:gd name="connsiteY1" fmla="*/ 348913 h 2261458"/>
              <a:gd name="connsiteX2" fmla="*/ 1313101 w 3899038"/>
              <a:gd name="connsiteY2" fmla="*/ 172855 h 2261458"/>
              <a:gd name="connsiteX3" fmla="*/ 258432 w 3899038"/>
              <a:gd name="connsiteY3" fmla="*/ 533 h 2261458"/>
              <a:gd name="connsiteX4" fmla="*/ 201077 w 3899038"/>
              <a:gd name="connsiteY4" fmla="*/ 382107 h 2261458"/>
              <a:gd name="connsiteX5" fmla="*/ 2594879 w 3899038"/>
              <a:gd name="connsiteY5" fmla="*/ 1080976 h 2261458"/>
              <a:gd name="connsiteX6" fmla="*/ 2530572 w 3899038"/>
              <a:gd name="connsiteY6" fmla="*/ 2261458 h 2261458"/>
              <a:gd name="connsiteX0" fmla="*/ 3834215 w 3834215"/>
              <a:gd name="connsiteY0" fmla="*/ 536876 h 2261458"/>
              <a:gd name="connsiteX1" fmla="*/ 2323802 w 3834215"/>
              <a:gd name="connsiteY1" fmla="*/ 348913 h 2261458"/>
              <a:gd name="connsiteX2" fmla="*/ 1313101 w 3834215"/>
              <a:gd name="connsiteY2" fmla="*/ 172855 h 2261458"/>
              <a:gd name="connsiteX3" fmla="*/ 258432 w 3834215"/>
              <a:gd name="connsiteY3" fmla="*/ 533 h 2261458"/>
              <a:gd name="connsiteX4" fmla="*/ 201077 w 3834215"/>
              <a:gd name="connsiteY4" fmla="*/ 382107 h 2261458"/>
              <a:gd name="connsiteX5" fmla="*/ 2594879 w 3834215"/>
              <a:gd name="connsiteY5" fmla="*/ 1080976 h 2261458"/>
              <a:gd name="connsiteX6" fmla="*/ 2530572 w 3834215"/>
              <a:gd name="connsiteY6" fmla="*/ 2261458 h 2261458"/>
              <a:gd name="connsiteX0" fmla="*/ 3834215 w 3834215"/>
              <a:gd name="connsiteY0" fmla="*/ 536876 h 2261458"/>
              <a:gd name="connsiteX1" fmla="*/ 2309512 w 3834215"/>
              <a:gd name="connsiteY1" fmla="*/ 169839 h 2261458"/>
              <a:gd name="connsiteX2" fmla="*/ 1313101 w 3834215"/>
              <a:gd name="connsiteY2" fmla="*/ 172855 h 2261458"/>
              <a:gd name="connsiteX3" fmla="*/ 258432 w 3834215"/>
              <a:gd name="connsiteY3" fmla="*/ 533 h 2261458"/>
              <a:gd name="connsiteX4" fmla="*/ 201077 w 3834215"/>
              <a:gd name="connsiteY4" fmla="*/ 382107 h 2261458"/>
              <a:gd name="connsiteX5" fmla="*/ 2594879 w 3834215"/>
              <a:gd name="connsiteY5" fmla="*/ 1080976 h 2261458"/>
              <a:gd name="connsiteX6" fmla="*/ 2530572 w 3834215"/>
              <a:gd name="connsiteY6" fmla="*/ 2261458 h 2261458"/>
              <a:gd name="connsiteX0" fmla="*/ 3834215 w 3834215"/>
              <a:gd name="connsiteY0" fmla="*/ 536876 h 2261458"/>
              <a:gd name="connsiteX1" fmla="*/ 2309512 w 3834215"/>
              <a:gd name="connsiteY1" fmla="*/ 169839 h 2261458"/>
              <a:gd name="connsiteX2" fmla="*/ 1313101 w 3834215"/>
              <a:gd name="connsiteY2" fmla="*/ 172855 h 2261458"/>
              <a:gd name="connsiteX3" fmla="*/ 258432 w 3834215"/>
              <a:gd name="connsiteY3" fmla="*/ 533 h 2261458"/>
              <a:gd name="connsiteX4" fmla="*/ 201077 w 3834215"/>
              <a:gd name="connsiteY4" fmla="*/ 382107 h 2261458"/>
              <a:gd name="connsiteX5" fmla="*/ 2594879 w 3834215"/>
              <a:gd name="connsiteY5" fmla="*/ 1080976 h 2261458"/>
              <a:gd name="connsiteX6" fmla="*/ 2530572 w 3834215"/>
              <a:gd name="connsiteY6" fmla="*/ 2261458 h 2261458"/>
              <a:gd name="connsiteX0" fmla="*/ 3833397 w 3833397"/>
              <a:gd name="connsiteY0" fmla="*/ 587058 h 2311640"/>
              <a:gd name="connsiteX1" fmla="*/ 2308694 w 3833397"/>
              <a:gd name="connsiteY1" fmla="*/ 220021 h 2311640"/>
              <a:gd name="connsiteX2" fmla="*/ 1275997 w 3833397"/>
              <a:gd name="connsiteY2" fmla="*/ 22262 h 2311640"/>
              <a:gd name="connsiteX3" fmla="*/ 257614 w 3833397"/>
              <a:gd name="connsiteY3" fmla="*/ 50715 h 2311640"/>
              <a:gd name="connsiteX4" fmla="*/ 200259 w 3833397"/>
              <a:gd name="connsiteY4" fmla="*/ 432289 h 2311640"/>
              <a:gd name="connsiteX5" fmla="*/ 2594061 w 3833397"/>
              <a:gd name="connsiteY5" fmla="*/ 1131158 h 2311640"/>
              <a:gd name="connsiteX6" fmla="*/ 2529754 w 3833397"/>
              <a:gd name="connsiteY6" fmla="*/ 2311640 h 2311640"/>
              <a:gd name="connsiteX0" fmla="*/ 3636328 w 3636327"/>
              <a:gd name="connsiteY0" fmla="*/ 522809 h 2311640"/>
              <a:gd name="connsiteX1" fmla="*/ 2308694 w 3636327"/>
              <a:gd name="connsiteY1" fmla="*/ 220021 h 2311640"/>
              <a:gd name="connsiteX2" fmla="*/ 1275997 w 3636327"/>
              <a:gd name="connsiteY2" fmla="*/ 22262 h 2311640"/>
              <a:gd name="connsiteX3" fmla="*/ 257614 w 3636327"/>
              <a:gd name="connsiteY3" fmla="*/ 50715 h 2311640"/>
              <a:gd name="connsiteX4" fmla="*/ 200259 w 3636327"/>
              <a:gd name="connsiteY4" fmla="*/ 432289 h 2311640"/>
              <a:gd name="connsiteX5" fmla="*/ 2594061 w 3636327"/>
              <a:gd name="connsiteY5" fmla="*/ 1131158 h 2311640"/>
              <a:gd name="connsiteX6" fmla="*/ 2529754 w 3636327"/>
              <a:gd name="connsiteY6" fmla="*/ 2311640 h 2311640"/>
              <a:gd name="connsiteX0" fmla="*/ 3636328 w 3636327"/>
              <a:gd name="connsiteY0" fmla="*/ 522809 h 2311640"/>
              <a:gd name="connsiteX1" fmla="*/ 2308694 w 3636327"/>
              <a:gd name="connsiteY1" fmla="*/ 220021 h 2311640"/>
              <a:gd name="connsiteX2" fmla="*/ 1275997 w 3636327"/>
              <a:gd name="connsiteY2" fmla="*/ 22262 h 2311640"/>
              <a:gd name="connsiteX3" fmla="*/ 257614 w 3636327"/>
              <a:gd name="connsiteY3" fmla="*/ 50715 h 2311640"/>
              <a:gd name="connsiteX4" fmla="*/ 200259 w 3636327"/>
              <a:gd name="connsiteY4" fmla="*/ 432289 h 2311640"/>
              <a:gd name="connsiteX5" fmla="*/ 2594061 w 3636327"/>
              <a:gd name="connsiteY5" fmla="*/ 1131158 h 2311640"/>
              <a:gd name="connsiteX6" fmla="*/ 2529754 w 3636327"/>
              <a:gd name="connsiteY6" fmla="*/ 2311640 h 2311640"/>
              <a:gd name="connsiteX0" fmla="*/ 3636328 w 3636327"/>
              <a:gd name="connsiteY0" fmla="*/ 544217 h 2333048"/>
              <a:gd name="connsiteX1" fmla="*/ 1275997 w 3636327"/>
              <a:gd name="connsiteY1" fmla="*/ 43670 h 2333048"/>
              <a:gd name="connsiteX2" fmla="*/ 257614 w 3636327"/>
              <a:gd name="connsiteY2" fmla="*/ 72123 h 2333048"/>
              <a:gd name="connsiteX3" fmla="*/ 200259 w 3636327"/>
              <a:gd name="connsiteY3" fmla="*/ 453697 h 2333048"/>
              <a:gd name="connsiteX4" fmla="*/ 2594061 w 3636327"/>
              <a:gd name="connsiteY4" fmla="*/ 1152566 h 2333048"/>
              <a:gd name="connsiteX5" fmla="*/ 2529754 w 3636327"/>
              <a:gd name="connsiteY5" fmla="*/ 2333048 h 2333048"/>
              <a:gd name="connsiteX0" fmla="*/ 3611099 w 3611098"/>
              <a:gd name="connsiteY0" fmla="*/ 623435 h 2412266"/>
              <a:gd name="connsiteX1" fmla="*/ 1250768 w 3611098"/>
              <a:gd name="connsiteY1" fmla="*/ 122888 h 2412266"/>
              <a:gd name="connsiteX2" fmla="*/ 301493 w 3611098"/>
              <a:gd name="connsiteY2" fmla="*/ 28528 h 2412266"/>
              <a:gd name="connsiteX3" fmla="*/ 175030 w 3611098"/>
              <a:gd name="connsiteY3" fmla="*/ 532915 h 2412266"/>
              <a:gd name="connsiteX4" fmla="*/ 2568832 w 3611098"/>
              <a:gd name="connsiteY4" fmla="*/ 1231784 h 2412266"/>
              <a:gd name="connsiteX5" fmla="*/ 2504525 w 3611098"/>
              <a:gd name="connsiteY5" fmla="*/ 2412266 h 2412266"/>
              <a:gd name="connsiteX0" fmla="*/ 3569041 w 3569040"/>
              <a:gd name="connsiteY0" fmla="*/ 626177 h 2415008"/>
              <a:gd name="connsiteX1" fmla="*/ 1208710 w 3569040"/>
              <a:gd name="connsiteY1" fmla="*/ 125630 h 2415008"/>
              <a:gd name="connsiteX2" fmla="*/ 259435 w 3569040"/>
              <a:gd name="connsiteY2" fmla="*/ 31270 h 2415008"/>
              <a:gd name="connsiteX3" fmla="*/ 188570 w 3569040"/>
              <a:gd name="connsiteY3" fmla="*/ 573162 h 2415008"/>
              <a:gd name="connsiteX4" fmla="*/ 2526774 w 3569040"/>
              <a:gd name="connsiteY4" fmla="*/ 1234526 h 2415008"/>
              <a:gd name="connsiteX5" fmla="*/ 2462467 w 3569040"/>
              <a:gd name="connsiteY5" fmla="*/ 2415008 h 2415008"/>
              <a:gd name="connsiteX0" fmla="*/ 3533219 w 3533218"/>
              <a:gd name="connsiteY0" fmla="*/ 626177 h 2415008"/>
              <a:gd name="connsiteX1" fmla="*/ 1172888 w 3533218"/>
              <a:gd name="connsiteY1" fmla="*/ 125630 h 2415008"/>
              <a:gd name="connsiteX2" fmla="*/ 223613 w 3533218"/>
              <a:gd name="connsiteY2" fmla="*/ 31270 h 2415008"/>
              <a:gd name="connsiteX3" fmla="*/ 152748 w 3533218"/>
              <a:gd name="connsiteY3" fmla="*/ 573162 h 2415008"/>
              <a:gd name="connsiteX4" fmla="*/ 2490952 w 3533218"/>
              <a:gd name="connsiteY4" fmla="*/ 1234526 h 2415008"/>
              <a:gd name="connsiteX5" fmla="*/ 2426645 w 3533218"/>
              <a:gd name="connsiteY5" fmla="*/ 2415008 h 2415008"/>
              <a:gd name="connsiteX0" fmla="*/ 3569265 w 3569264"/>
              <a:gd name="connsiteY0" fmla="*/ 626177 h 2415008"/>
              <a:gd name="connsiteX1" fmla="*/ 1208934 w 3569264"/>
              <a:gd name="connsiteY1" fmla="*/ 125630 h 2415008"/>
              <a:gd name="connsiteX2" fmla="*/ 259659 w 3569264"/>
              <a:gd name="connsiteY2" fmla="*/ 31270 h 2415008"/>
              <a:gd name="connsiteX3" fmla="*/ 188794 w 3569264"/>
              <a:gd name="connsiteY3" fmla="*/ 573162 h 2415008"/>
              <a:gd name="connsiteX4" fmla="*/ 2530047 w 3569264"/>
              <a:gd name="connsiteY4" fmla="*/ 1254896 h 2415008"/>
              <a:gd name="connsiteX5" fmla="*/ 2462691 w 3569264"/>
              <a:gd name="connsiteY5" fmla="*/ 2415008 h 2415008"/>
              <a:gd name="connsiteX0" fmla="*/ 3569265 w 3569264"/>
              <a:gd name="connsiteY0" fmla="*/ 626177 h 2569997"/>
              <a:gd name="connsiteX1" fmla="*/ 1208934 w 3569264"/>
              <a:gd name="connsiteY1" fmla="*/ 125630 h 2569997"/>
              <a:gd name="connsiteX2" fmla="*/ 259659 w 3569264"/>
              <a:gd name="connsiteY2" fmla="*/ 31270 h 2569997"/>
              <a:gd name="connsiteX3" fmla="*/ 188794 w 3569264"/>
              <a:gd name="connsiteY3" fmla="*/ 573162 h 2569997"/>
              <a:gd name="connsiteX4" fmla="*/ 2530047 w 3569264"/>
              <a:gd name="connsiteY4" fmla="*/ 1254896 h 2569997"/>
              <a:gd name="connsiteX5" fmla="*/ 2373403 w 3569264"/>
              <a:gd name="connsiteY5" fmla="*/ 2569998 h 2569997"/>
              <a:gd name="connsiteX0" fmla="*/ 3572094 w 3572093"/>
              <a:gd name="connsiteY0" fmla="*/ 626177 h 2569997"/>
              <a:gd name="connsiteX1" fmla="*/ 1211763 w 3572093"/>
              <a:gd name="connsiteY1" fmla="*/ 125630 h 2569997"/>
              <a:gd name="connsiteX2" fmla="*/ 262488 w 3572093"/>
              <a:gd name="connsiteY2" fmla="*/ 31270 h 2569997"/>
              <a:gd name="connsiteX3" fmla="*/ 191623 w 3572093"/>
              <a:gd name="connsiteY3" fmla="*/ 573162 h 2569997"/>
              <a:gd name="connsiteX4" fmla="*/ 2571342 w 3572093"/>
              <a:gd name="connsiteY4" fmla="*/ 1344955 h 2569997"/>
              <a:gd name="connsiteX5" fmla="*/ 2376232 w 3572093"/>
              <a:gd name="connsiteY5" fmla="*/ 2569998 h 2569997"/>
              <a:gd name="connsiteX0" fmla="*/ 3067137 w 3067138"/>
              <a:gd name="connsiteY0" fmla="*/ 476949 h 2566016"/>
              <a:gd name="connsiteX1" fmla="*/ 1211763 w 3067138"/>
              <a:gd name="connsiteY1" fmla="*/ 121649 h 2566016"/>
              <a:gd name="connsiteX2" fmla="*/ 262488 w 3067138"/>
              <a:gd name="connsiteY2" fmla="*/ 27289 h 2566016"/>
              <a:gd name="connsiteX3" fmla="*/ 191623 w 3067138"/>
              <a:gd name="connsiteY3" fmla="*/ 569181 h 2566016"/>
              <a:gd name="connsiteX4" fmla="*/ 2571342 w 3067138"/>
              <a:gd name="connsiteY4" fmla="*/ 1340974 h 2566016"/>
              <a:gd name="connsiteX5" fmla="*/ 2376232 w 3067138"/>
              <a:gd name="connsiteY5" fmla="*/ 2566017 h 2566016"/>
              <a:gd name="connsiteX0" fmla="*/ 3067137 w 3067138"/>
              <a:gd name="connsiteY0" fmla="*/ 476949 h 3314161"/>
              <a:gd name="connsiteX1" fmla="*/ 1211763 w 3067138"/>
              <a:gd name="connsiteY1" fmla="*/ 121649 h 3314161"/>
              <a:gd name="connsiteX2" fmla="*/ 262488 w 3067138"/>
              <a:gd name="connsiteY2" fmla="*/ 27289 h 3314161"/>
              <a:gd name="connsiteX3" fmla="*/ 191623 w 3067138"/>
              <a:gd name="connsiteY3" fmla="*/ 569181 h 3314161"/>
              <a:gd name="connsiteX4" fmla="*/ 2571342 w 3067138"/>
              <a:gd name="connsiteY4" fmla="*/ 1340974 h 3314161"/>
              <a:gd name="connsiteX5" fmla="*/ 2118095 w 3067138"/>
              <a:gd name="connsiteY5" fmla="*/ 3314159 h 3314161"/>
              <a:gd name="connsiteX0" fmla="*/ 3059404 w 3059405"/>
              <a:gd name="connsiteY0" fmla="*/ 476949 h 3314161"/>
              <a:gd name="connsiteX1" fmla="*/ 1204030 w 3059405"/>
              <a:gd name="connsiteY1" fmla="*/ 121649 h 3314161"/>
              <a:gd name="connsiteX2" fmla="*/ 254755 w 3059405"/>
              <a:gd name="connsiteY2" fmla="*/ 27289 h 3314161"/>
              <a:gd name="connsiteX3" fmla="*/ 183890 w 3059405"/>
              <a:gd name="connsiteY3" fmla="*/ 569181 h 3314161"/>
              <a:gd name="connsiteX4" fmla="*/ 2458429 w 3059405"/>
              <a:gd name="connsiteY4" fmla="*/ 1553943 h 3314161"/>
              <a:gd name="connsiteX5" fmla="*/ 2110362 w 3059405"/>
              <a:gd name="connsiteY5" fmla="*/ 3314159 h 3314161"/>
              <a:gd name="connsiteX0" fmla="*/ 3061365 w 3061366"/>
              <a:gd name="connsiteY0" fmla="*/ 476949 h 3314161"/>
              <a:gd name="connsiteX1" fmla="*/ 1205991 w 3061366"/>
              <a:gd name="connsiteY1" fmla="*/ 121649 h 3314161"/>
              <a:gd name="connsiteX2" fmla="*/ 256716 w 3061366"/>
              <a:gd name="connsiteY2" fmla="*/ 27289 h 3314161"/>
              <a:gd name="connsiteX3" fmla="*/ 185851 w 3061366"/>
              <a:gd name="connsiteY3" fmla="*/ 569181 h 3314161"/>
              <a:gd name="connsiteX4" fmla="*/ 2487066 w 3061366"/>
              <a:gd name="connsiteY4" fmla="*/ 1530774 h 3314161"/>
              <a:gd name="connsiteX5" fmla="*/ 2112323 w 3061366"/>
              <a:gd name="connsiteY5" fmla="*/ 3314159 h 3314161"/>
              <a:gd name="connsiteX0" fmla="*/ 3061365 w 3061366"/>
              <a:gd name="connsiteY0" fmla="*/ 476949 h 3314161"/>
              <a:gd name="connsiteX1" fmla="*/ 1205991 w 3061366"/>
              <a:gd name="connsiteY1" fmla="*/ 121649 h 3314161"/>
              <a:gd name="connsiteX2" fmla="*/ 256716 w 3061366"/>
              <a:gd name="connsiteY2" fmla="*/ 27289 h 3314161"/>
              <a:gd name="connsiteX3" fmla="*/ 185851 w 3061366"/>
              <a:gd name="connsiteY3" fmla="*/ 569181 h 3314161"/>
              <a:gd name="connsiteX4" fmla="*/ 2487066 w 3061366"/>
              <a:gd name="connsiteY4" fmla="*/ 1530774 h 3314161"/>
              <a:gd name="connsiteX5" fmla="*/ 2112323 w 3061366"/>
              <a:gd name="connsiteY5" fmla="*/ 3314159 h 3314161"/>
              <a:gd name="connsiteX0" fmla="*/ 3061365 w 3061366"/>
              <a:gd name="connsiteY0" fmla="*/ 476949 h 3015118"/>
              <a:gd name="connsiteX1" fmla="*/ 1205991 w 3061366"/>
              <a:gd name="connsiteY1" fmla="*/ 121649 h 3015118"/>
              <a:gd name="connsiteX2" fmla="*/ 256716 w 3061366"/>
              <a:gd name="connsiteY2" fmla="*/ 27289 h 3015118"/>
              <a:gd name="connsiteX3" fmla="*/ 185851 w 3061366"/>
              <a:gd name="connsiteY3" fmla="*/ 569181 h 3015118"/>
              <a:gd name="connsiteX4" fmla="*/ 2487066 w 3061366"/>
              <a:gd name="connsiteY4" fmla="*/ 1530774 h 3015118"/>
              <a:gd name="connsiteX5" fmla="*/ 2133415 w 3061366"/>
              <a:gd name="connsiteY5" fmla="*/ 3015117 h 3015118"/>
              <a:gd name="connsiteX0" fmla="*/ 3061365 w 3061366"/>
              <a:gd name="connsiteY0" fmla="*/ 476949 h 3015118"/>
              <a:gd name="connsiteX1" fmla="*/ 1205991 w 3061366"/>
              <a:gd name="connsiteY1" fmla="*/ 121648 h 3015118"/>
              <a:gd name="connsiteX2" fmla="*/ 256716 w 3061366"/>
              <a:gd name="connsiteY2" fmla="*/ 27289 h 3015118"/>
              <a:gd name="connsiteX3" fmla="*/ 185851 w 3061366"/>
              <a:gd name="connsiteY3" fmla="*/ 569181 h 3015118"/>
              <a:gd name="connsiteX4" fmla="*/ 2487066 w 3061366"/>
              <a:gd name="connsiteY4" fmla="*/ 1530774 h 3015118"/>
              <a:gd name="connsiteX5" fmla="*/ 2133415 w 3061366"/>
              <a:gd name="connsiteY5" fmla="*/ 3015117 h 3015118"/>
              <a:gd name="connsiteX0" fmla="*/ 3037209 w 3037210"/>
              <a:gd name="connsiteY0" fmla="*/ 536856 h 3016621"/>
              <a:gd name="connsiteX1" fmla="*/ 1205991 w 3037210"/>
              <a:gd name="connsiteY1" fmla="*/ 123151 h 3016621"/>
              <a:gd name="connsiteX2" fmla="*/ 256716 w 3037210"/>
              <a:gd name="connsiteY2" fmla="*/ 28792 h 3016621"/>
              <a:gd name="connsiteX3" fmla="*/ 185851 w 3037210"/>
              <a:gd name="connsiteY3" fmla="*/ 570684 h 3016621"/>
              <a:gd name="connsiteX4" fmla="*/ 2487066 w 3037210"/>
              <a:gd name="connsiteY4" fmla="*/ 1532277 h 3016621"/>
              <a:gd name="connsiteX5" fmla="*/ 2133415 w 3037210"/>
              <a:gd name="connsiteY5" fmla="*/ 3016620 h 3016621"/>
              <a:gd name="connsiteX0" fmla="*/ 3533626 w 3533628"/>
              <a:gd name="connsiteY0" fmla="*/ 748530 h 3022976"/>
              <a:gd name="connsiteX1" fmla="*/ 1205991 w 3533628"/>
              <a:gd name="connsiteY1" fmla="*/ 129506 h 3022976"/>
              <a:gd name="connsiteX2" fmla="*/ 256716 w 3533628"/>
              <a:gd name="connsiteY2" fmla="*/ 35147 h 3022976"/>
              <a:gd name="connsiteX3" fmla="*/ 185851 w 3533628"/>
              <a:gd name="connsiteY3" fmla="*/ 577039 h 3022976"/>
              <a:gd name="connsiteX4" fmla="*/ 2487066 w 3533628"/>
              <a:gd name="connsiteY4" fmla="*/ 1538632 h 3022976"/>
              <a:gd name="connsiteX5" fmla="*/ 2133415 w 3533628"/>
              <a:gd name="connsiteY5" fmla="*/ 3022975 h 3022976"/>
              <a:gd name="connsiteX0" fmla="*/ 3533626 w 3533628"/>
              <a:gd name="connsiteY0" fmla="*/ 748530 h 3022976"/>
              <a:gd name="connsiteX1" fmla="*/ 1205991 w 3533628"/>
              <a:gd name="connsiteY1" fmla="*/ 129506 h 3022976"/>
              <a:gd name="connsiteX2" fmla="*/ 256716 w 3533628"/>
              <a:gd name="connsiteY2" fmla="*/ 35147 h 3022976"/>
              <a:gd name="connsiteX3" fmla="*/ 185851 w 3533628"/>
              <a:gd name="connsiteY3" fmla="*/ 577039 h 3022976"/>
              <a:gd name="connsiteX4" fmla="*/ 2487066 w 3533628"/>
              <a:gd name="connsiteY4" fmla="*/ 1538632 h 3022976"/>
              <a:gd name="connsiteX5" fmla="*/ 2133415 w 3533628"/>
              <a:gd name="connsiteY5" fmla="*/ 3022975 h 3022976"/>
              <a:gd name="connsiteX0" fmla="*/ 6307175 w 6307177"/>
              <a:gd name="connsiteY0" fmla="*/ 855717 h 3130163"/>
              <a:gd name="connsiteX1" fmla="*/ 3979540 w 6307177"/>
              <a:gd name="connsiteY1" fmla="*/ 236693 h 3130163"/>
              <a:gd name="connsiteX2" fmla="*/ 3030265 w 6307177"/>
              <a:gd name="connsiteY2" fmla="*/ 142334 h 3130163"/>
              <a:gd name="connsiteX3" fmla="*/ 34855 w 6307177"/>
              <a:gd name="connsiteY3" fmla="*/ 107272 h 3130163"/>
              <a:gd name="connsiteX4" fmla="*/ 5260615 w 6307177"/>
              <a:gd name="connsiteY4" fmla="*/ 1645819 h 3130163"/>
              <a:gd name="connsiteX5" fmla="*/ 4906964 w 6307177"/>
              <a:gd name="connsiteY5" fmla="*/ 3130162 h 3130163"/>
              <a:gd name="connsiteX0" fmla="*/ 6647537 w 6647539"/>
              <a:gd name="connsiteY0" fmla="*/ 1398206 h 3672652"/>
              <a:gd name="connsiteX1" fmla="*/ 4319902 w 6647539"/>
              <a:gd name="connsiteY1" fmla="*/ 779182 h 3672652"/>
              <a:gd name="connsiteX2" fmla="*/ 849318 w 6647539"/>
              <a:gd name="connsiteY2" fmla="*/ 1075 h 3672652"/>
              <a:gd name="connsiteX3" fmla="*/ 375217 w 6647539"/>
              <a:gd name="connsiteY3" fmla="*/ 649761 h 3672652"/>
              <a:gd name="connsiteX4" fmla="*/ 5600977 w 6647539"/>
              <a:gd name="connsiteY4" fmla="*/ 2188308 h 3672652"/>
              <a:gd name="connsiteX5" fmla="*/ 5247326 w 6647539"/>
              <a:gd name="connsiteY5" fmla="*/ 3672651 h 3672652"/>
              <a:gd name="connsiteX0" fmla="*/ 6727787 w 6727789"/>
              <a:gd name="connsiteY0" fmla="*/ 1418256 h 3692702"/>
              <a:gd name="connsiteX1" fmla="*/ 4400152 w 6727789"/>
              <a:gd name="connsiteY1" fmla="*/ 799232 h 3692702"/>
              <a:gd name="connsiteX2" fmla="*/ 715604 w 6727789"/>
              <a:gd name="connsiteY2" fmla="*/ 1022 h 3692702"/>
              <a:gd name="connsiteX3" fmla="*/ 455467 w 6727789"/>
              <a:gd name="connsiteY3" fmla="*/ 669811 h 3692702"/>
              <a:gd name="connsiteX4" fmla="*/ 5681227 w 6727789"/>
              <a:gd name="connsiteY4" fmla="*/ 2208358 h 3692702"/>
              <a:gd name="connsiteX5" fmla="*/ 5327576 w 6727789"/>
              <a:gd name="connsiteY5" fmla="*/ 3692701 h 3692702"/>
              <a:gd name="connsiteX0" fmla="*/ 6614723 w 6614725"/>
              <a:gd name="connsiteY0" fmla="*/ 1417569 h 3692015"/>
              <a:gd name="connsiteX1" fmla="*/ 4287088 w 6614725"/>
              <a:gd name="connsiteY1" fmla="*/ 798545 h 3692015"/>
              <a:gd name="connsiteX2" fmla="*/ 602540 w 6614725"/>
              <a:gd name="connsiteY2" fmla="*/ 335 h 3692015"/>
              <a:gd name="connsiteX3" fmla="*/ 509051 w 6614725"/>
              <a:gd name="connsiteY3" fmla="*/ 720949 h 3692015"/>
              <a:gd name="connsiteX4" fmla="*/ 5568163 w 6614725"/>
              <a:gd name="connsiteY4" fmla="*/ 2207671 h 3692015"/>
              <a:gd name="connsiteX5" fmla="*/ 5214512 w 6614725"/>
              <a:gd name="connsiteY5" fmla="*/ 3692014 h 369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14725" h="3692015">
                <a:moveTo>
                  <a:pt x="6614723" y="1417569"/>
                </a:moveTo>
                <a:cubicBezTo>
                  <a:pt x="5882975" y="1200990"/>
                  <a:pt x="5289118" y="1034751"/>
                  <a:pt x="4287088" y="798545"/>
                </a:cubicBezTo>
                <a:cubicBezTo>
                  <a:pt x="3285058" y="562339"/>
                  <a:pt x="1232213" y="13268"/>
                  <a:pt x="602540" y="335"/>
                </a:cubicBezTo>
                <a:cubicBezTo>
                  <a:pt x="-27133" y="-12598"/>
                  <a:pt x="-318553" y="353060"/>
                  <a:pt x="509051" y="720949"/>
                </a:cubicBezTo>
                <a:cubicBezTo>
                  <a:pt x="1336655" y="1088838"/>
                  <a:pt x="5578964" y="1831624"/>
                  <a:pt x="5568163" y="2207671"/>
                </a:cubicBezTo>
                <a:cubicBezTo>
                  <a:pt x="5557362" y="2583718"/>
                  <a:pt x="5388065" y="2976634"/>
                  <a:pt x="5214512" y="3692014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F1A0C095-3155-4DC8-A6A1-A7C57696AB4C}"/>
              </a:ext>
            </a:extLst>
          </p:cNvPr>
          <p:cNvSpPr/>
          <p:nvPr/>
        </p:nvSpPr>
        <p:spPr>
          <a:xfrm rot="10352990">
            <a:off x="2625942" y="687063"/>
            <a:ext cx="1966036" cy="948643"/>
          </a:xfrm>
          <a:custGeom>
            <a:avLst/>
            <a:gdLst>
              <a:gd name="connsiteX0" fmla="*/ 1786593 w 1786593"/>
              <a:gd name="connsiteY0" fmla="*/ 29977 h 410977"/>
              <a:gd name="connsiteX1" fmla="*/ 176868 w 1786593"/>
              <a:gd name="connsiteY1" fmla="*/ 6165 h 410977"/>
              <a:gd name="connsiteX2" fmla="*/ 91143 w 1786593"/>
              <a:gd name="connsiteY2" fmla="*/ 129990 h 410977"/>
              <a:gd name="connsiteX3" fmla="*/ 619781 w 1786593"/>
              <a:gd name="connsiteY3" fmla="*/ 129990 h 410977"/>
              <a:gd name="connsiteX4" fmla="*/ 1381781 w 1786593"/>
              <a:gd name="connsiteY4" fmla="*/ 168090 h 410977"/>
              <a:gd name="connsiteX5" fmla="*/ 1581806 w 1786593"/>
              <a:gd name="connsiteY5" fmla="*/ 410977 h 410977"/>
              <a:gd name="connsiteX0" fmla="*/ 1785176 w 1785176"/>
              <a:gd name="connsiteY0" fmla="*/ 46880 h 427880"/>
              <a:gd name="connsiteX1" fmla="*/ 177833 w 1785176"/>
              <a:gd name="connsiteY1" fmla="*/ 4018 h 427880"/>
              <a:gd name="connsiteX2" fmla="*/ 89726 w 1785176"/>
              <a:gd name="connsiteY2" fmla="*/ 146893 h 427880"/>
              <a:gd name="connsiteX3" fmla="*/ 618364 w 1785176"/>
              <a:gd name="connsiteY3" fmla="*/ 146893 h 427880"/>
              <a:gd name="connsiteX4" fmla="*/ 1380364 w 1785176"/>
              <a:gd name="connsiteY4" fmla="*/ 184993 h 427880"/>
              <a:gd name="connsiteX5" fmla="*/ 1580389 w 1785176"/>
              <a:gd name="connsiteY5" fmla="*/ 427880 h 427880"/>
              <a:gd name="connsiteX0" fmla="*/ 1759566 w 1759566"/>
              <a:gd name="connsiteY0" fmla="*/ 46743 h 427743"/>
              <a:gd name="connsiteX1" fmla="*/ 152223 w 1759566"/>
              <a:gd name="connsiteY1" fmla="*/ 3881 h 427743"/>
              <a:gd name="connsiteX2" fmla="*/ 116503 w 1759566"/>
              <a:gd name="connsiteY2" fmla="*/ 144374 h 427743"/>
              <a:gd name="connsiteX3" fmla="*/ 592754 w 1759566"/>
              <a:gd name="connsiteY3" fmla="*/ 146756 h 427743"/>
              <a:gd name="connsiteX4" fmla="*/ 1354754 w 1759566"/>
              <a:gd name="connsiteY4" fmla="*/ 184856 h 427743"/>
              <a:gd name="connsiteX5" fmla="*/ 1554779 w 1759566"/>
              <a:gd name="connsiteY5" fmla="*/ 427743 h 427743"/>
              <a:gd name="connsiteX0" fmla="*/ 1749790 w 1749790"/>
              <a:gd name="connsiteY0" fmla="*/ 46743 h 427743"/>
              <a:gd name="connsiteX1" fmla="*/ 142447 w 1749790"/>
              <a:gd name="connsiteY1" fmla="*/ 3881 h 427743"/>
              <a:gd name="connsiteX2" fmla="*/ 106727 w 1749790"/>
              <a:gd name="connsiteY2" fmla="*/ 144374 h 427743"/>
              <a:gd name="connsiteX3" fmla="*/ 582978 w 1749790"/>
              <a:gd name="connsiteY3" fmla="*/ 146756 h 427743"/>
              <a:gd name="connsiteX4" fmla="*/ 1344978 w 1749790"/>
              <a:gd name="connsiteY4" fmla="*/ 184856 h 427743"/>
              <a:gd name="connsiteX5" fmla="*/ 1545003 w 1749790"/>
              <a:gd name="connsiteY5" fmla="*/ 427743 h 427743"/>
              <a:gd name="connsiteX0" fmla="*/ 1674492 w 1674492"/>
              <a:gd name="connsiteY0" fmla="*/ 55977 h 436977"/>
              <a:gd name="connsiteX1" fmla="*/ 67149 w 1674492"/>
              <a:gd name="connsiteY1" fmla="*/ 13115 h 436977"/>
              <a:gd name="connsiteX2" fmla="*/ 31429 w 1674492"/>
              <a:gd name="connsiteY2" fmla="*/ 153608 h 436977"/>
              <a:gd name="connsiteX3" fmla="*/ 507680 w 1674492"/>
              <a:gd name="connsiteY3" fmla="*/ 155990 h 436977"/>
              <a:gd name="connsiteX4" fmla="*/ 1269680 w 1674492"/>
              <a:gd name="connsiteY4" fmla="*/ 194090 h 436977"/>
              <a:gd name="connsiteX5" fmla="*/ 1469705 w 1674492"/>
              <a:gd name="connsiteY5" fmla="*/ 436977 h 436977"/>
              <a:gd name="connsiteX0" fmla="*/ 1765557 w 1765557"/>
              <a:gd name="connsiteY0" fmla="*/ 46335 h 427335"/>
              <a:gd name="connsiteX1" fmla="*/ 158214 w 1765557"/>
              <a:gd name="connsiteY1" fmla="*/ 3473 h 427335"/>
              <a:gd name="connsiteX2" fmla="*/ 86775 w 1765557"/>
              <a:gd name="connsiteY2" fmla="*/ 136822 h 427335"/>
              <a:gd name="connsiteX3" fmla="*/ 598745 w 1765557"/>
              <a:gd name="connsiteY3" fmla="*/ 146348 h 427335"/>
              <a:gd name="connsiteX4" fmla="*/ 1360745 w 1765557"/>
              <a:gd name="connsiteY4" fmla="*/ 184448 h 427335"/>
              <a:gd name="connsiteX5" fmla="*/ 1560770 w 1765557"/>
              <a:gd name="connsiteY5" fmla="*/ 427335 h 427335"/>
              <a:gd name="connsiteX0" fmla="*/ 1776550 w 1776550"/>
              <a:gd name="connsiteY0" fmla="*/ 62138 h 443138"/>
              <a:gd name="connsiteX1" fmla="*/ 169207 w 1776550"/>
              <a:gd name="connsiteY1" fmla="*/ 2607 h 443138"/>
              <a:gd name="connsiteX2" fmla="*/ 97768 w 1776550"/>
              <a:gd name="connsiteY2" fmla="*/ 152625 h 443138"/>
              <a:gd name="connsiteX3" fmla="*/ 609738 w 1776550"/>
              <a:gd name="connsiteY3" fmla="*/ 162151 h 443138"/>
              <a:gd name="connsiteX4" fmla="*/ 1371738 w 1776550"/>
              <a:gd name="connsiteY4" fmla="*/ 200251 h 443138"/>
              <a:gd name="connsiteX5" fmla="*/ 1571763 w 1776550"/>
              <a:gd name="connsiteY5" fmla="*/ 443138 h 443138"/>
              <a:gd name="connsiteX0" fmla="*/ 1734480 w 1734480"/>
              <a:gd name="connsiteY0" fmla="*/ 67581 h 448581"/>
              <a:gd name="connsiteX1" fmla="*/ 127137 w 1734480"/>
              <a:gd name="connsiteY1" fmla="*/ 8050 h 448581"/>
              <a:gd name="connsiteX2" fmla="*/ 55698 w 1734480"/>
              <a:gd name="connsiteY2" fmla="*/ 158068 h 448581"/>
              <a:gd name="connsiteX3" fmla="*/ 567668 w 1734480"/>
              <a:gd name="connsiteY3" fmla="*/ 167594 h 448581"/>
              <a:gd name="connsiteX4" fmla="*/ 1329668 w 1734480"/>
              <a:gd name="connsiteY4" fmla="*/ 205694 h 448581"/>
              <a:gd name="connsiteX5" fmla="*/ 1529693 w 1734480"/>
              <a:gd name="connsiteY5" fmla="*/ 448581 h 448581"/>
              <a:gd name="connsiteX0" fmla="*/ 1763845 w 1763845"/>
              <a:gd name="connsiteY0" fmla="*/ 71963 h 452963"/>
              <a:gd name="connsiteX1" fmla="*/ 104115 w 1763845"/>
              <a:gd name="connsiteY1" fmla="*/ 7669 h 452963"/>
              <a:gd name="connsiteX2" fmla="*/ 85063 w 1763845"/>
              <a:gd name="connsiteY2" fmla="*/ 162450 h 452963"/>
              <a:gd name="connsiteX3" fmla="*/ 597033 w 1763845"/>
              <a:gd name="connsiteY3" fmla="*/ 171976 h 452963"/>
              <a:gd name="connsiteX4" fmla="*/ 1359033 w 1763845"/>
              <a:gd name="connsiteY4" fmla="*/ 210076 h 452963"/>
              <a:gd name="connsiteX5" fmla="*/ 1559058 w 1763845"/>
              <a:gd name="connsiteY5" fmla="*/ 452963 h 452963"/>
              <a:gd name="connsiteX0" fmla="*/ 1818635 w 1818635"/>
              <a:gd name="connsiteY0" fmla="*/ 37713 h 452051"/>
              <a:gd name="connsiteX1" fmla="*/ 151762 w 1818635"/>
              <a:gd name="connsiteY1" fmla="*/ 6757 h 452051"/>
              <a:gd name="connsiteX2" fmla="*/ 132710 w 1818635"/>
              <a:gd name="connsiteY2" fmla="*/ 161538 h 452051"/>
              <a:gd name="connsiteX3" fmla="*/ 644680 w 1818635"/>
              <a:gd name="connsiteY3" fmla="*/ 171064 h 452051"/>
              <a:gd name="connsiteX4" fmla="*/ 1406680 w 1818635"/>
              <a:gd name="connsiteY4" fmla="*/ 209164 h 452051"/>
              <a:gd name="connsiteX5" fmla="*/ 1606705 w 1818635"/>
              <a:gd name="connsiteY5" fmla="*/ 452051 h 452051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05215 w 1805215"/>
              <a:gd name="connsiteY0" fmla="*/ 26030 h 440368"/>
              <a:gd name="connsiteX1" fmla="*/ 143104 w 1805215"/>
              <a:gd name="connsiteY1" fmla="*/ 9362 h 440368"/>
              <a:gd name="connsiteX2" fmla="*/ 119290 w 1805215"/>
              <a:gd name="connsiteY2" fmla="*/ 149855 h 440368"/>
              <a:gd name="connsiteX3" fmla="*/ 631260 w 1805215"/>
              <a:gd name="connsiteY3" fmla="*/ 159381 h 440368"/>
              <a:gd name="connsiteX4" fmla="*/ 1393260 w 1805215"/>
              <a:gd name="connsiteY4" fmla="*/ 197481 h 440368"/>
              <a:gd name="connsiteX5" fmla="*/ 1593285 w 1805215"/>
              <a:gd name="connsiteY5" fmla="*/ 440368 h 440368"/>
              <a:gd name="connsiteX0" fmla="*/ 1785938 w 1785938"/>
              <a:gd name="connsiteY0" fmla="*/ 27719 h 442057"/>
              <a:gd name="connsiteX1" fmla="*/ 123827 w 1785938"/>
              <a:gd name="connsiteY1" fmla="*/ 11051 h 442057"/>
              <a:gd name="connsiteX2" fmla="*/ 119065 w 1785938"/>
              <a:gd name="connsiteY2" fmla="*/ 11051 h 442057"/>
              <a:gd name="connsiteX3" fmla="*/ 100013 w 1785938"/>
              <a:gd name="connsiteY3" fmla="*/ 151544 h 442057"/>
              <a:gd name="connsiteX4" fmla="*/ 611983 w 1785938"/>
              <a:gd name="connsiteY4" fmla="*/ 161070 h 442057"/>
              <a:gd name="connsiteX5" fmla="*/ 1373983 w 1785938"/>
              <a:gd name="connsiteY5" fmla="*/ 199170 h 442057"/>
              <a:gd name="connsiteX6" fmla="*/ 1574008 w 1785938"/>
              <a:gd name="connsiteY6" fmla="*/ 442057 h 442057"/>
              <a:gd name="connsiteX0" fmla="*/ 1825104 w 1825104"/>
              <a:gd name="connsiteY0" fmla="*/ 35116 h 449454"/>
              <a:gd name="connsiteX1" fmla="*/ 162993 w 1825104"/>
              <a:gd name="connsiteY1" fmla="*/ 18448 h 449454"/>
              <a:gd name="connsiteX2" fmla="*/ 158231 w 1825104"/>
              <a:gd name="connsiteY2" fmla="*/ 18448 h 449454"/>
              <a:gd name="connsiteX3" fmla="*/ 139179 w 1825104"/>
              <a:gd name="connsiteY3" fmla="*/ 158941 h 449454"/>
              <a:gd name="connsiteX4" fmla="*/ 651149 w 1825104"/>
              <a:gd name="connsiteY4" fmla="*/ 168467 h 449454"/>
              <a:gd name="connsiteX5" fmla="*/ 1413149 w 1825104"/>
              <a:gd name="connsiteY5" fmla="*/ 206567 h 449454"/>
              <a:gd name="connsiteX6" fmla="*/ 1613174 w 1825104"/>
              <a:gd name="connsiteY6" fmla="*/ 449454 h 449454"/>
              <a:gd name="connsiteX0" fmla="*/ 1872883 w 1872883"/>
              <a:gd name="connsiteY0" fmla="*/ 22039 h 436377"/>
              <a:gd name="connsiteX1" fmla="*/ 210772 w 1872883"/>
              <a:gd name="connsiteY1" fmla="*/ 5371 h 436377"/>
              <a:gd name="connsiteX2" fmla="*/ 115522 w 1872883"/>
              <a:gd name="connsiteY2" fmla="*/ 24421 h 436377"/>
              <a:gd name="connsiteX3" fmla="*/ 186958 w 1872883"/>
              <a:gd name="connsiteY3" fmla="*/ 145864 h 436377"/>
              <a:gd name="connsiteX4" fmla="*/ 698928 w 1872883"/>
              <a:gd name="connsiteY4" fmla="*/ 155390 h 436377"/>
              <a:gd name="connsiteX5" fmla="*/ 1460928 w 1872883"/>
              <a:gd name="connsiteY5" fmla="*/ 193490 h 436377"/>
              <a:gd name="connsiteX6" fmla="*/ 1660953 w 1872883"/>
              <a:gd name="connsiteY6" fmla="*/ 436377 h 436377"/>
              <a:gd name="connsiteX0" fmla="*/ 1797171 w 1797171"/>
              <a:gd name="connsiteY0" fmla="*/ 24534 h 438872"/>
              <a:gd name="connsiteX1" fmla="*/ 449385 w 1797171"/>
              <a:gd name="connsiteY1" fmla="*/ 3104 h 438872"/>
              <a:gd name="connsiteX2" fmla="*/ 39810 w 1797171"/>
              <a:gd name="connsiteY2" fmla="*/ 26916 h 438872"/>
              <a:gd name="connsiteX3" fmla="*/ 111246 w 1797171"/>
              <a:gd name="connsiteY3" fmla="*/ 148359 h 438872"/>
              <a:gd name="connsiteX4" fmla="*/ 623216 w 1797171"/>
              <a:gd name="connsiteY4" fmla="*/ 157885 h 438872"/>
              <a:gd name="connsiteX5" fmla="*/ 1385216 w 1797171"/>
              <a:gd name="connsiteY5" fmla="*/ 195985 h 438872"/>
              <a:gd name="connsiteX6" fmla="*/ 1585241 w 1797171"/>
              <a:gd name="connsiteY6" fmla="*/ 438872 h 438872"/>
              <a:gd name="connsiteX0" fmla="*/ 1792810 w 1792810"/>
              <a:gd name="connsiteY0" fmla="*/ 23139 h 437477"/>
              <a:gd name="connsiteX1" fmla="*/ 445024 w 1792810"/>
              <a:gd name="connsiteY1" fmla="*/ 1709 h 437477"/>
              <a:gd name="connsiteX2" fmla="*/ 40211 w 1792810"/>
              <a:gd name="connsiteY2" fmla="*/ 54096 h 437477"/>
              <a:gd name="connsiteX3" fmla="*/ 106885 w 1792810"/>
              <a:gd name="connsiteY3" fmla="*/ 146964 h 437477"/>
              <a:gd name="connsiteX4" fmla="*/ 618855 w 1792810"/>
              <a:gd name="connsiteY4" fmla="*/ 156490 h 437477"/>
              <a:gd name="connsiteX5" fmla="*/ 1380855 w 1792810"/>
              <a:gd name="connsiteY5" fmla="*/ 194590 h 437477"/>
              <a:gd name="connsiteX6" fmla="*/ 1580880 w 1792810"/>
              <a:gd name="connsiteY6" fmla="*/ 437477 h 437477"/>
              <a:gd name="connsiteX0" fmla="*/ 1758677 w 1758677"/>
              <a:gd name="connsiteY0" fmla="*/ 23139 h 437477"/>
              <a:gd name="connsiteX1" fmla="*/ 410891 w 1758677"/>
              <a:gd name="connsiteY1" fmla="*/ 1709 h 437477"/>
              <a:gd name="connsiteX2" fmla="*/ 6078 w 1758677"/>
              <a:gd name="connsiteY2" fmla="*/ 54096 h 437477"/>
              <a:gd name="connsiteX3" fmla="*/ 72752 w 1758677"/>
              <a:gd name="connsiteY3" fmla="*/ 146964 h 437477"/>
              <a:gd name="connsiteX4" fmla="*/ 584722 w 1758677"/>
              <a:gd name="connsiteY4" fmla="*/ 156490 h 437477"/>
              <a:gd name="connsiteX5" fmla="*/ 1346722 w 1758677"/>
              <a:gd name="connsiteY5" fmla="*/ 194590 h 437477"/>
              <a:gd name="connsiteX6" fmla="*/ 1546747 w 1758677"/>
              <a:gd name="connsiteY6" fmla="*/ 437477 h 437477"/>
              <a:gd name="connsiteX0" fmla="*/ 1753692 w 1753692"/>
              <a:gd name="connsiteY0" fmla="*/ 21571 h 435909"/>
              <a:gd name="connsiteX1" fmla="*/ 405906 w 1753692"/>
              <a:gd name="connsiteY1" fmla="*/ 141 h 435909"/>
              <a:gd name="connsiteX2" fmla="*/ 8236 w 1753692"/>
              <a:gd name="connsiteY2" fmla="*/ 26335 h 435909"/>
              <a:gd name="connsiteX3" fmla="*/ 67767 w 1753692"/>
              <a:gd name="connsiteY3" fmla="*/ 145396 h 435909"/>
              <a:gd name="connsiteX4" fmla="*/ 579737 w 1753692"/>
              <a:gd name="connsiteY4" fmla="*/ 154922 h 435909"/>
              <a:gd name="connsiteX5" fmla="*/ 1341737 w 1753692"/>
              <a:gd name="connsiteY5" fmla="*/ 193022 h 435909"/>
              <a:gd name="connsiteX6" fmla="*/ 1541762 w 1753692"/>
              <a:gd name="connsiteY6" fmla="*/ 435909 h 435909"/>
              <a:gd name="connsiteX0" fmla="*/ 1725576 w 1725576"/>
              <a:gd name="connsiteY0" fmla="*/ 23678 h 438016"/>
              <a:gd name="connsiteX1" fmla="*/ 377790 w 1725576"/>
              <a:gd name="connsiteY1" fmla="*/ 2248 h 438016"/>
              <a:gd name="connsiteX2" fmla="*/ 37270 w 1725576"/>
              <a:gd name="connsiteY2" fmla="*/ 16536 h 438016"/>
              <a:gd name="connsiteX3" fmla="*/ 39651 w 1725576"/>
              <a:gd name="connsiteY3" fmla="*/ 147503 h 438016"/>
              <a:gd name="connsiteX4" fmla="*/ 551621 w 1725576"/>
              <a:gd name="connsiteY4" fmla="*/ 157029 h 438016"/>
              <a:gd name="connsiteX5" fmla="*/ 1313621 w 1725576"/>
              <a:gd name="connsiteY5" fmla="*/ 195129 h 438016"/>
              <a:gd name="connsiteX6" fmla="*/ 1513646 w 1725576"/>
              <a:gd name="connsiteY6" fmla="*/ 438016 h 438016"/>
              <a:gd name="connsiteX0" fmla="*/ 1728190 w 1728190"/>
              <a:gd name="connsiteY0" fmla="*/ 23678 h 438016"/>
              <a:gd name="connsiteX1" fmla="*/ 380404 w 1728190"/>
              <a:gd name="connsiteY1" fmla="*/ 2248 h 438016"/>
              <a:gd name="connsiteX2" fmla="*/ 32741 w 1728190"/>
              <a:gd name="connsiteY2" fmla="*/ 16536 h 438016"/>
              <a:gd name="connsiteX3" fmla="*/ 42265 w 1728190"/>
              <a:gd name="connsiteY3" fmla="*/ 147503 h 438016"/>
              <a:gd name="connsiteX4" fmla="*/ 554235 w 1728190"/>
              <a:gd name="connsiteY4" fmla="*/ 157029 h 438016"/>
              <a:gd name="connsiteX5" fmla="*/ 1316235 w 1728190"/>
              <a:gd name="connsiteY5" fmla="*/ 195129 h 438016"/>
              <a:gd name="connsiteX6" fmla="*/ 1516260 w 1728190"/>
              <a:gd name="connsiteY6" fmla="*/ 438016 h 438016"/>
              <a:gd name="connsiteX0" fmla="*/ 1724746 w 1724746"/>
              <a:gd name="connsiteY0" fmla="*/ 32676 h 447014"/>
              <a:gd name="connsiteX1" fmla="*/ 376960 w 1724746"/>
              <a:gd name="connsiteY1" fmla="*/ 11246 h 447014"/>
              <a:gd name="connsiteX2" fmla="*/ 38822 w 1724746"/>
              <a:gd name="connsiteY2" fmla="*/ 11247 h 447014"/>
              <a:gd name="connsiteX3" fmla="*/ 38821 w 1724746"/>
              <a:gd name="connsiteY3" fmla="*/ 156501 h 447014"/>
              <a:gd name="connsiteX4" fmla="*/ 550791 w 1724746"/>
              <a:gd name="connsiteY4" fmla="*/ 166027 h 447014"/>
              <a:gd name="connsiteX5" fmla="*/ 1312791 w 1724746"/>
              <a:gd name="connsiteY5" fmla="*/ 204127 h 447014"/>
              <a:gd name="connsiteX6" fmla="*/ 1512816 w 1724746"/>
              <a:gd name="connsiteY6" fmla="*/ 447014 h 447014"/>
              <a:gd name="connsiteX0" fmla="*/ 1732159 w 1732159"/>
              <a:gd name="connsiteY0" fmla="*/ 35839 h 450177"/>
              <a:gd name="connsiteX1" fmla="*/ 384373 w 1732159"/>
              <a:gd name="connsiteY1" fmla="*/ 14409 h 450177"/>
              <a:gd name="connsiteX2" fmla="*/ 46235 w 1732159"/>
              <a:gd name="connsiteY2" fmla="*/ 14410 h 450177"/>
              <a:gd name="connsiteX3" fmla="*/ 46234 w 1732159"/>
              <a:gd name="connsiteY3" fmla="*/ 159664 h 450177"/>
              <a:gd name="connsiteX4" fmla="*/ 558204 w 1732159"/>
              <a:gd name="connsiteY4" fmla="*/ 169190 h 450177"/>
              <a:gd name="connsiteX5" fmla="*/ 1320204 w 1732159"/>
              <a:gd name="connsiteY5" fmla="*/ 207290 h 450177"/>
              <a:gd name="connsiteX6" fmla="*/ 1520229 w 1732159"/>
              <a:gd name="connsiteY6" fmla="*/ 450177 h 450177"/>
              <a:gd name="connsiteX0" fmla="*/ 1743584 w 1743584"/>
              <a:gd name="connsiteY0" fmla="*/ 35839 h 450177"/>
              <a:gd name="connsiteX1" fmla="*/ 395798 w 1743584"/>
              <a:gd name="connsiteY1" fmla="*/ 14409 h 450177"/>
              <a:gd name="connsiteX2" fmla="*/ 33847 w 1743584"/>
              <a:gd name="connsiteY2" fmla="*/ 14410 h 450177"/>
              <a:gd name="connsiteX3" fmla="*/ 57659 w 1743584"/>
              <a:gd name="connsiteY3" fmla="*/ 159664 h 450177"/>
              <a:gd name="connsiteX4" fmla="*/ 569629 w 1743584"/>
              <a:gd name="connsiteY4" fmla="*/ 169190 h 450177"/>
              <a:gd name="connsiteX5" fmla="*/ 1331629 w 1743584"/>
              <a:gd name="connsiteY5" fmla="*/ 207290 h 450177"/>
              <a:gd name="connsiteX6" fmla="*/ 1531654 w 1743584"/>
              <a:gd name="connsiteY6" fmla="*/ 450177 h 450177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65703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51415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67720 w 1767720"/>
              <a:gd name="connsiteY0" fmla="*/ 28418 h 442756"/>
              <a:gd name="connsiteX1" fmla="*/ 419934 w 1767720"/>
              <a:gd name="connsiteY1" fmla="*/ 6988 h 442756"/>
              <a:gd name="connsiteX2" fmla="*/ 31789 w 1767720"/>
              <a:gd name="connsiteY2" fmla="*/ 11752 h 442756"/>
              <a:gd name="connsiteX3" fmla="*/ 86558 w 1767720"/>
              <a:gd name="connsiteY3" fmla="*/ 135574 h 442756"/>
              <a:gd name="connsiteX4" fmla="*/ 593765 w 1767720"/>
              <a:gd name="connsiteY4" fmla="*/ 147481 h 442756"/>
              <a:gd name="connsiteX5" fmla="*/ 1355765 w 1767720"/>
              <a:gd name="connsiteY5" fmla="*/ 199869 h 442756"/>
              <a:gd name="connsiteX6" fmla="*/ 1555790 w 1767720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31122 w 1743077"/>
              <a:gd name="connsiteY5" fmla="*/ 199869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85891 w 1743077"/>
              <a:gd name="connsiteY5" fmla="*/ 173675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95416 w 1743077"/>
              <a:gd name="connsiteY5" fmla="*/ 171293 h 442756"/>
              <a:gd name="connsiteX6" fmla="*/ 1531147 w 1743077"/>
              <a:gd name="connsiteY6" fmla="*/ 442756 h 442756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422402 w 1535909"/>
              <a:gd name="connsiteY0" fmla="*/ 8995 h 516996"/>
              <a:gd name="connsiteX1" fmla="*/ 395291 w 1535909"/>
              <a:gd name="connsiteY1" fmla="*/ 9790 h 516996"/>
              <a:gd name="connsiteX2" fmla="*/ 45246 w 1535909"/>
              <a:gd name="connsiteY2" fmla="*/ 14554 h 516996"/>
              <a:gd name="connsiteX3" fmla="*/ 61915 w 1535909"/>
              <a:gd name="connsiteY3" fmla="*/ 138376 h 516996"/>
              <a:gd name="connsiteX4" fmla="*/ 569122 w 1535909"/>
              <a:gd name="connsiteY4" fmla="*/ 150283 h 516996"/>
              <a:gd name="connsiteX5" fmla="*/ 1395416 w 1535909"/>
              <a:gd name="connsiteY5" fmla="*/ 174095 h 516996"/>
              <a:gd name="connsiteX6" fmla="*/ 1535909 w 1535909"/>
              <a:gd name="connsiteY6" fmla="*/ 516996 h 516996"/>
              <a:gd name="connsiteX0" fmla="*/ 1422004 w 1535511"/>
              <a:gd name="connsiteY0" fmla="*/ 13985 h 521986"/>
              <a:gd name="connsiteX1" fmla="*/ 388543 w 1535511"/>
              <a:gd name="connsiteY1" fmla="*/ 2080 h 521986"/>
              <a:gd name="connsiteX2" fmla="*/ 44848 w 1535511"/>
              <a:gd name="connsiteY2" fmla="*/ 19544 h 521986"/>
              <a:gd name="connsiteX3" fmla="*/ 61517 w 1535511"/>
              <a:gd name="connsiteY3" fmla="*/ 143366 h 521986"/>
              <a:gd name="connsiteX4" fmla="*/ 568724 w 1535511"/>
              <a:gd name="connsiteY4" fmla="*/ 155273 h 521986"/>
              <a:gd name="connsiteX5" fmla="*/ 1395018 w 1535511"/>
              <a:gd name="connsiteY5" fmla="*/ 179085 h 521986"/>
              <a:gd name="connsiteX6" fmla="*/ 1535511 w 1535511"/>
              <a:gd name="connsiteY6" fmla="*/ 521986 h 521986"/>
              <a:gd name="connsiteX0" fmla="*/ 1958579 w 1958579"/>
              <a:gd name="connsiteY0" fmla="*/ 0 h 568326"/>
              <a:gd name="connsiteX1" fmla="*/ 388543 w 1958579"/>
              <a:gd name="connsiteY1" fmla="*/ 48420 h 568326"/>
              <a:gd name="connsiteX2" fmla="*/ 44848 w 1958579"/>
              <a:gd name="connsiteY2" fmla="*/ 65884 h 568326"/>
              <a:gd name="connsiteX3" fmla="*/ 61517 w 1958579"/>
              <a:gd name="connsiteY3" fmla="*/ 189706 h 568326"/>
              <a:gd name="connsiteX4" fmla="*/ 568724 w 1958579"/>
              <a:gd name="connsiteY4" fmla="*/ 201613 h 568326"/>
              <a:gd name="connsiteX5" fmla="*/ 1395018 w 1958579"/>
              <a:gd name="connsiteY5" fmla="*/ 225425 h 568326"/>
              <a:gd name="connsiteX6" fmla="*/ 1535511 w 1958579"/>
              <a:gd name="connsiteY6" fmla="*/ 568326 h 568326"/>
              <a:gd name="connsiteX0" fmla="*/ 1958579 w 1958579"/>
              <a:gd name="connsiteY0" fmla="*/ 0 h 568326"/>
              <a:gd name="connsiteX1" fmla="*/ 1950641 w 1958579"/>
              <a:gd name="connsiteY1" fmla="*/ 47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341041 w 1958579"/>
              <a:gd name="connsiteY1" fmla="*/ 52399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461691 w 1958579"/>
              <a:gd name="connsiteY1" fmla="*/ 555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847454 w 1847454"/>
              <a:gd name="connsiteY0" fmla="*/ 0 h 581026"/>
              <a:gd name="connsiteX1" fmla="*/ 1461691 w 1847454"/>
              <a:gd name="connsiteY1" fmla="*/ 68274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47454 w 1847454"/>
              <a:gd name="connsiteY0" fmla="*/ 0 h 581026"/>
              <a:gd name="connsiteX1" fmla="*/ 1448991 w 1847454"/>
              <a:gd name="connsiteY1" fmla="*/ 52399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8242 w 1850678"/>
              <a:gd name="connsiteY6" fmla="*/ 238125 h 581026"/>
              <a:gd name="connsiteX7" fmla="*/ 1538735 w 1850678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5067 w 1850678"/>
              <a:gd name="connsiteY6" fmla="*/ 203200 h 581026"/>
              <a:gd name="connsiteX7" fmla="*/ 1538735 w 1850678"/>
              <a:gd name="connsiteY7" fmla="*/ 581026 h 581026"/>
              <a:gd name="connsiteX0" fmla="*/ 1452215 w 1538735"/>
              <a:gd name="connsiteY0" fmla="*/ 0 h 528627"/>
              <a:gd name="connsiteX1" fmla="*/ 442567 w 1538735"/>
              <a:gd name="connsiteY1" fmla="*/ 18246 h 528627"/>
              <a:gd name="connsiteX2" fmla="*/ 48072 w 1538735"/>
              <a:gd name="connsiteY2" fmla="*/ 26185 h 528627"/>
              <a:gd name="connsiteX3" fmla="*/ 64741 w 1538735"/>
              <a:gd name="connsiteY3" fmla="*/ 150007 h 528627"/>
              <a:gd name="connsiteX4" fmla="*/ 571948 w 1538735"/>
              <a:gd name="connsiteY4" fmla="*/ 161914 h 528627"/>
              <a:gd name="connsiteX5" fmla="*/ 1395067 w 1538735"/>
              <a:gd name="connsiteY5" fmla="*/ 150801 h 528627"/>
              <a:gd name="connsiteX6" fmla="*/ 1538735 w 1538735"/>
              <a:gd name="connsiteY6" fmla="*/ 528627 h 528627"/>
              <a:gd name="connsiteX0" fmla="*/ 1452215 w 2530453"/>
              <a:gd name="connsiteY0" fmla="*/ 0 h 1398259"/>
              <a:gd name="connsiteX1" fmla="*/ 442567 w 2530453"/>
              <a:gd name="connsiteY1" fmla="*/ 18246 h 1398259"/>
              <a:gd name="connsiteX2" fmla="*/ 48072 w 2530453"/>
              <a:gd name="connsiteY2" fmla="*/ 26185 h 1398259"/>
              <a:gd name="connsiteX3" fmla="*/ 64741 w 2530453"/>
              <a:gd name="connsiteY3" fmla="*/ 150007 h 1398259"/>
              <a:gd name="connsiteX4" fmla="*/ 571948 w 2530453"/>
              <a:gd name="connsiteY4" fmla="*/ 161914 h 1398259"/>
              <a:gd name="connsiteX5" fmla="*/ 1395067 w 2530453"/>
              <a:gd name="connsiteY5" fmla="*/ 150801 h 1398259"/>
              <a:gd name="connsiteX6" fmla="*/ 2530453 w 2530453"/>
              <a:gd name="connsiteY6" fmla="*/ 1398259 h 1398259"/>
              <a:gd name="connsiteX0" fmla="*/ 1452215 w 2776811"/>
              <a:gd name="connsiteY0" fmla="*/ 0 h 1398259"/>
              <a:gd name="connsiteX1" fmla="*/ 442567 w 2776811"/>
              <a:gd name="connsiteY1" fmla="*/ 18246 h 1398259"/>
              <a:gd name="connsiteX2" fmla="*/ 48072 w 2776811"/>
              <a:gd name="connsiteY2" fmla="*/ 26185 h 1398259"/>
              <a:gd name="connsiteX3" fmla="*/ 64741 w 2776811"/>
              <a:gd name="connsiteY3" fmla="*/ 150007 h 1398259"/>
              <a:gd name="connsiteX4" fmla="*/ 571948 w 2776811"/>
              <a:gd name="connsiteY4" fmla="*/ 161914 h 1398259"/>
              <a:gd name="connsiteX5" fmla="*/ 2737265 w 2776811"/>
              <a:gd name="connsiteY5" fmla="*/ 286593 h 1398259"/>
              <a:gd name="connsiteX6" fmla="*/ 2530453 w 2776811"/>
              <a:gd name="connsiteY6" fmla="*/ 1398259 h 1398259"/>
              <a:gd name="connsiteX0" fmla="*/ 1452215 w 2530453"/>
              <a:gd name="connsiteY0" fmla="*/ 0 h 1398259"/>
              <a:gd name="connsiteX1" fmla="*/ 442567 w 2530453"/>
              <a:gd name="connsiteY1" fmla="*/ 18246 h 1398259"/>
              <a:gd name="connsiteX2" fmla="*/ 48072 w 2530453"/>
              <a:gd name="connsiteY2" fmla="*/ 26185 h 1398259"/>
              <a:gd name="connsiteX3" fmla="*/ 64741 w 2530453"/>
              <a:gd name="connsiteY3" fmla="*/ 150007 h 1398259"/>
              <a:gd name="connsiteX4" fmla="*/ 571948 w 2530453"/>
              <a:gd name="connsiteY4" fmla="*/ 161914 h 1398259"/>
              <a:gd name="connsiteX5" fmla="*/ 2220356 w 2530453"/>
              <a:gd name="connsiteY5" fmla="*/ 232943 h 1398259"/>
              <a:gd name="connsiteX6" fmla="*/ 2530453 w 2530453"/>
              <a:gd name="connsiteY6" fmla="*/ 1398259 h 1398259"/>
              <a:gd name="connsiteX0" fmla="*/ 1452215 w 2271692"/>
              <a:gd name="connsiteY0" fmla="*/ 0 h 1268127"/>
              <a:gd name="connsiteX1" fmla="*/ 442567 w 2271692"/>
              <a:gd name="connsiteY1" fmla="*/ 18246 h 1268127"/>
              <a:gd name="connsiteX2" fmla="*/ 48072 w 2271692"/>
              <a:gd name="connsiteY2" fmla="*/ 26185 h 1268127"/>
              <a:gd name="connsiteX3" fmla="*/ 64741 w 2271692"/>
              <a:gd name="connsiteY3" fmla="*/ 150007 h 1268127"/>
              <a:gd name="connsiteX4" fmla="*/ 571948 w 2271692"/>
              <a:gd name="connsiteY4" fmla="*/ 161914 h 1268127"/>
              <a:gd name="connsiteX5" fmla="*/ 2220356 w 2271692"/>
              <a:gd name="connsiteY5" fmla="*/ 232943 h 1268127"/>
              <a:gd name="connsiteX6" fmla="*/ 2125779 w 2271692"/>
              <a:gd name="connsiteY6" fmla="*/ 1268127 h 1268127"/>
              <a:gd name="connsiteX0" fmla="*/ 1452215 w 2125779"/>
              <a:gd name="connsiteY0" fmla="*/ 0 h 1268127"/>
              <a:gd name="connsiteX1" fmla="*/ 442567 w 2125779"/>
              <a:gd name="connsiteY1" fmla="*/ 18246 h 1268127"/>
              <a:gd name="connsiteX2" fmla="*/ 48072 w 2125779"/>
              <a:gd name="connsiteY2" fmla="*/ 26185 h 1268127"/>
              <a:gd name="connsiteX3" fmla="*/ 64741 w 2125779"/>
              <a:gd name="connsiteY3" fmla="*/ 150007 h 1268127"/>
              <a:gd name="connsiteX4" fmla="*/ 571948 w 2125779"/>
              <a:gd name="connsiteY4" fmla="*/ 161914 h 1268127"/>
              <a:gd name="connsiteX5" fmla="*/ 1119412 w 2125779"/>
              <a:gd name="connsiteY5" fmla="*/ 166390 h 1268127"/>
              <a:gd name="connsiteX6" fmla="*/ 2125779 w 2125779"/>
              <a:gd name="connsiteY6" fmla="*/ 1268127 h 1268127"/>
              <a:gd name="connsiteX0" fmla="*/ 1452215 w 1452215"/>
              <a:gd name="connsiteY0" fmla="*/ 0 h 945837"/>
              <a:gd name="connsiteX1" fmla="*/ 442567 w 1452215"/>
              <a:gd name="connsiteY1" fmla="*/ 18246 h 945837"/>
              <a:gd name="connsiteX2" fmla="*/ 48072 w 1452215"/>
              <a:gd name="connsiteY2" fmla="*/ 26185 h 945837"/>
              <a:gd name="connsiteX3" fmla="*/ 64741 w 1452215"/>
              <a:gd name="connsiteY3" fmla="*/ 150007 h 945837"/>
              <a:gd name="connsiteX4" fmla="*/ 571948 w 1452215"/>
              <a:gd name="connsiteY4" fmla="*/ 161914 h 945837"/>
              <a:gd name="connsiteX5" fmla="*/ 1119412 w 1452215"/>
              <a:gd name="connsiteY5" fmla="*/ 166390 h 945837"/>
              <a:gd name="connsiteX6" fmla="*/ 999034 w 1452215"/>
              <a:gd name="connsiteY6" fmla="*/ 945837 h 945837"/>
              <a:gd name="connsiteX0" fmla="*/ 1452215 w 1452215"/>
              <a:gd name="connsiteY0" fmla="*/ 0 h 945837"/>
              <a:gd name="connsiteX1" fmla="*/ 442567 w 1452215"/>
              <a:gd name="connsiteY1" fmla="*/ 18246 h 945837"/>
              <a:gd name="connsiteX2" fmla="*/ 48072 w 1452215"/>
              <a:gd name="connsiteY2" fmla="*/ 26185 h 945837"/>
              <a:gd name="connsiteX3" fmla="*/ 64741 w 1452215"/>
              <a:gd name="connsiteY3" fmla="*/ 150007 h 945837"/>
              <a:gd name="connsiteX4" fmla="*/ 571948 w 1452215"/>
              <a:gd name="connsiteY4" fmla="*/ 161914 h 945837"/>
              <a:gd name="connsiteX5" fmla="*/ 1006639 w 1452215"/>
              <a:gd name="connsiteY5" fmla="*/ 138814 h 945837"/>
              <a:gd name="connsiteX6" fmla="*/ 999034 w 1452215"/>
              <a:gd name="connsiteY6" fmla="*/ 945837 h 945837"/>
              <a:gd name="connsiteX0" fmla="*/ 1452215 w 1452215"/>
              <a:gd name="connsiteY0" fmla="*/ 0 h 935261"/>
              <a:gd name="connsiteX1" fmla="*/ 442567 w 1452215"/>
              <a:gd name="connsiteY1" fmla="*/ 18246 h 935261"/>
              <a:gd name="connsiteX2" fmla="*/ 48072 w 1452215"/>
              <a:gd name="connsiteY2" fmla="*/ 26185 h 935261"/>
              <a:gd name="connsiteX3" fmla="*/ 64741 w 1452215"/>
              <a:gd name="connsiteY3" fmla="*/ 150007 h 935261"/>
              <a:gd name="connsiteX4" fmla="*/ 571948 w 1452215"/>
              <a:gd name="connsiteY4" fmla="*/ 161914 h 935261"/>
              <a:gd name="connsiteX5" fmla="*/ 1006639 w 1452215"/>
              <a:gd name="connsiteY5" fmla="*/ 138814 h 935261"/>
              <a:gd name="connsiteX6" fmla="*/ 913283 w 1452215"/>
              <a:gd name="connsiteY6" fmla="*/ 935260 h 935261"/>
              <a:gd name="connsiteX0" fmla="*/ 1452215 w 1452215"/>
              <a:gd name="connsiteY0" fmla="*/ 0 h 935260"/>
              <a:gd name="connsiteX1" fmla="*/ 442567 w 1452215"/>
              <a:gd name="connsiteY1" fmla="*/ 18246 h 935260"/>
              <a:gd name="connsiteX2" fmla="*/ 48072 w 1452215"/>
              <a:gd name="connsiteY2" fmla="*/ 26185 h 935260"/>
              <a:gd name="connsiteX3" fmla="*/ 64741 w 1452215"/>
              <a:gd name="connsiteY3" fmla="*/ 150007 h 935260"/>
              <a:gd name="connsiteX4" fmla="*/ 571948 w 1452215"/>
              <a:gd name="connsiteY4" fmla="*/ 161914 h 935260"/>
              <a:gd name="connsiteX5" fmla="*/ 1006639 w 1452215"/>
              <a:gd name="connsiteY5" fmla="*/ 138814 h 935260"/>
              <a:gd name="connsiteX6" fmla="*/ 913283 w 1452215"/>
              <a:gd name="connsiteY6" fmla="*/ 935260 h 935260"/>
              <a:gd name="connsiteX0" fmla="*/ 1452215 w 1452215"/>
              <a:gd name="connsiteY0" fmla="*/ 0 h 799528"/>
              <a:gd name="connsiteX1" fmla="*/ 442567 w 1452215"/>
              <a:gd name="connsiteY1" fmla="*/ 18246 h 799528"/>
              <a:gd name="connsiteX2" fmla="*/ 48072 w 1452215"/>
              <a:gd name="connsiteY2" fmla="*/ 26185 h 799528"/>
              <a:gd name="connsiteX3" fmla="*/ 64741 w 1452215"/>
              <a:gd name="connsiteY3" fmla="*/ 150007 h 799528"/>
              <a:gd name="connsiteX4" fmla="*/ 571948 w 1452215"/>
              <a:gd name="connsiteY4" fmla="*/ 161914 h 799528"/>
              <a:gd name="connsiteX5" fmla="*/ 1006639 w 1452215"/>
              <a:gd name="connsiteY5" fmla="*/ 138814 h 799528"/>
              <a:gd name="connsiteX6" fmla="*/ 770677 w 1452215"/>
              <a:gd name="connsiteY6" fmla="*/ 799528 h 799528"/>
              <a:gd name="connsiteX0" fmla="*/ 1452215 w 1452215"/>
              <a:gd name="connsiteY0" fmla="*/ 0 h 799528"/>
              <a:gd name="connsiteX1" fmla="*/ 442567 w 1452215"/>
              <a:gd name="connsiteY1" fmla="*/ 18246 h 799528"/>
              <a:gd name="connsiteX2" fmla="*/ 48072 w 1452215"/>
              <a:gd name="connsiteY2" fmla="*/ 26185 h 799528"/>
              <a:gd name="connsiteX3" fmla="*/ 64741 w 1452215"/>
              <a:gd name="connsiteY3" fmla="*/ 150007 h 799528"/>
              <a:gd name="connsiteX4" fmla="*/ 571948 w 1452215"/>
              <a:gd name="connsiteY4" fmla="*/ 161914 h 799528"/>
              <a:gd name="connsiteX5" fmla="*/ 812386 w 1452215"/>
              <a:gd name="connsiteY5" fmla="*/ 222861 h 799528"/>
              <a:gd name="connsiteX6" fmla="*/ 770677 w 1452215"/>
              <a:gd name="connsiteY6" fmla="*/ 799528 h 799528"/>
              <a:gd name="connsiteX0" fmla="*/ 1452215 w 1452215"/>
              <a:gd name="connsiteY0" fmla="*/ 0 h 790596"/>
              <a:gd name="connsiteX1" fmla="*/ 442567 w 1452215"/>
              <a:gd name="connsiteY1" fmla="*/ 18246 h 790596"/>
              <a:gd name="connsiteX2" fmla="*/ 48072 w 1452215"/>
              <a:gd name="connsiteY2" fmla="*/ 26185 h 790596"/>
              <a:gd name="connsiteX3" fmla="*/ 64741 w 1452215"/>
              <a:gd name="connsiteY3" fmla="*/ 150007 h 790596"/>
              <a:gd name="connsiteX4" fmla="*/ 571948 w 1452215"/>
              <a:gd name="connsiteY4" fmla="*/ 161914 h 790596"/>
              <a:gd name="connsiteX5" fmla="*/ 812386 w 1452215"/>
              <a:gd name="connsiteY5" fmla="*/ 222861 h 790596"/>
              <a:gd name="connsiteX6" fmla="*/ 741301 w 1452215"/>
              <a:gd name="connsiteY6" fmla="*/ 790596 h 790596"/>
              <a:gd name="connsiteX0" fmla="*/ 1452215 w 1452215"/>
              <a:gd name="connsiteY0" fmla="*/ 0 h 790596"/>
              <a:gd name="connsiteX1" fmla="*/ 442567 w 1452215"/>
              <a:gd name="connsiteY1" fmla="*/ 18246 h 790596"/>
              <a:gd name="connsiteX2" fmla="*/ 48072 w 1452215"/>
              <a:gd name="connsiteY2" fmla="*/ 26185 h 790596"/>
              <a:gd name="connsiteX3" fmla="*/ 64741 w 1452215"/>
              <a:gd name="connsiteY3" fmla="*/ 150007 h 790596"/>
              <a:gd name="connsiteX4" fmla="*/ 571948 w 1452215"/>
              <a:gd name="connsiteY4" fmla="*/ 161914 h 790596"/>
              <a:gd name="connsiteX5" fmla="*/ 812386 w 1452215"/>
              <a:gd name="connsiteY5" fmla="*/ 222861 h 790596"/>
              <a:gd name="connsiteX6" fmla="*/ 741301 w 1452215"/>
              <a:gd name="connsiteY6" fmla="*/ 790596 h 790596"/>
              <a:gd name="connsiteX0" fmla="*/ 1452215 w 1452215"/>
              <a:gd name="connsiteY0" fmla="*/ 0 h 790596"/>
              <a:gd name="connsiteX1" fmla="*/ 442567 w 1452215"/>
              <a:gd name="connsiteY1" fmla="*/ 18246 h 790596"/>
              <a:gd name="connsiteX2" fmla="*/ 48072 w 1452215"/>
              <a:gd name="connsiteY2" fmla="*/ 26185 h 790596"/>
              <a:gd name="connsiteX3" fmla="*/ 64741 w 1452215"/>
              <a:gd name="connsiteY3" fmla="*/ 150007 h 790596"/>
              <a:gd name="connsiteX4" fmla="*/ 571948 w 1452215"/>
              <a:gd name="connsiteY4" fmla="*/ 161914 h 790596"/>
              <a:gd name="connsiteX5" fmla="*/ 812386 w 1452215"/>
              <a:gd name="connsiteY5" fmla="*/ 222861 h 790596"/>
              <a:gd name="connsiteX6" fmla="*/ 741301 w 1452215"/>
              <a:gd name="connsiteY6" fmla="*/ 790596 h 790596"/>
              <a:gd name="connsiteX0" fmla="*/ 1452215 w 1452215"/>
              <a:gd name="connsiteY0" fmla="*/ 0 h 790596"/>
              <a:gd name="connsiteX1" fmla="*/ 442567 w 1452215"/>
              <a:gd name="connsiteY1" fmla="*/ 18246 h 790596"/>
              <a:gd name="connsiteX2" fmla="*/ 48072 w 1452215"/>
              <a:gd name="connsiteY2" fmla="*/ 26185 h 790596"/>
              <a:gd name="connsiteX3" fmla="*/ 64741 w 1452215"/>
              <a:gd name="connsiteY3" fmla="*/ 150007 h 790596"/>
              <a:gd name="connsiteX4" fmla="*/ 571948 w 1452215"/>
              <a:gd name="connsiteY4" fmla="*/ 161914 h 790596"/>
              <a:gd name="connsiteX5" fmla="*/ 812386 w 1452215"/>
              <a:gd name="connsiteY5" fmla="*/ 222861 h 790596"/>
              <a:gd name="connsiteX6" fmla="*/ 741301 w 1452215"/>
              <a:gd name="connsiteY6" fmla="*/ 790596 h 790596"/>
              <a:gd name="connsiteX0" fmla="*/ 1444454 w 1444454"/>
              <a:gd name="connsiteY0" fmla="*/ 0 h 790596"/>
              <a:gd name="connsiteX1" fmla="*/ 434806 w 1444454"/>
              <a:gd name="connsiteY1" fmla="*/ 18246 h 790596"/>
              <a:gd name="connsiteX2" fmla="*/ 40311 w 1444454"/>
              <a:gd name="connsiteY2" fmla="*/ 26185 h 790596"/>
              <a:gd name="connsiteX3" fmla="*/ 56980 w 1444454"/>
              <a:gd name="connsiteY3" fmla="*/ 150007 h 790596"/>
              <a:gd name="connsiteX4" fmla="*/ 429264 w 1444454"/>
              <a:gd name="connsiteY4" fmla="*/ 162087 h 790596"/>
              <a:gd name="connsiteX5" fmla="*/ 804625 w 1444454"/>
              <a:gd name="connsiteY5" fmla="*/ 222861 h 790596"/>
              <a:gd name="connsiteX6" fmla="*/ 733540 w 1444454"/>
              <a:gd name="connsiteY6" fmla="*/ 790596 h 790596"/>
              <a:gd name="connsiteX0" fmla="*/ 1444454 w 1444454"/>
              <a:gd name="connsiteY0" fmla="*/ 0 h 790596"/>
              <a:gd name="connsiteX1" fmla="*/ 434806 w 1444454"/>
              <a:gd name="connsiteY1" fmla="*/ 18246 h 790596"/>
              <a:gd name="connsiteX2" fmla="*/ 40311 w 1444454"/>
              <a:gd name="connsiteY2" fmla="*/ 26185 h 790596"/>
              <a:gd name="connsiteX3" fmla="*/ 56980 w 1444454"/>
              <a:gd name="connsiteY3" fmla="*/ 150007 h 790596"/>
              <a:gd name="connsiteX4" fmla="*/ 429264 w 1444454"/>
              <a:gd name="connsiteY4" fmla="*/ 162087 h 790596"/>
              <a:gd name="connsiteX5" fmla="*/ 764026 w 1444454"/>
              <a:gd name="connsiteY5" fmla="*/ 260822 h 790596"/>
              <a:gd name="connsiteX6" fmla="*/ 733540 w 1444454"/>
              <a:gd name="connsiteY6" fmla="*/ 790596 h 790596"/>
              <a:gd name="connsiteX0" fmla="*/ 1444454 w 1444454"/>
              <a:gd name="connsiteY0" fmla="*/ 0 h 790596"/>
              <a:gd name="connsiteX1" fmla="*/ 434806 w 1444454"/>
              <a:gd name="connsiteY1" fmla="*/ 18246 h 790596"/>
              <a:gd name="connsiteX2" fmla="*/ 40311 w 1444454"/>
              <a:gd name="connsiteY2" fmla="*/ 26185 h 790596"/>
              <a:gd name="connsiteX3" fmla="*/ 56980 w 1444454"/>
              <a:gd name="connsiteY3" fmla="*/ 150007 h 790596"/>
              <a:gd name="connsiteX4" fmla="*/ 429264 w 1444454"/>
              <a:gd name="connsiteY4" fmla="*/ 162087 h 790596"/>
              <a:gd name="connsiteX5" fmla="*/ 764026 w 1444454"/>
              <a:gd name="connsiteY5" fmla="*/ 260822 h 790596"/>
              <a:gd name="connsiteX6" fmla="*/ 733540 w 1444454"/>
              <a:gd name="connsiteY6" fmla="*/ 790596 h 790596"/>
              <a:gd name="connsiteX0" fmla="*/ 802914 w 802914"/>
              <a:gd name="connsiteY0" fmla="*/ 0 h 781349"/>
              <a:gd name="connsiteX1" fmla="*/ 434806 w 802914"/>
              <a:gd name="connsiteY1" fmla="*/ 8999 h 781349"/>
              <a:gd name="connsiteX2" fmla="*/ 40311 w 802914"/>
              <a:gd name="connsiteY2" fmla="*/ 16938 h 781349"/>
              <a:gd name="connsiteX3" fmla="*/ 56980 w 802914"/>
              <a:gd name="connsiteY3" fmla="*/ 140760 h 781349"/>
              <a:gd name="connsiteX4" fmla="*/ 429264 w 802914"/>
              <a:gd name="connsiteY4" fmla="*/ 152840 h 781349"/>
              <a:gd name="connsiteX5" fmla="*/ 764026 w 802914"/>
              <a:gd name="connsiteY5" fmla="*/ 251575 h 781349"/>
              <a:gd name="connsiteX6" fmla="*/ 733540 w 802914"/>
              <a:gd name="connsiteY6" fmla="*/ 781349 h 781349"/>
              <a:gd name="connsiteX0" fmla="*/ 768573 w 785970"/>
              <a:gd name="connsiteY0" fmla="*/ 0 h 785840"/>
              <a:gd name="connsiteX1" fmla="*/ 434806 w 785970"/>
              <a:gd name="connsiteY1" fmla="*/ 13490 h 785840"/>
              <a:gd name="connsiteX2" fmla="*/ 40311 w 785970"/>
              <a:gd name="connsiteY2" fmla="*/ 21429 h 785840"/>
              <a:gd name="connsiteX3" fmla="*/ 56980 w 785970"/>
              <a:gd name="connsiteY3" fmla="*/ 145251 h 785840"/>
              <a:gd name="connsiteX4" fmla="*/ 429264 w 785970"/>
              <a:gd name="connsiteY4" fmla="*/ 157331 h 785840"/>
              <a:gd name="connsiteX5" fmla="*/ 764026 w 785970"/>
              <a:gd name="connsiteY5" fmla="*/ 256066 h 785840"/>
              <a:gd name="connsiteX6" fmla="*/ 733540 w 785970"/>
              <a:gd name="connsiteY6" fmla="*/ 785840 h 785840"/>
              <a:gd name="connsiteX0" fmla="*/ 1586668 w 1586668"/>
              <a:gd name="connsiteY0" fmla="*/ 44834 h 775438"/>
              <a:gd name="connsiteX1" fmla="*/ 434806 w 1586668"/>
              <a:gd name="connsiteY1" fmla="*/ 3088 h 775438"/>
              <a:gd name="connsiteX2" fmla="*/ 40311 w 1586668"/>
              <a:gd name="connsiteY2" fmla="*/ 11027 h 775438"/>
              <a:gd name="connsiteX3" fmla="*/ 56980 w 1586668"/>
              <a:gd name="connsiteY3" fmla="*/ 134849 h 775438"/>
              <a:gd name="connsiteX4" fmla="*/ 429264 w 1586668"/>
              <a:gd name="connsiteY4" fmla="*/ 146929 h 775438"/>
              <a:gd name="connsiteX5" fmla="*/ 764026 w 1586668"/>
              <a:gd name="connsiteY5" fmla="*/ 245664 h 775438"/>
              <a:gd name="connsiteX6" fmla="*/ 733540 w 1586668"/>
              <a:gd name="connsiteY6" fmla="*/ 775438 h 775438"/>
              <a:gd name="connsiteX0" fmla="*/ 1587784 w 1587784"/>
              <a:gd name="connsiteY0" fmla="*/ 40293 h 770897"/>
              <a:gd name="connsiteX1" fmla="*/ 452065 w 1587784"/>
              <a:gd name="connsiteY1" fmla="*/ 13596 h 770897"/>
              <a:gd name="connsiteX2" fmla="*/ 41427 w 1587784"/>
              <a:gd name="connsiteY2" fmla="*/ 6486 h 770897"/>
              <a:gd name="connsiteX3" fmla="*/ 58096 w 1587784"/>
              <a:gd name="connsiteY3" fmla="*/ 130308 h 770897"/>
              <a:gd name="connsiteX4" fmla="*/ 430380 w 1587784"/>
              <a:gd name="connsiteY4" fmla="*/ 142388 h 770897"/>
              <a:gd name="connsiteX5" fmla="*/ 765142 w 1587784"/>
              <a:gd name="connsiteY5" fmla="*/ 241123 h 770897"/>
              <a:gd name="connsiteX6" fmla="*/ 734656 w 1587784"/>
              <a:gd name="connsiteY6" fmla="*/ 770897 h 770897"/>
              <a:gd name="connsiteX0" fmla="*/ 1588535 w 1588535"/>
              <a:gd name="connsiteY0" fmla="*/ 40293 h 770897"/>
              <a:gd name="connsiteX1" fmla="*/ 452816 w 1588535"/>
              <a:gd name="connsiteY1" fmla="*/ 13596 h 770897"/>
              <a:gd name="connsiteX2" fmla="*/ 42178 w 1588535"/>
              <a:gd name="connsiteY2" fmla="*/ 6486 h 770897"/>
              <a:gd name="connsiteX3" fmla="*/ 58847 w 1588535"/>
              <a:gd name="connsiteY3" fmla="*/ 130308 h 770897"/>
              <a:gd name="connsiteX4" fmla="*/ 445062 w 1588535"/>
              <a:gd name="connsiteY4" fmla="*/ 154558 h 770897"/>
              <a:gd name="connsiteX5" fmla="*/ 765893 w 1588535"/>
              <a:gd name="connsiteY5" fmla="*/ 241123 h 770897"/>
              <a:gd name="connsiteX6" fmla="*/ 735407 w 1588535"/>
              <a:gd name="connsiteY6" fmla="*/ 770897 h 770897"/>
              <a:gd name="connsiteX0" fmla="*/ 1588535 w 1588535"/>
              <a:gd name="connsiteY0" fmla="*/ 40293 h 770897"/>
              <a:gd name="connsiteX1" fmla="*/ 452816 w 1588535"/>
              <a:gd name="connsiteY1" fmla="*/ 13596 h 770897"/>
              <a:gd name="connsiteX2" fmla="*/ 42178 w 1588535"/>
              <a:gd name="connsiteY2" fmla="*/ 6486 h 770897"/>
              <a:gd name="connsiteX3" fmla="*/ 58847 w 1588535"/>
              <a:gd name="connsiteY3" fmla="*/ 130308 h 770897"/>
              <a:gd name="connsiteX4" fmla="*/ 445062 w 1588535"/>
              <a:gd name="connsiteY4" fmla="*/ 154558 h 770897"/>
              <a:gd name="connsiteX5" fmla="*/ 803716 w 1588535"/>
              <a:gd name="connsiteY5" fmla="*/ 248656 h 770897"/>
              <a:gd name="connsiteX6" fmla="*/ 735407 w 1588535"/>
              <a:gd name="connsiteY6" fmla="*/ 770897 h 770897"/>
              <a:gd name="connsiteX0" fmla="*/ 1588535 w 1588535"/>
              <a:gd name="connsiteY0" fmla="*/ 40293 h 766493"/>
              <a:gd name="connsiteX1" fmla="*/ 452816 w 1588535"/>
              <a:gd name="connsiteY1" fmla="*/ 13596 h 766493"/>
              <a:gd name="connsiteX2" fmla="*/ 42178 w 1588535"/>
              <a:gd name="connsiteY2" fmla="*/ 6486 h 766493"/>
              <a:gd name="connsiteX3" fmla="*/ 58847 w 1588535"/>
              <a:gd name="connsiteY3" fmla="*/ 130308 h 766493"/>
              <a:gd name="connsiteX4" fmla="*/ 445062 w 1588535"/>
              <a:gd name="connsiteY4" fmla="*/ 154558 h 766493"/>
              <a:gd name="connsiteX5" fmla="*/ 803716 w 1588535"/>
              <a:gd name="connsiteY5" fmla="*/ 248656 h 766493"/>
              <a:gd name="connsiteX6" fmla="*/ 800663 w 1588535"/>
              <a:gd name="connsiteY6" fmla="*/ 766493 h 766493"/>
              <a:gd name="connsiteX0" fmla="*/ 1588535 w 1588535"/>
              <a:gd name="connsiteY0" fmla="*/ 40293 h 766493"/>
              <a:gd name="connsiteX1" fmla="*/ 452816 w 1588535"/>
              <a:gd name="connsiteY1" fmla="*/ 13596 h 766493"/>
              <a:gd name="connsiteX2" fmla="*/ 42178 w 1588535"/>
              <a:gd name="connsiteY2" fmla="*/ 6486 h 766493"/>
              <a:gd name="connsiteX3" fmla="*/ 58847 w 1588535"/>
              <a:gd name="connsiteY3" fmla="*/ 130308 h 766493"/>
              <a:gd name="connsiteX4" fmla="*/ 445062 w 1588535"/>
              <a:gd name="connsiteY4" fmla="*/ 154558 h 766493"/>
              <a:gd name="connsiteX5" fmla="*/ 803716 w 1588535"/>
              <a:gd name="connsiteY5" fmla="*/ 248656 h 766493"/>
              <a:gd name="connsiteX6" fmla="*/ 800663 w 1588535"/>
              <a:gd name="connsiteY6" fmla="*/ 766493 h 766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8535" h="766493">
                <a:moveTo>
                  <a:pt x="1588535" y="40293"/>
                </a:moveTo>
                <a:lnTo>
                  <a:pt x="452816" y="13596"/>
                </a:lnTo>
                <a:cubicBezTo>
                  <a:pt x="218792" y="17960"/>
                  <a:pt x="107840" y="-12966"/>
                  <a:pt x="42178" y="6486"/>
                </a:cubicBezTo>
                <a:cubicBezTo>
                  <a:pt x="-23484" y="25938"/>
                  <a:pt x="-8300" y="105629"/>
                  <a:pt x="58847" y="130308"/>
                </a:cubicBezTo>
                <a:cubicBezTo>
                  <a:pt x="125994" y="154987"/>
                  <a:pt x="311290" y="149097"/>
                  <a:pt x="445062" y="154558"/>
                </a:cubicBezTo>
                <a:cubicBezTo>
                  <a:pt x="578834" y="160019"/>
                  <a:pt x="744449" y="146667"/>
                  <a:pt x="803716" y="248656"/>
                </a:cubicBezTo>
                <a:cubicBezTo>
                  <a:pt x="862983" y="350645"/>
                  <a:pt x="833150" y="511877"/>
                  <a:pt x="800663" y="766493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0EBA87A3-F724-4A7E-880E-9043E365DF36}"/>
              </a:ext>
            </a:extLst>
          </p:cNvPr>
          <p:cNvSpPr/>
          <p:nvPr/>
        </p:nvSpPr>
        <p:spPr>
          <a:xfrm rot="3955986">
            <a:off x="4300403" y="765715"/>
            <a:ext cx="669265" cy="609980"/>
          </a:xfrm>
          <a:custGeom>
            <a:avLst/>
            <a:gdLst>
              <a:gd name="connsiteX0" fmla="*/ 1786593 w 1786593"/>
              <a:gd name="connsiteY0" fmla="*/ 29977 h 410977"/>
              <a:gd name="connsiteX1" fmla="*/ 176868 w 1786593"/>
              <a:gd name="connsiteY1" fmla="*/ 6165 h 410977"/>
              <a:gd name="connsiteX2" fmla="*/ 91143 w 1786593"/>
              <a:gd name="connsiteY2" fmla="*/ 129990 h 410977"/>
              <a:gd name="connsiteX3" fmla="*/ 619781 w 1786593"/>
              <a:gd name="connsiteY3" fmla="*/ 129990 h 410977"/>
              <a:gd name="connsiteX4" fmla="*/ 1381781 w 1786593"/>
              <a:gd name="connsiteY4" fmla="*/ 168090 h 410977"/>
              <a:gd name="connsiteX5" fmla="*/ 1581806 w 1786593"/>
              <a:gd name="connsiteY5" fmla="*/ 410977 h 410977"/>
              <a:gd name="connsiteX0" fmla="*/ 1785176 w 1785176"/>
              <a:gd name="connsiteY0" fmla="*/ 46880 h 427880"/>
              <a:gd name="connsiteX1" fmla="*/ 177833 w 1785176"/>
              <a:gd name="connsiteY1" fmla="*/ 4018 h 427880"/>
              <a:gd name="connsiteX2" fmla="*/ 89726 w 1785176"/>
              <a:gd name="connsiteY2" fmla="*/ 146893 h 427880"/>
              <a:gd name="connsiteX3" fmla="*/ 618364 w 1785176"/>
              <a:gd name="connsiteY3" fmla="*/ 146893 h 427880"/>
              <a:gd name="connsiteX4" fmla="*/ 1380364 w 1785176"/>
              <a:gd name="connsiteY4" fmla="*/ 184993 h 427880"/>
              <a:gd name="connsiteX5" fmla="*/ 1580389 w 1785176"/>
              <a:gd name="connsiteY5" fmla="*/ 427880 h 427880"/>
              <a:gd name="connsiteX0" fmla="*/ 1759566 w 1759566"/>
              <a:gd name="connsiteY0" fmla="*/ 46743 h 427743"/>
              <a:gd name="connsiteX1" fmla="*/ 152223 w 1759566"/>
              <a:gd name="connsiteY1" fmla="*/ 3881 h 427743"/>
              <a:gd name="connsiteX2" fmla="*/ 116503 w 1759566"/>
              <a:gd name="connsiteY2" fmla="*/ 144374 h 427743"/>
              <a:gd name="connsiteX3" fmla="*/ 592754 w 1759566"/>
              <a:gd name="connsiteY3" fmla="*/ 146756 h 427743"/>
              <a:gd name="connsiteX4" fmla="*/ 1354754 w 1759566"/>
              <a:gd name="connsiteY4" fmla="*/ 184856 h 427743"/>
              <a:gd name="connsiteX5" fmla="*/ 1554779 w 1759566"/>
              <a:gd name="connsiteY5" fmla="*/ 427743 h 427743"/>
              <a:gd name="connsiteX0" fmla="*/ 1749790 w 1749790"/>
              <a:gd name="connsiteY0" fmla="*/ 46743 h 427743"/>
              <a:gd name="connsiteX1" fmla="*/ 142447 w 1749790"/>
              <a:gd name="connsiteY1" fmla="*/ 3881 h 427743"/>
              <a:gd name="connsiteX2" fmla="*/ 106727 w 1749790"/>
              <a:gd name="connsiteY2" fmla="*/ 144374 h 427743"/>
              <a:gd name="connsiteX3" fmla="*/ 582978 w 1749790"/>
              <a:gd name="connsiteY3" fmla="*/ 146756 h 427743"/>
              <a:gd name="connsiteX4" fmla="*/ 1344978 w 1749790"/>
              <a:gd name="connsiteY4" fmla="*/ 184856 h 427743"/>
              <a:gd name="connsiteX5" fmla="*/ 1545003 w 1749790"/>
              <a:gd name="connsiteY5" fmla="*/ 427743 h 427743"/>
              <a:gd name="connsiteX0" fmla="*/ 1674492 w 1674492"/>
              <a:gd name="connsiteY0" fmla="*/ 55977 h 436977"/>
              <a:gd name="connsiteX1" fmla="*/ 67149 w 1674492"/>
              <a:gd name="connsiteY1" fmla="*/ 13115 h 436977"/>
              <a:gd name="connsiteX2" fmla="*/ 31429 w 1674492"/>
              <a:gd name="connsiteY2" fmla="*/ 153608 h 436977"/>
              <a:gd name="connsiteX3" fmla="*/ 507680 w 1674492"/>
              <a:gd name="connsiteY3" fmla="*/ 155990 h 436977"/>
              <a:gd name="connsiteX4" fmla="*/ 1269680 w 1674492"/>
              <a:gd name="connsiteY4" fmla="*/ 194090 h 436977"/>
              <a:gd name="connsiteX5" fmla="*/ 1469705 w 1674492"/>
              <a:gd name="connsiteY5" fmla="*/ 436977 h 436977"/>
              <a:gd name="connsiteX0" fmla="*/ 1765557 w 1765557"/>
              <a:gd name="connsiteY0" fmla="*/ 46335 h 427335"/>
              <a:gd name="connsiteX1" fmla="*/ 158214 w 1765557"/>
              <a:gd name="connsiteY1" fmla="*/ 3473 h 427335"/>
              <a:gd name="connsiteX2" fmla="*/ 86775 w 1765557"/>
              <a:gd name="connsiteY2" fmla="*/ 136822 h 427335"/>
              <a:gd name="connsiteX3" fmla="*/ 598745 w 1765557"/>
              <a:gd name="connsiteY3" fmla="*/ 146348 h 427335"/>
              <a:gd name="connsiteX4" fmla="*/ 1360745 w 1765557"/>
              <a:gd name="connsiteY4" fmla="*/ 184448 h 427335"/>
              <a:gd name="connsiteX5" fmla="*/ 1560770 w 1765557"/>
              <a:gd name="connsiteY5" fmla="*/ 427335 h 427335"/>
              <a:gd name="connsiteX0" fmla="*/ 1776550 w 1776550"/>
              <a:gd name="connsiteY0" fmla="*/ 62138 h 443138"/>
              <a:gd name="connsiteX1" fmla="*/ 169207 w 1776550"/>
              <a:gd name="connsiteY1" fmla="*/ 2607 h 443138"/>
              <a:gd name="connsiteX2" fmla="*/ 97768 w 1776550"/>
              <a:gd name="connsiteY2" fmla="*/ 152625 h 443138"/>
              <a:gd name="connsiteX3" fmla="*/ 609738 w 1776550"/>
              <a:gd name="connsiteY3" fmla="*/ 162151 h 443138"/>
              <a:gd name="connsiteX4" fmla="*/ 1371738 w 1776550"/>
              <a:gd name="connsiteY4" fmla="*/ 200251 h 443138"/>
              <a:gd name="connsiteX5" fmla="*/ 1571763 w 1776550"/>
              <a:gd name="connsiteY5" fmla="*/ 443138 h 443138"/>
              <a:gd name="connsiteX0" fmla="*/ 1734480 w 1734480"/>
              <a:gd name="connsiteY0" fmla="*/ 67581 h 448581"/>
              <a:gd name="connsiteX1" fmla="*/ 127137 w 1734480"/>
              <a:gd name="connsiteY1" fmla="*/ 8050 h 448581"/>
              <a:gd name="connsiteX2" fmla="*/ 55698 w 1734480"/>
              <a:gd name="connsiteY2" fmla="*/ 158068 h 448581"/>
              <a:gd name="connsiteX3" fmla="*/ 567668 w 1734480"/>
              <a:gd name="connsiteY3" fmla="*/ 167594 h 448581"/>
              <a:gd name="connsiteX4" fmla="*/ 1329668 w 1734480"/>
              <a:gd name="connsiteY4" fmla="*/ 205694 h 448581"/>
              <a:gd name="connsiteX5" fmla="*/ 1529693 w 1734480"/>
              <a:gd name="connsiteY5" fmla="*/ 448581 h 448581"/>
              <a:gd name="connsiteX0" fmla="*/ 1763845 w 1763845"/>
              <a:gd name="connsiteY0" fmla="*/ 71963 h 452963"/>
              <a:gd name="connsiteX1" fmla="*/ 104115 w 1763845"/>
              <a:gd name="connsiteY1" fmla="*/ 7669 h 452963"/>
              <a:gd name="connsiteX2" fmla="*/ 85063 w 1763845"/>
              <a:gd name="connsiteY2" fmla="*/ 162450 h 452963"/>
              <a:gd name="connsiteX3" fmla="*/ 597033 w 1763845"/>
              <a:gd name="connsiteY3" fmla="*/ 171976 h 452963"/>
              <a:gd name="connsiteX4" fmla="*/ 1359033 w 1763845"/>
              <a:gd name="connsiteY4" fmla="*/ 210076 h 452963"/>
              <a:gd name="connsiteX5" fmla="*/ 1559058 w 1763845"/>
              <a:gd name="connsiteY5" fmla="*/ 452963 h 452963"/>
              <a:gd name="connsiteX0" fmla="*/ 1818635 w 1818635"/>
              <a:gd name="connsiteY0" fmla="*/ 37713 h 452051"/>
              <a:gd name="connsiteX1" fmla="*/ 151762 w 1818635"/>
              <a:gd name="connsiteY1" fmla="*/ 6757 h 452051"/>
              <a:gd name="connsiteX2" fmla="*/ 132710 w 1818635"/>
              <a:gd name="connsiteY2" fmla="*/ 161538 h 452051"/>
              <a:gd name="connsiteX3" fmla="*/ 644680 w 1818635"/>
              <a:gd name="connsiteY3" fmla="*/ 171064 h 452051"/>
              <a:gd name="connsiteX4" fmla="*/ 1406680 w 1818635"/>
              <a:gd name="connsiteY4" fmla="*/ 209164 h 452051"/>
              <a:gd name="connsiteX5" fmla="*/ 1606705 w 1818635"/>
              <a:gd name="connsiteY5" fmla="*/ 452051 h 452051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15357 w 1815357"/>
              <a:gd name="connsiteY0" fmla="*/ 26030 h 440368"/>
              <a:gd name="connsiteX1" fmla="*/ 153246 w 1815357"/>
              <a:gd name="connsiteY1" fmla="*/ 9362 h 440368"/>
              <a:gd name="connsiteX2" fmla="*/ 129432 w 1815357"/>
              <a:gd name="connsiteY2" fmla="*/ 149855 h 440368"/>
              <a:gd name="connsiteX3" fmla="*/ 641402 w 1815357"/>
              <a:gd name="connsiteY3" fmla="*/ 159381 h 440368"/>
              <a:gd name="connsiteX4" fmla="*/ 1403402 w 1815357"/>
              <a:gd name="connsiteY4" fmla="*/ 197481 h 440368"/>
              <a:gd name="connsiteX5" fmla="*/ 1603427 w 1815357"/>
              <a:gd name="connsiteY5" fmla="*/ 440368 h 440368"/>
              <a:gd name="connsiteX0" fmla="*/ 1805215 w 1805215"/>
              <a:gd name="connsiteY0" fmla="*/ 26030 h 440368"/>
              <a:gd name="connsiteX1" fmla="*/ 143104 w 1805215"/>
              <a:gd name="connsiteY1" fmla="*/ 9362 h 440368"/>
              <a:gd name="connsiteX2" fmla="*/ 119290 w 1805215"/>
              <a:gd name="connsiteY2" fmla="*/ 149855 h 440368"/>
              <a:gd name="connsiteX3" fmla="*/ 631260 w 1805215"/>
              <a:gd name="connsiteY3" fmla="*/ 159381 h 440368"/>
              <a:gd name="connsiteX4" fmla="*/ 1393260 w 1805215"/>
              <a:gd name="connsiteY4" fmla="*/ 197481 h 440368"/>
              <a:gd name="connsiteX5" fmla="*/ 1593285 w 1805215"/>
              <a:gd name="connsiteY5" fmla="*/ 440368 h 440368"/>
              <a:gd name="connsiteX0" fmla="*/ 1785938 w 1785938"/>
              <a:gd name="connsiteY0" fmla="*/ 27719 h 442057"/>
              <a:gd name="connsiteX1" fmla="*/ 123827 w 1785938"/>
              <a:gd name="connsiteY1" fmla="*/ 11051 h 442057"/>
              <a:gd name="connsiteX2" fmla="*/ 119065 w 1785938"/>
              <a:gd name="connsiteY2" fmla="*/ 11051 h 442057"/>
              <a:gd name="connsiteX3" fmla="*/ 100013 w 1785938"/>
              <a:gd name="connsiteY3" fmla="*/ 151544 h 442057"/>
              <a:gd name="connsiteX4" fmla="*/ 611983 w 1785938"/>
              <a:gd name="connsiteY4" fmla="*/ 161070 h 442057"/>
              <a:gd name="connsiteX5" fmla="*/ 1373983 w 1785938"/>
              <a:gd name="connsiteY5" fmla="*/ 199170 h 442057"/>
              <a:gd name="connsiteX6" fmla="*/ 1574008 w 1785938"/>
              <a:gd name="connsiteY6" fmla="*/ 442057 h 442057"/>
              <a:gd name="connsiteX0" fmla="*/ 1825104 w 1825104"/>
              <a:gd name="connsiteY0" fmla="*/ 35116 h 449454"/>
              <a:gd name="connsiteX1" fmla="*/ 162993 w 1825104"/>
              <a:gd name="connsiteY1" fmla="*/ 18448 h 449454"/>
              <a:gd name="connsiteX2" fmla="*/ 158231 w 1825104"/>
              <a:gd name="connsiteY2" fmla="*/ 18448 h 449454"/>
              <a:gd name="connsiteX3" fmla="*/ 139179 w 1825104"/>
              <a:gd name="connsiteY3" fmla="*/ 158941 h 449454"/>
              <a:gd name="connsiteX4" fmla="*/ 651149 w 1825104"/>
              <a:gd name="connsiteY4" fmla="*/ 168467 h 449454"/>
              <a:gd name="connsiteX5" fmla="*/ 1413149 w 1825104"/>
              <a:gd name="connsiteY5" fmla="*/ 206567 h 449454"/>
              <a:gd name="connsiteX6" fmla="*/ 1613174 w 1825104"/>
              <a:gd name="connsiteY6" fmla="*/ 449454 h 449454"/>
              <a:gd name="connsiteX0" fmla="*/ 1872883 w 1872883"/>
              <a:gd name="connsiteY0" fmla="*/ 22039 h 436377"/>
              <a:gd name="connsiteX1" fmla="*/ 210772 w 1872883"/>
              <a:gd name="connsiteY1" fmla="*/ 5371 h 436377"/>
              <a:gd name="connsiteX2" fmla="*/ 115522 w 1872883"/>
              <a:gd name="connsiteY2" fmla="*/ 24421 h 436377"/>
              <a:gd name="connsiteX3" fmla="*/ 186958 w 1872883"/>
              <a:gd name="connsiteY3" fmla="*/ 145864 h 436377"/>
              <a:gd name="connsiteX4" fmla="*/ 698928 w 1872883"/>
              <a:gd name="connsiteY4" fmla="*/ 155390 h 436377"/>
              <a:gd name="connsiteX5" fmla="*/ 1460928 w 1872883"/>
              <a:gd name="connsiteY5" fmla="*/ 193490 h 436377"/>
              <a:gd name="connsiteX6" fmla="*/ 1660953 w 1872883"/>
              <a:gd name="connsiteY6" fmla="*/ 436377 h 436377"/>
              <a:gd name="connsiteX0" fmla="*/ 1797171 w 1797171"/>
              <a:gd name="connsiteY0" fmla="*/ 24534 h 438872"/>
              <a:gd name="connsiteX1" fmla="*/ 449385 w 1797171"/>
              <a:gd name="connsiteY1" fmla="*/ 3104 h 438872"/>
              <a:gd name="connsiteX2" fmla="*/ 39810 w 1797171"/>
              <a:gd name="connsiteY2" fmla="*/ 26916 h 438872"/>
              <a:gd name="connsiteX3" fmla="*/ 111246 w 1797171"/>
              <a:gd name="connsiteY3" fmla="*/ 148359 h 438872"/>
              <a:gd name="connsiteX4" fmla="*/ 623216 w 1797171"/>
              <a:gd name="connsiteY4" fmla="*/ 157885 h 438872"/>
              <a:gd name="connsiteX5" fmla="*/ 1385216 w 1797171"/>
              <a:gd name="connsiteY5" fmla="*/ 195985 h 438872"/>
              <a:gd name="connsiteX6" fmla="*/ 1585241 w 1797171"/>
              <a:gd name="connsiteY6" fmla="*/ 438872 h 438872"/>
              <a:gd name="connsiteX0" fmla="*/ 1792810 w 1792810"/>
              <a:gd name="connsiteY0" fmla="*/ 23139 h 437477"/>
              <a:gd name="connsiteX1" fmla="*/ 445024 w 1792810"/>
              <a:gd name="connsiteY1" fmla="*/ 1709 h 437477"/>
              <a:gd name="connsiteX2" fmla="*/ 40211 w 1792810"/>
              <a:gd name="connsiteY2" fmla="*/ 54096 h 437477"/>
              <a:gd name="connsiteX3" fmla="*/ 106885 w 1792810"/>
              <a:gd name="connsiteY3" fmla="*/ 146964 h 437477"/>
              <a:gd name="connsiteX4" fmla="*/ 618855 w 1792810"/>
              <a:gd name="connsiteY4" fmla="*/ 156490 h 437477"/>
              <a:gd name="connsiteX5" fmla="*/ 1380855 w 1792810"/>
              <a:gd name="connsiteY5" fmla="*/ 194590 h 437477"/>
              <a:gd name="connsiteX6" fmla="*/ 1580880 w 1792810"/>
              <a:gd name="connsiteY6" fmla="*/ 437477 h 437477"/>
              <a:gd name="connsiteX0" fmla="*/ 1758677 w 1758677"/>
              <a:gd name="connsiteY0" fmla="*/ 23139 h 437477"/>
              <a:gd name="connsiteX1" fmla="*/ 410891 w 1758677"/>
              <a:gd name="connsiteY1" fmla="*/ 1709 h 437477"/>
              <a:gd name="connsiteX2" fmla="*/ 6078 w 1758677"/>
              <a:gd name="connsiteY2" fmla="*/ 54096 h 437477"/>
              <a:gd name="connsiteX3" fmla="*/ 72752 w 1758677"/>
              <a:gd name="connsiteY3" fmla="*/ 146964 h 437477"/>
              <a:gd name="connsiteX4" fmla="*/ 584722 w 1758677"/>
              <a:gd name="connsiteY4" fmla="*/ 156490 h 437477"/>
              <a:gd name="connsiteX5" fmla="*/ 1346722 w 1758677"/>
              <a:gd name="connsiteY5" fmla="*/ 194590 h 437477"/>
              <a:gd name="connsiteX6" fmla="*/ 1546747 w 1758677"/>
              <a:gd name="connsiteY6" fmla="*/ 437477 h 437477"/>
              <a:gd name="connsiteX0" fmla="*/ 1753692 w 1753692"/>
              <a:gd name="connsiteY0" fmla="*/ 21571 h 435909"/>
              <a:gd name="connsiteX1" fmla="*/ 405906 w 1753692"/>
              <a:gd name="connsiteY1" fmla="*/ 141 h 435909"/>
              <a:gd name="connsiteX2" fmla="*/ 8236 w 1753692"/>
              <a:gd name="connsiteY2" fmla="*/ 26335 h 435909"/>
              <a:gd name="connsiteX3" fmla="*/ 67767 w 1753692"/>
              <a:gd name="connsiteY3" fmla="*/ 145396 h 435909"/>
              <a:gd name="connsiteX4" fmla="*/ 579737 w 1753692"/>
              <a:gd name="connsiteY4" fmla="*/ 154922 h 435909"/>
              <a:gd name="connsiteX5" fmla="*/ 1341737 w 1753692"/>
              <a:gd name="connsiteY5" fmla="*/ 193022 h 435909"/>
              <a:gd name="connsiteX6" fmla="*/ 1541762 w 1753692"/>
              <a:gd name="connsiteY6" fmla="*/ 435909 h 435909"/>
              <a:gd name="connsiteX0" fmla="*/ 1725576 w 1725576"/>
              <a:gd name="connsiteY0" fmla="*/ 23678 h 438016"/>
              <a:gd name="connsiteX1" fmla="*/ 377790 w 1725576"/>
              <a:gd name="connsiteY1" fmla="*/ 2248 h 438016"/>
              <a:gd name="connsiteX2" fmla="*/ 37270 w 1725576"/>
              <a:gd name="connsiteY2" fmla="*/ 16536 h 438016"/>
              <a:gd name="connsiteX3" fmla="*/ 39651 w 1725576"/>
              <a:gd name="connsiteY3" fmla="*/ 147503 h 438016"/>
              <a:gd name="connsiteX4" fmla="*/ 551621 w 1725576"/>
              <a:gd name="connsiteY4" fmla="*/ 157029 h 438016"/>
              <a:gd name="connsiteX5" fmla="*/ 1313621 w 1725576"/>
              <a:gd name="connsiteY5" fmla="*/ 195129 h 438016"/>
              <a:gd name="connsiteX6" fmla="*/ 1513646 w 1725576"/>
              <a:gd name="connsiteY6" fmla="*/ 438016 h 438016"/>
              <a:gd name="connsiteX0" fmla="*/ 1728190 w 1728190"/>
              <a:gd name="connsiteY0" fmla="*/ 23678 h 438016"/>
              <a:gd name="connsiteX1" fmla="*/ 380404 w 1728190"/>
              <a:gd name="connsiteY1" fmla="*/ 2248 h 438016"/>
              <a:gd name="connsiteX2" fmla="*/ 32741 w 1728190"/>
              <a:gd name="connsiteY2" fmla="*/ 16536 h 438016"/>
              <a:gd name="connsiteX3" fmla="*/ 42265 w 1728190"/>
              <a:gd name="connsiteY3" fmla="*/ 147503 h 438016"/>
              <a:gd name="connsiteX4" fmla="*/ 554235 w 1728190"/>
              <a:gd name="connsiteY4" fmla="*/ 157029 h 438016"/>
              <a:gd name="connsiteX5" fmla="*/ 1316235 w 1728190"/>
              <a:gd name="connsiteY5" fmla="*/ 195129 h 438016"/>
              <a:gd name="connsiteX6" fmla="*/ 1516260 w 1728190"/>
              <a:gd name="connsiteY6" fmla="*/ 438016 h 438016"/>
              <a:gd name="connsiteX0" fmla="*/ 1724746 w 1724746"/>
              <a:gd name="connsiteY0" fmla="*/ 32676 h 447014"/>
              <a:gd name="connsiteX1" fmla="*/ 376960 w 1724746"/>
              <a:gd name="connsiteY1" fmla="*/ 11246 h 447014"/>
              <a:gd name="connsiteX2" fmla="*/ 38822 w 1724746"/>
              <a:gd name="connsiteY2" fmla="*/ 11247 h 447014"/>
              <a:gd name="connsiteX3" fmla="*/ 38821 w 1724746"/>
              <a:gd name="connsiteY3" fmla="*/ 156501 h 447014"/>
              <a:gd name="connsiteX4" fmla="*/ 550791 w 1724746"/>
              <a:gd name="connsiteY4" fmla="*/ 166027 h 447014"/>
              <a:gd name="connsiteX5" fmla="*/ 1312791 w 1724746"/>
              <a:gd name="connsiteY5" fmla="*/ 204127 h 447014"/>
              <a:gd name="connsiteX6" fmla="*/ 1512816 w 1724746"/>
              <a:gd name="connsiteY6" fmla="*/ 447014 h 447014"/>
              <a:gd name="connsiteX0" fmla="*/ 1732159 w 1732159"/>
              <a:gd name="connsiteY0" fmla="*/ 35839 h 450177"/>
              <a:gd name="connsiteX1" fmla="*/ 384373 w 1732159"/>
              <a:gd name="connsiteY1" fmla="*/ 14409 h 450177"/>
              <a:gd name="connsiteX2" fmla="*/ 46235 w 1732159"/>
              <a:gd name="connsiteY2" fmla="*/ 14410 h 450177"/>
              <a:gd name="connsiteX3" fmla="*/ 46234 w 1732159"/>
              <a:gd name="connsiteY3" fmla="*/ 159664 h 450177"/>
              <a:gd name="connsiteX4" fmla="*/ 558204 w 1732159"/>
              <a:gd name="connsiteY4" fmla="*/ 169190 h 450177"/>
              <a:gd name="connsiteX5" fmla="*/ 1320204 w 1732159"/>
              <a:gd name="connsiteY5" fmla="*/ 207290 h 450177"/>
              <a:gd name="connsiteX6" fmla="*/ 1520229 w 1732159"/>
              <a:gd name="connsiteY6" fmla="*/ 450177 h 450177"/>
              <a:gd name="connsiteX0" fmla="*/ 1743584 w 1743584"/>
              <a:gd name="connsiteY0" fmla="*/ 35839 h 450177"/>
              <a:gd name="connsiteX1" fmla="*/ 395798 w 1743584"/>
              <a:gd name="connsiteY1" fmla="*/ 14409 h 450177"/>
              <a:gd name="connsiteX2" fmla="*/ 33847 w 1743584"/>
              <a:gd name="connsiteY2" fmla="*/ 14410 h 450177"/>
              <a:gd name="connsiteX3" fmla="*/ 57659 w 1743584"/>
              <a:gd name="connsiteY3" fmla="*/ 159664 h 450177"/>
              <a:gd name="connsiteX4" fmla="*/ 569629 w 1743584"/>
              <a:gd name="connsiteY4" fmla="*/ 169190 h 450177"/>
              <a:gd name="connsiteX5" fmla="*/ 1331629 w 1743584"/>
              <a:gd name="connsiteY5" fmla="*/ 207290 h 450177"/>
              <a:gd name="connsiteX6" fmla="*/ 1531654 w 1743584"/>
              <a:gd name="connsiteY6" fmla="*/ 450177 h 450177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65703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59420 w 1759420"/>
              <a:gd name="connsiteY0" fmla="*/ 32352 h 446690"/>
              <a:gd name="connsiteX1" fmla="*/ 411634 w 1759420"/>
              <a:gd name="connsiteY1" fmla="*/ 10922 h 446690"/>
              <a:gd name="connsiteX2" fmla="*/ 23489 w 1759420"/>
              <a:gd name="connsiteY2" fmla="*/ 15686 h 446690"/>
              <a:gd name="connsiteX3" fmla="*/ 73495 w 1759420"/>
              <a:gd name="connsiteY3" fmla="*/ 156177 h 446690"/>
              <a:gd name="connsiteX4" fmla="*/ 585465 w 1759420"/>
              <a:gd name="connsiteY4" fmla="*/ 151415 h 446690"/>
              <a:gd name="connsiteX5" fmla="*/ 1347465 w 1759420"/>
              <a:gd name="connsiteY5" fmla="*/ 203803 h 446690"/>
              <a:gd name="connsiteX6" fmla="*/ 1547490 w 1759420"/>
              <a:gd name="connsiteY6" fmla="*/ 446690 h 446690"/>
              <a:gd name="connsiteX0" fmla="*/ 1767720 w 1767720"/>
              <a:gd name="connsiteY0" fmla="*/ 28418 h 442756"/>
              <a:gd name="connsiteX1" fmla="*/ 419934 w 1767720"/>
              <a:gd name="connsiteY1" fmla="*/ 6988 h 442756"/>
              <a:gd name="connsiteX2" fmla="*/ 31789 w 1767720"/>
              <a:gd name="connsiteY2" fmla="*/ 11752 h 442756"/>
              <a:gd name="connsiteX3" fmla="*/ 86558 w 1767720"/>
              <a:gd name="connsiteY3" fmla="*/ 135574 h 442756"/>
              <a:gd name="connsiteX4" fmla="*/ 593765 w 1767720"/>
              <a:gd name="connsiteY4" fmla="*/ 147481 h 442756"/>
              <a:gd name="connsiteX5" fmla="*/ 1355765 w 1767720"/>
              <a:gd name="connsiteY5" fmla="*/ 199869 h 442756"/>
              <a:gd name="connsiteX6" fmla="*/ 1555790 w 1767720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31122 w 1743077"/>
              <a:gd name="connsiteY5" fmla="*/ 199869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85891 w 1743077"/>
              <a:gd name="connsiteY5" fmla="*/ 173675 h 442756"/>
              <a:gd name="connsiteX6" fmla="*/ 1531147 w 1743077"/>
              <a:gd name="connsiteY6" fmla="*/ 442756 h 442756"/>
              <a:gd name="connsiteX0" fmla="*/ 1743077 w 1743077"/>
              <a:gd name="connsiteY0" fmla="*/ 28418 h 442756"/>
              <a:gd name="connsiteX1" fmla="*/ 395291 w 1743077"/>
              <a:gd name="connsiteY1" fmla="*/ 6988 h 442756"/>
              <a:gd name="connsiteX2" fmla="*/ 45246 w 1743077"/>
              <a:gd name="connsiteY2" fmla="*/ 11752 h 442756"/>
              <a:gd name="connsiteX3" fmla="*/ 61915 w 1743077"/>
              <a:gd name="connsiteY3" fmla="*/ 135574 h 442756"/>
              <a:gd name="connsiteX4" fmla="*/ 569122 w 1743077"/>
              <a:gd name="connsiteY4" fmla="*/ 147481 h 442756"/>
              <a:gd name="connsiteX5" fmla="*/ 1395416 w 1743077"/>
              <a:gd name="connsiteY5" fmla="*/ 171293 h 442756"/>
              <a:gd name="connsiteX6" fmla="*/ 1531147 w 1743077"/>
              <a:gd name="connsiteY6" fmla="*/ 442756 h 442756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743077 w 1743077"/>
              <a:gd name="connsiteY0" fmla="*/ 28418 h 514194"/>
              <a:gd name="connsiteX1" fmla="*/ 395291 w 1743077"/>
              <a:gd name="connsiteY1" fmla="*/ 6988 h 514194"/>
              <a:gd name="connsiteX2" fmla="*/ 45246 w 1743077"/>
              <a:gd name="connsiteY2" fmla="*/ 11752 h 514194"/>
              <a:gd name="connsiteX3" fmla="*/ 61915 w 1743077"/>
              <a:gd name="connsiteY3" fmla="*/ 135574 h 514194"/>
              <a:gd name="connsiteX4" fmla="*/ 569122 w 1743077"/>
              <a:gd name="connsiteY4" fmla="*/ 147481 h 514194"/>
              <a:gd name="connsiteX5" fmla="*/ 1395416 w 1743077"/>
              <a:gd name="connsiteY5" fmla="*/ 171293 h 514194"/>
              <a:gd name="connsiteX6" fmla="*/ 1535909 w 1743077"/>
              <a:gd name="connsiteY6" fmla="*/ 514194 h 514194"/>
              <a:gd name="connsiteX0" fmla="*/ 1422402 w 1535909"/>
              <a:gd name="connsiteY0" fmla="*/ 8995 h 516996"/>
              <a:gd name="connsiteX1" fmla="*/ 395291 w 1535909"/>
              <a:gd name="connsiteY1" fmla="*/ 9790 h 516996"/>
              <a:gd name="connsiteX2" fmla="*/ 45246 w 1535909"/>
              <a:gd name="connsiteY2" fmla="*/ 14554 h 516996"/>
              <a:gd name="connsiteX3" fmla="*/ 61915 w 1535909"/>
              <a:gd name="connsiteY3" fmla="*/ 138376 h 516996"/>
              <a:gd name="connsiteX4" fmla="*/ 569122 w 1535909"/>
              <a:gd name="connsiteY4" fmla="*/ 150283 h 516996"/>
              <a:gd name="connsiteX5" fmla="*/ 1395416 w 1535909"/>
              <a:gd name="connsiteY5" fmla="*/ 174095 h 516996"/>
              <a:gd name="connsiteX6" fmla="*/ 1535909 w 1535909"/>
              <a:gd name="connsiteY6" fmla="*/ 516996 h 516996"/>
              <a:gd name="connsiteX0" fmla="*/ 1422004 w 1535511"/>
              <a:gd name="connsiteY0" fmla="*/ 13985 h 521986"/>
              <a:gd name="connsiteX1" fmla="*/ 388543 w 1535511"/>
              <a:gd name="connsiteY1" fmla="*/ 2080 h 521986"/>
              <a:gd name="connsiteX2" fmla="*/ 44848 w 1535511"/>
              <a:gd name="connsiteY2" fmla="*/ 19544 h 521986"/>
              <a:gd name="connsiteX3" fmla="*/ 61517 w 1535511"/>
              <a:gd name="connsiteY3" fmla="*/ 143366 h 521986"/>
              <a:gd name="connsiteX4" fmla="*/ 568724 w 1535511"/>
              <a:gd name="connsiteY4" fmla="*/ 155273 h 521986"/>
              <a:gd name="connsiteX5" fmla="*/ 1395018 w 1535511"/>
              <a:gd name="connsiteY5" fmla="*/ 179085 h 521986"/>
              <a:gd name="connsiteX6" fmla="*/ 1535511 w 1535511"/>
              <a:gd name="connsiteY6" fmla="*/ 521986 h 521986"/>
              <a:gd name="connsiteX0" fmla="*/ 1958579 w 1958579"/>
              <a:gd name="connsiteY0" fmla="*/ 0 h 568326"/>
              <a:gd name="connsiteX1" fmla="*/ 388543 w 1958579"/>
              <a:gd name="connsiteY1" fmla="*/ 48420 h 568326"/>
              <a:gd name="connsiteX2" fmla="*/ 44848 w 1958579"/>
              <a:gd name="connsiteY2" fmla="*/ 65884 h 568326"/>
              <a:gd name="connsiteX3" fmla="*/ 61517 w 1958579"/>
              <a:gd name="connsiteY3" fmla="*/ 189706 h 568326"/>
              <a:gd name="connsiteX4" fmla="*/ 568724 w 1958579"/>
              <a:gd name="connsiteY4" fmla="*/ 201613 h 568326"/>
              <a:gd name="connsiteX5" fmla="*/ 1395018 w 1958579"/>
              <a:gd name="connsiteY5" fmla="*/ 225425 h 568326"/>
              <a:gd name="connsiteX6" fmla="*/ 1535511 w 1958579"/>
              <a:gd name="connsiteY6" fmla="*/ 568326 h 568326"/>
              <a:gd name="connsiteX0" fmla="*/ 1958579 w 1958579"/>
              <a:gd name="connsiteY0" fmla="*/ 0 h 568326"/>
              <a:gd name="connsiteX1" fmla="*/ 1950641 w 1958579"/>
              <a:gd name="connsiteY1" fmla="*/ 47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341041 w 1958579"/>
              <a:gd name="connsiteY1" fmla="*/ 52399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958579 w 1958579"/>
              <a:gd name="connsiteY0" fmla="*/ 0 h 568326"/>
              <a:gd name="connsiteX1" fmla="*/ 1461691 w 1958579"/>
              <a:gd name="connsiteY1" fmla="*/ 55574 h 568326"/>
              <a:gd name="connsiteX2" fmla="*/ 388543 w 1958579"/>
              <a:gd name="connsiteY2" fmla="*/ 48420 h 568326"/>
              <a:gd name="connsiteX3" fmla="*/ 44848 w 1958579"/>
              <a:gd name="connsiteY3" fmla="*/ 65884 h 568326"/>
              <a:gd name="connsiteX4" fmla="*/ 61517 w 1958579"/>
              <a:gd name="connsiteY4" fmla="*/ 189706 h 568326"/>
              <a:gd name="connsiteX5" fmla="*/ 568724 w 1958579"/>
              <a:gd name="connsiteY5" fmla="*/ 201613 h 568326"/>
              <a:gd name="connsiteX6" fmla="*/ 1395018 w 1958579"/>
              <a:gd name="connsiteY6" fmla="*/ 225425 h 568326"/>
              <a:gd name="connsiteX7" fmla="*/ 1535511 w 1958579"/>
              <a:gd name="connsiteY7" fmla="*/ 568326 h 568326"/>
              <a:gd name="connsiteX0" fmla="*/ 1847454 w 1847454"/>
              <a:gd name="connsiteY0" fmla="*/ 0 h 581026"/>
              <a:gd name="connsiteX1" fmla="*/ 1461691 w 1847454"/>
              <a:gd name="connsiteY1" fmla="*/ 68274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47454 w 1847454"/>
              <a:gd name="connsiteY0" fmla="*/ 0 h 581026"/>
              <a:gd name="connsiteX1" fmla="*/ 1448991 w 1847454"/>
              <a:gd name="connsiteY1" fmla="*/ 52399 h 581026"/>
              <a:gd name="connsiteX2" fmla="*/ 388543 w 1847454"/>
              <a:gd name="connsiteY2" fmla="*/ 61120 h 581026"/>
              <a:gd name="connsiteX3" fmla="*/ 44848 w 1847454"/>
              <a:gd name="connsiteY3" fmla="*/ 78584 h 581026"/>
              <a:gd name="connsiteX4" fmla="*/ 61517 w 1847454"/>
              <a:gd name="connsiteY4" fmla="*/ 202406 h 581026"/>
              <a:gd name="connsiteX5" fmla="*/ 568724 w 1847454"/>
              <a:gd name="connsiteY5" fmla="*/ 214313 h 581026"/>
              <a:gd name="connsiteX6" fmla="*/ 1395018 w 1847454"/>
              <a:gd name="connsiteY6" fmla="*/ 238125 h 581026"/>
              <a:gd name="connsiteX7" fmla="*/ 1535511 w 1847454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8242 w 1850678"/>
              <a:gd name="connsiteY6" fmla="*/ 238125 h 581026"/>
              <a:gd name="connsiteX7" fmla="*/ 1538735 w 1850678"/>
              <a:gd name="connsiteY7" fmla="*/ 581026 h 581026"/>
              <a:gd name="connsiteX0" fmla="*/ 1850678 w 1850678"/>
              <a:gd name="connsiteY0" fmla="*/ 0 h 581026"/>
              <a:gd name="connsiteX1" fmla="*/ 1452215 w 1850678"/>
              <a:gd name="connsiteY1" fmla="*/ 52399 h 581026"/>
              <a:gd name="connsiteX2" fmla="*/ 442567 w 1850678"/>
              <a:gd name="connsiteY2" fmla="*/ 70645 h 581026"/>
              <a:gd name="connsiteX3" fmla="*/ 48072 w 1850678"/>
              <a:gd name="connsiteY3" fmla="*/ 78584 h 581026"/>
              <a:gd name="connsiteX4" fmla="*/ 64741 w 1850678"/>
              <a:gd name="connsiteY4" fmla="*/ 202406 h 581026"/>
              <a:gd name="connsiteX5" fmla="*/ 571948 w 1850678"/>
              <a:gd name="connsiteY5" fmla="*/ 214313 h 581026"/>
              <a:gd name="connsiteX6" fmla="*/ 1395067 w 1850678"/>
              <a:gd name="connsiteY6" fmla="*/ 203200 h 581026"/>
              <a:gd name="connsiteX7" fmla="*/ 1538735 w 1850678"/>
              <a:gd name="connsiteY7" fmla="*/ 581026 h 581026"/>
              <a:gd name="connsiteX0" fmla="*/ 1452215 w 1538735"/>
              <a:gd name="connsiteY0" fmla="*/ 0 h 528627"/>
              <a:gd name="connsiteX1" fmla="*/ 442567 w 1538735"/>
              <a:gd name="connsiteY1" fmla="*/ 18246 h 528627"/>
              <a:gd name="connsiteX2" fmla="*/ 48072 w 1538735"/>
              <a:gd name="connsiteY2" fmla="*/ 26185 h 528627"/>
              <a:gd name="connsiteX3" fmla="*/ 64741 w 1538735"/>
              <a:gd name="connsiteY3" fmla="*/ 150007 h 528627"/>
              <a:gd name="connsiteX4" fmla="*/ 571948 w 1538735"/>
              <a:gd name="connsiteY4" fmla="*/ 161914 h 528627"/>
              <a:gd name="connsiteX5" fmla="*/ 1395067 w 1538735"/>
              <a:gd name="connsiteY5" fmla="*/ 150801 h 528627"/>
              <a:gd name="connsiteX6" fmla="*/ 1538735 w 1538735"/>
              <a:gd name="connsiteY6" fmla="*/ 528627 h 528627"/>
              <a:gd name="connsiteX0" fmla="*/ 1452215 w 2530453"/>
              <a:gd name="connsiteY0" fmla="*/ 0 h 1398259"/>
              <a:gd name="connsiteX1" fmla="*/ 442567 w 2530453"/>
              <a:gd name="connsiteY1" fmla="*/ 18246 h 1398259"/>
              <a:gd name="connsiteX2" fmla="*/ 48072 w 2530453"/>
              <a:gd name="connsiteY2" fmla="*/ 26185 h 1398259"/>
              <a:gd name="connsiteX3" fmla="*/ 64741 w 2530453"/>
              <a:gd name="connsiteY3" fmla="*/ 150007 h 1398259"/>
              <a:gd name="connsiteX4" fmla="*/ 571948 w 2530453"/>
              <a:gd name="connsiteY4" fmla="*/ 161914 h 1398259"/>
              <a:gd name="connsiteX5" fmla="*/ 1395067 w 2530453"/>
              <a:gd name="connsiteY5" fmla="*/ 150801 h 1398259"/>
              <a:gd name="connsiteX6" fmla="*/ 2530453 w 2530453"/>
              <a:gd name="connsiteY6" fmla="*/ 1398259 h 1398259"/>
              <a:gd name="connsiteX0" fmla="*/ 1452215 w 2776811"/>
              <a:gd name="connsiteY0" fmla="*/ 0 h 1398259"/>
              <a:gd name="connsiteX1" fmla="*/ 442567 w 2776811"/>
              <a:gd name="connsiteY1" fmla="*/ 18246 h 1398259"/>
              <a:gd name="connsiteX2" fmla="*/ 48072 w 2776811"/>
              <a:gd name="connsiteY2" fmla="*/ 26185 h 1398259"/>
              <a:gd name="connsiteX3" fmla="*/ 64741 w 2776811"/>
              <a:gd name="connsiteY3" fmla="*/ 150007 h 1398259"/>
              <a:gd name="connsiteX4" fmla="*/ 571948 w 2776811"/>
              <a:gd name="connsiteY4" fmla="*/ 161914 h 1398259"/>
              <a:gd name="connsiteX5" fmla="*/ 2737265 w 2776811"/>
              <a:gd name="connsiteY5" fmla="*/ 286593 h 1398259"/>
              <a:gd name="connsiteX6" fmla="*/ 2530453 w 2776811"/>
              <a:gd name="connsiteY6" fmla="*/ 1398259 h 1398259"/>
              <a:gd name="connsiteX0" fmla="*/ 1452215 w 2530453"/>
              <a:gd name="connsiteY0" fmla="*/ 0 h 1398259"/>
              <a:gd name="connsiteX1" fmla="*/ 442567 w 2530453"/>
              <a:gd name="connsiteY1" fmla="*/ 18246 h 1398259"/>
              <a:gd name="connsiteX2" fmla="*/ 48072 w 2530453"/>
              <a:gd name="connsiteY2" fmla="*/ 26185 h 1398259"/>
              <a:gd name="connsiteX3" fmla="*/ 64741 w 2530453"/>
              <a:gd name="connsiteY3" fmla="*/ 150007 h 1398259"/>
              <a:gd name="connsiteX4" fmla="*/ 571948 w 2530453"/>
              <a:gd name="connsiteY4" fmla="*/ 161914 h 1398259"/>
              <a:gd name="connsiteX5" fmla="*/ 2220356 w 2530453"/>
              <a:gd name="connsiteY5" fmla="*/ 232943 h 1398259"/>
              <a:gd name="connsiteX6" fmla="*/ 2530453 w 2530453"/>
              <a:gd name="connsiteY6" fmla="*/ 1398259 h 1398259"/>
              <a:gd name="connsiteX0" fmla="*/ 1452215 w 2271692"/>
              <a:gd name="connsiteY0" fmla="*/ 0 h 1268127"/>
              <a:gd name="connsiteX1" fmla="*/ 442567 w 2271692"/>
              <a:gd name="connsiteY1" fmla="*/ 18246 h 1268127"/>
              <a:gd name="connsiteX2" fmla="*/ 48072 w 2271692"/>
              <a:gd name="connsiteY2" fmla="*/ 26185 h 1268127"/>
              <a:gd name="connsiteX3" fmla="*/ 64741 w 2271692"/>
              <a:gd name="connsiteY3" fmla="*/ 150007 h 1268127"/>
              <a:gd name="connsiteX4" fmla="*/ 571948 w 2271692"/>
              <a:gd name="connsiteY4" fmla="*/ 161914 h 1268127"/>
              <a:gd name="connsiteX5" fmla="*/ 2220356 w 2271692"/>
              <a:gd name="connsiteY5" fmla="*/ 232943 h 1268127"/>
              <a:gd name="connsiteX6" fmla="*/ 2125779 w 2271692"/>
              <a:gd name="connsiteY6" fmla="*/ 1268127 h 1268127"/>
              <a:gd name="connsiteX0" fmla="*/ 1452215 w 2125779"/>
              <a:gd name="connsiteY0" fmla="*/ 0 h 1268127"/>
              <a:gd name="connsiteX1" fmla="*/ 442567 w 2125779"/>
              <a:gd name="connsiteY1" fmla="*/ 18246 h 1268127"/>
              <a:gd name="connsiteX2" fmla="*/ 48072 w 2125779"/>
              <a:gd name="connsiteY2" fmla="*/ 26185 h 1268127"/>
              <a:gd name="connsiteX3" fmla="*/ 64741 w 2125779"/>
              <a:gd name="connsiteY3" fmla="*/ 150007 h 1268127"/>
              <a:gd name="connsiteX4" fmla="*/ 571948 w 2125779"/>
              <a:gd name="connsiteY4" fmla="*/ 161914 h 1268127"/>
              <a:gd name="connsiteX5" fmla="*/ 1119412 w 2125779"/>
              <a:gd name="connsiteY5" fmla="*/ 166390 h 1268127"/>
              <a:gd name="connsiteX6" fmla="*/ 2125779 w 2125779"/>
              <a:gd name="connsiteY6" fmla="*/ 1268127 h 1268127"/>
              <a:gd name="connsiteX0" fmla="*/ 1452215 w 1452215"/>
              <a:gd name="connsiteY0" fmla="*/ 0 h 945837"/>
              <a:gd name="connsiteX1" fmla="*/ 442567 w 1452215"/>
              <a:gd name="connsiteY1" fmla="*/ 18246 h 945837"/>
              <a:gd name="connsiteX2" fmla="*/ 48072 w 1452215"/>
              <a:gd name="connsiteY2" fmla="*/ 26185 h 945837"/>
              <a:gd name="connsiteX3" fmla="*/ 64741 w 1452215"/>
              <a:gd name="connsiteY3" fmla="*/ 150007 h 945837"/>
              <a:gd name="connsiteX4" fmla="*/ 571948 w 1452215"/>
              <a:gd name="connsiteY4" fmla="*/ 161914 h 945837"/>
              <a:gd name="connsiteX5" fmla="*/ 1119412 w 1452215"/>
              <a:gd name="connsiteY5" fmla="*/ 166390 h 945837"/>
              <a:gd name="connsiteX6" fmla="*/ 999034 w 1452215"/>
              <a:gd name="connsiteY6" fmla="*/ 945837 h 945837"/>
              <a:gd name="connsiteX0" fmla="*/ 1452215 w 1452215"/>
              <a:gd name="connsiteY0" fmla="*/ 0 h 945837"/>
              <a:gd name="connsiteX1" fmla="*/ 442567 w 1452215"/>
              <a:gd name="connsiteY1" fmla="*/ 18246 h 945837"/>
              <a:gd name="connsiteX2" fmla="*/ 48072 w 1452215"/>
              <a:gd name="connsiteY2" fmla="*/ 26185 h 945837"/>
              <a:gd name="connsiteX3" fmla="*/ 64741 w 1452215"/>
              <a:gd name="connsiteY3" fmla="*/ 150007 h 945837"/>
              <a:gd name="connsiteX4" fmla="*/ 571948 w 1452215"/>
              <a:gd name="connsiteY4" fmla="*/ 161914 h 945837"/>
              <a:gd name="connsiteX5" fmla="*/ 1006639 w 1452215"/>
              <a:gd name="connsiteY5" fmla="*/ 138814 h 945837"/>
              <a:gd name="connsiteX6" fmla="*/ 999034 w 1452215"/>
              <a:gd name="connsiteY6" fmla="*/ 945837 h 945837"/>
              <a:gd name="connsiteX0" fmla="*/ 1452215 w 1452215"/>
              <a:gd name="connsiteY0" fmla="*/ 0 h 935261"/>
              <a:gd name="connsiteX1" fmla="*/ 442567 w 1452215"/>
              <a:gd name="connsiteY1" fmla="*/ 18246 h 935261"/>
              <a:gd name="connsiteX2" fmla="*/ 48072 w 1452215"/>
              <a:gd name="connsiteY2" fmla="*/ 26185 h 935261"/>
              <a:gd name="connsiteX3" fmla="*/ 64741 w 1452215"/>
              <a:gd name="connsiteY3" fmla="*/ 150007 h 935261"/>
              <a:gd name="connsiteX4" fmla="*/ 571948 w 1452215"/>
              <a:gd name="connsiteY4" fmla="*/ 161914 h 935261"/>
              <a:gd name="connsiteX5" fmla="*/ 1006639 w 1452215"/>
              <a:gd name="connsiteY5" fmla="*/ 138814 h 935261"/>
              <a:gd name="connsiteX6" fmla="*/ 913283 w 1452215"/>
              <a:gd name="connsiteY6" fmla="*/ 935260 h 935261"/>
              <a:gd name="connsiteX0" fmla="*/ 1452215 w 1452215"/>
              <a:gd name="connsiteY0" fmla="*/ 0 h 935260"/>
              <a:gd name="connsiteX1" fmla="*/ 442567 w 1452215"/>
              <a:gd name="connsiteY1" fmla="*/ 18246 h 935260"/>
              <a:gd name="connsiteX2" fmla="*/ 48072 w 1452215"/>
              <a:gd name="connsiteY2" fmla="*/ 26185 h 935260"/>
              <a:gd name="connsiteX3" fmla="*/ 64741 w 1452215"/>
              <a:gd name="connsiteY3" fmla="*/ 150007 h 935260"/>
              <a:gd name="connsiteX4" fmla="*/ 571948 w 1452215"/>
              <a:gd name="connsiteY4" fmla="*/ 161914 h 935260"/>
              <a:gd name="connsiteX5" fmla="*/ 1006639 w 1452215"/>
              <a:gd name="connsiteY5" fmla="*/ 138814 h 935260"/>
              <a:gd name="connsiteX6" fmla="*/ 913283 w 1452215"/>
              <a:gd name="connsiteY6" fmla="*/ 935260 h 935260"/>
              <a:gd name="connsiteX0" fmla="*/ 1393500 w 1393500"/>
              <a:gd name="connsiteY0" fmla="*/ 1917309 h 2852569"/>
              <a:gd name="connsiteX1" fmla="*/ 383852 w 1393500"/>
              <a:gd name="connsiteY1" fmla="*/ 1935555 h 2852569"/>
              <a:gd name="connsiteX2" fmla="*/ 243432 w 1393500"/>
              <a:gd name="connsiteY2" fmla="*/ 183 h 2852569"/>
              <a:gd name="connsiteX3" fmla="*/ 6026 w 1393500"/>
              <a:gd name="connsiteY3" fmla="*/ 2067316 h 2852569"/>
              <a:gd name="connsiteX4" fmla="*/ 513233 w 1393500"/>
              <a:gd name="connsiteY4" fmla="*/ 2079223 h 2852569"/>
              <a:gd name="connsiteX5" fmla="*/ 947924 w 1393500"/>
              <a:gd name="connsiteY5" fmla="*/ 2056123 h 2852569"/>
              <a:gd name="connsiteX6" fmla="*/ 854568 w 1393500"/>
              <a:gd name="connsiteY6" fmla="*/ 2852569 h 2852569"/>
              <a:gd name="connsiteX0" fmla="*/ 1347066 w 1347066"/>
              <a:gd name="connsiteY0" fmla="*/ 2001578 h 2936838"/>
              <a:gd name="connsiteX1" fmla="*/ 337418 w 1347066"/>
              <a:gd name="connsiteY1" fmla="*/ 2019824 h 2936838"/>
              <a:gd name="connsiteX2" fmla="*/ 196998 w 1347066"/>
              <a:gd name="connsiteY2" fmla="*/ 84452 h 2936838"/>
              <a:gd name="connsiteX3" fmla="*/ 7147 w 1347066"/>
              <a:gd name="connsiteY3" fmla="*/ 528394 h 2936838"/>
              <a:gd name="connsiteX4" fmla="*/ 466799 w 1347066"/>
              <a:gd name="connsiteY4" fmla="*/ 2163492 h 2936838"/>
              <a:gd name="connsiteX5" fmla="*/ 901490 w 1347066"/>
              <a:gd name="connsiteY5" fmla="*/ 2140392 h 2936838"/>
              <a:gd name="connsiteX6" fmla="*/ 808134 w 1347066"/>
              <a:gd name="connsiteY6" fmla="*/ 2936838 h 2936838"/>
              <a:gd name="connsiteX0" fmla="*/ 1615105 w 1615105"/>
              <a:gd name="connsiteY0" fmla="*/ 2000971 h 2936231"/>
              <a:gd name="connsiteX1" fmla="*/ 605457 w 1615105"/>
              <a:gd name="connsiteY1" fmla="*/ 2019217 h 2936231"/>
              <a:gd name="connsiteX2" fmla="*/ 465037 w 1615105"/>
              <a:gd name="connsiteY2" fmla="*/ 83845 h 2936231"/>
              <a:gd name="connsiteX3" fmla="*/ 275186 w 1615105"/>
              <a:gd name="connsiteY3" fmla="*/ 527787 h 2936231"/>
              <a:gd name="connsiteX4" fmla="*/ 39693 w 1615105"/>
              <a:gd name="connsiteY4" fmla="*/ 2134361 h 2936231"/>
              <a:gd name="connsiteX5" fmla="*/ 1169529 w 1615105"/>
              <a:gd name="connsiteY5" fmla="*/ 2139785 h 2936231"/>
              <a:gd name="connsiteX6" fmla="*/ 1076173 w 1615105"/>
              <a:gd name="connsiteY6" fmla="*/ 2936231 h 2936231"/>
              <a:gd name="connsiteX0" fmla="*/ 1703211 w 1703211"/>
              <a:gd name="connsiteY0" fmla="*/ 2000971 h 2936231"/>
              <a:gd name="connsiteX1" fmla="*/ 693563 w 1703211"/>
              <a:gd name="connsiteY1" fmla="*/ 2019217 h 2936231"/>
              <a:gd name="connsiteX2" fmla="*/ 553143 w 1703211"/>
              <a:gd name="connsiteY2" fmla="*/ 83845 h 2936231"/>
              <a:gd name="connsiteX3" fmla="*/ 363292 w 1703211"/>
              <a:gd name="connsiteY3" fmla="*/ 527787 h 2936231"/>
              <a:gd name="connsiteX4" fmla="*/ 127799 w 1703211"/>
              <a:gd name="connsiteY4" fmla="*/ 2134361 h 2936231"/>
              <a:gd name="connsiteX5" fmla="*/ 132280 w 1703211"/>
              <a:gd name="connsiteY5" fmla="*/ 2714955 h 2936231"/>
              <a:gd name="connsiteX6" fmla="*/ 1164279 w 1703211"/>
              <a:gd name="connsiteY6" fmla="*/ 2936231 h 2936231"/>
              <a:gd name="connsiteX0" fmla="*/ 1703211 w 1703211"/>
              <a:gd name="connsiteY0" fmla="*/ 2000971 h 3692220"/>
              <a:gd name="connsiteX1" fmla="*/ 693563 w 1703211"/>
              <a:gd name="connsiteY1" fmla="*/ 2019217 h 3692220"/>
              <a:gd name="connsiteX2" fmla="*/ 553143 w 1703211"/>
              <a:gd name="connsiteY2" fmla="*/ 83845 h 3692220"/>
              <a:gd name="connsiteX3" fmla="*/ 363292 w 1703211"/>
              <a:gd name="connsiteY3" fmla="*/ 527787 h 3692220"/>
              <a:gd name="connsiteX4" fmla="*/ 127799 w 1703211"/>
              <a:gd name="connsiteY4" fmla="*/ 2134361 h 3692220"/>
              <a:gd name="connsiteX5" fmla="*/ 132280 w 1703211"/>
              <a:gd name="connsiteY5" fmla="*/ 2714955 h 3692220"/>
              <a:gd name="connsiteX6" fmla="*/ 75699 w 1703211"/>
              <a:gd name="connsiteY6" fmla="*/ 3692220 h 3692220"/>
              <a:gd name="connsiteX0" fmla="*/ 1718841 w 1718841"/>
              <a:gd name="connsiteY0" fmla="*/ 2000971 h 3692220"/>
              <a:gd name="connsiteX1" fmla="*/ 709193 w 1718841"/>
              <a:gd name="connsiteY1" fmla="*/ 2019217 h 3692220"/>
              <a:gd name="connsiteX2" fmla="*/ 568773 w 1718841"/>
              <a:gd name="connsiteY2" fmla="*/ 83845 h 3692220"/>
              <a:gd name="connsiteX3" fmla="*/ 378922 w 1718841"/>
              <a:gd name="connsiteY3" fmla="*/ 527787 h 3692220"/>
              <a:gd name="connsiteX4" fmla="*/ 143429 w 1718841"/>
              <a:gd name="connsiteY4" fmla="*/ 2134361 h 3692220"/>
              <a:gd name="connsiteX5" fmla="*/ 127178 w 1718841"/>
              <a:gd name="connsiteY5" fmla="*/ 2735404 h 3692220"/>
              <a:gd name="connsiteX6" fmla="*/ 91329 w 1718841"/>
              <a:gd name="connsiteY6" fmla="*/ 3692220 h 3692220"/>
              <a:gd name="connsiteX0" fmla="*/ 1718841 w 1718841"/>
              <a:gd name="connsiteY0" fmla="*/ 2000971 h 3692220"/>
              <a:gd name="connsiteX1" fmla="*/ 709193 w 1718841"/>
              <a:gd name="connsiteY1" fmla="*/ 2019217 h 3692220"/>
              <a:gd name="connsiteX2" fmla="*/ 568773 w 1718841"/>
              <a:gd name="connsiteY2" fmla="*/ 83845 h 3692220"/>
              <a:gd name="connsiteX3" fmla="*/ 378922 w 1718841"/>
              <a:gd name="connsiteY3" fmla="*/ 527787 h 3692220"/>
              <a:gd name="connsiteX4" fmla="*/ 143429 w 1718841"/>
              <a:gd name="connsiteY4" fmla="*/ 2134361 h 3692220"/>
              <a:gd name="connsiteX5" fmla="*/ 127178 w 1718841"/>
              <a:gd name="connsiteY5" fmla="*/ 2735404 h 3692220"/>
              <a:gd name="connsiteX6" fmla="*/ 91329 w 1718841"/>
              <a:gd name="connsiteY6" fmla="*/ 3692220 h 3692220"/>
              <a:gd name="connsiteX0" fmla="*/ 1627512 w 1627512"/>
              <a:gd name="connsiteY0" fmla="*/ 2000971 h 3692220"/>
              <a:gd name="connsiteX1" fmla="*/ 617864 w 1627512"/>
              <a:gd name="connsiteY1" fmla="*/ 2019217 h 3692220"/>
              <a:gd name="connsiteX2" fmla="*/ 477444 w 1627512"/>
              <a:gd name="connsiteY2" fmla="*/ 83845 h 3692220"/>
              <a:gd name="connsiteX3" fmla="*/ 287593 w 1627512"/>
              <a:gd name="connsiteY3" fmla="*/ 527787 h 3692220"/>
              <a:gd name="connsiteX4" fmla="*/ 52100 w 1627512"/>
              <a:gd name="connsiteY4" fmla="*/ 2134361 h 3692220"/>
              <a:gd name="connsiteX5" fmla="*/ 35849 w 1627512"/>
              <a:gd name="connsiteY5" fmla="*/ 2735404 h 3692220"/>
              <a:gd name="connsiteX6" fmla="*/ 0 w 1627512"/>
              <a:gd name="connsiteY6" fmla="*/ 3692220 h 3692220"/>
              <a:gd name="connsiteX0" fmla="*/ 1683259 w 1683259"/>
              <a:gd name="connsiteY0" fmla="*/ 2000971 h 3692220"/>
              <a:gd name="connsiteX1" fmla="*/ 673611 w 1683259"/>
              <a:gd name="connsiteY1" fmla="*/ 2019217 h 3692220"/>
              <a:gd name="connsiteX2" fmla="*/ 533191 w 1683259"/>
              <a:gd name="connsiteY2" fmla="*/ 83845 h 3692220"/>
              <a:gd name="connsiteX3" fmla="*/ 343340 w 1683259"/>
              <a:gd name="connsiteY3" fmla="*/ 527787 h 3692220"/>
              <a:gd name="connsiteX4" fmla="*/ 107847 w 1683259"/>
              <a:gd name="connsiteY4" fmla="*/ 2134361 h 3692220"/>
              <a:gd name="connsiteX5" fmla="*/ 16579 w 1683259"/>
              <a:gd name="connsiteY5" fmla="*/ 2818837 h 3692220"/>
              <a:gd name="connsiteX6" fmla="*/ 55747 w 1683259"/>
              <a:gd name="connsiteY6" fmla="*/ 3692220 h 3692220"/>
              <a:gd name="connsiteX0" fmla="*/ 1700369 w 1700369"/>
              <a:gd name="connsiteY0" fmla="*/ 2000971 h 3692220"/>
              <a:gd name="connsiteX1" fmla="*/ 690721 w 1700369"/>
              <a:gd name="connsiteY1" fmla="*/ 2019217 h 3692220"/>
              <a:gd name="connsiteX2" fmla="*/ 550301 w 1700369"/>
              <a:gd name="connsiteY2" fmla="*/ 83845 h 3692220"/>
              <a:gd name="connsiteX3" fmla="*/ 360450 w 1700369"/>
              <a:gd name="connsiteY3" fmla="*/ 527787 h 3692220"/>
              <a:gd name="connsiteX4" fmla="*/ 124957 w 1700369"/>
              <a:gd name="connsiteY4" fmla="*/ 2134361 h 3692220"/>
              <a:gd name="connsiteX5" fmla="*/ 33689 w 1700369"/>
              <a:gd name="connsiteY5" fmla="*/ 2818837 h 3692220"/>
              <a:gd name="connsiteX6" fmla="*/ 72857 w 1700369"/>
              <a:gd name="connsiteY6" fmla="*/ 3692220 h 3692220"/>
              <a:gd name="connsiteX0" fmla="*/ 1675586 w 1675586"/>
              <a:gd name="connsiteY0" fmla="*/ 2000971 h 3692220"/>
              <a:gd name="connsiteX1" fmla="*/ 665938 w 1675586"/>
              <a:gd name="connsiteY1" fmla="*/ 2019217 h 3692220"/>
              <a:gd name="connsiteX2" fmla="*/ 525518 w 1675586"/>
              <a:gd name="connsiteY2" fmla="*/ 83845 h 3692220"/>
              <a:gd name="connsiteX3" fmla="*/ 335667 w 1675586"/>
              <a:gd name="connsiteY3" fmla="*/ 527787 h 3692220"/>
              <a:gd name="connsiteX4" fmla="*/ 100174 w 1675586"/>
              <a:gd name="connsiteY4" fmla="*/ 2134361 h 3692220"/>
              <a:gd name="connsiteX5" fmla="*/ 46810 w 1675586"/>
              <a:gd name="connsiteY5" fmla="*/ 2834937 h 3692220"/>
              <a:gd name="connsiteX6" fmla="*/ 48074 w 1675586"/>
              <a:gd name="connsiteY6" fmla="*/ 3692220 h 3692220"/>
              <a:gd name="connsiteX0" fmla="*/ 1674375 w 1674375"/>
              <a:gd name="connsiteY0" fmla="*/ 2000971 h 3692220"/>
              <a:gd name="connsiteX1" fmla="*/ 664727 w 1674375"/>
              <a:gd name="connsiteY1" fmla="*/ 2019217 h 3692220"/>
              <a:gd name="connsiteX2" fmla="*/ 524307 w 1674375"/>
              <a:gd name="connsiteY2" fmla="*/ 83845 h 3692220"/>
              <a:gd name="connsiteX3" fmla="*/ 334456 w 1674375"/>
              <a:gd name="connsiteY3" fmla="*/ 527787 h 3692220"/>
              <a:gd name="connsiteX4" fmla="*/ 98963 w 1674375"/>
              <a:gd name="connsiteY4" fmla="*/ 2134361 h 3692220"/>
              <a:gd name="connsiteX5" fmla="*/ 45599 w 1674375"/>
              <a:gd name="connsiteY5" fmla="*/ 2834937 h 3692220"/>
              <a:gd name="connsiteX6" fmla="*/ 46863 w 1674375"/>
              <a:gd name="connsiteY6" fmla="*/ 3692220 h 3692220"/>
              <a:gd name="connsiteX0" fmla="*/ 1694568 w 1694568"/>
              <a:gd name="connsiteY0" fmla="*/ 2000971 h 3692220"/>
              <a:gd name="connsiteX1" fmla="*/ 684920 w 1694568"/>
              <a:gd name="connsiteY1" fmla="*/ 2019217 h 3692220"/>
              <a:gd name="connsiteX2" fmla="*/ 544500 w 1694568"/>
              <a:gd name="connsiteY2" fmla="*/ 83845 h 3692220"/>
              <a:gd name="connsiteX3" fmla="*/ 354649 w 1694568"/>
              <a:gd name="connsiteY3" fmla="*/ 527787 h 3692220"/>
              <a:gd name="connsiteX4" fmla="*/ 119156 w 1694568"/>
              <a:gd name="connsiteY4" fmla="*/ 2134361 h 3692220"/>
              <a:gd name="connsiteX5" fmla="*/ 34723 w 1694568"/>
              <a:gd name="connsiteY5" fmla="*/ 2746023 h 3692220"/>
              <a:gd name="connsiteX6" fmla="*/ 67056 w 1694568"/>
              <a:gd name="connsiteY6" fmla="*/ 3692220 h 3692220"/>
              <a:gd name="connsiteX0" fmla="*/ 1672928 w 1672928"/>
              <a:gd name="connsiteY0" fmla="*/ 1988280 h 3679529"/>
              <a:gd name="connsiteX1" fmla="*/ 663280 w 1672928"/>
              <a:gd name="connsiteY1" fmla="*/ 2006526 h 3679529"/>
              <a:gd name="connsiteX2" fmla="*/ 522860 w 1672928"/>
              <a:gd name="connsiteY2" fmla="*/ 71154 h 3679529"/>
              <a:gd name="connsiteX3" fmla="*/ 333009 w 1672928"/>
              <a:gd name="connsiteY3" fmla="*/ 515096 h 3679529"/>
              <a:gd name="connsiteX4" fmla="*/ 181397 w 1672928"/>
              <a:gd name="connsiteY4" fmla="*/ 1437992 h 3679529"/>
              <a:gd name="connsiteX5" fmla="*/ 13083 w 1672928"/>
              <a:gd name="connsiteY5" fmla="*/ 2733332 h 3679529"/>
              <a:gd name="connsiteX6" fmla="*/ 45416 w 1672928"/>
              <a:gd name="connsiteY6" fmla="*/ 3679529 h 3679529"/>
              <a:gd name="connsiteX0" fmla="*/ 1672927 w 1672927"/>
              <a:gd name="connsiteY0" fmla="*/ 2083844 h 3775093"/>
              <a:gd name="connsiteX1" fmla="*/ 663279 w 1672927"/>
              <a:gd name="connsiteY1" fmla="*/ 2102090 h 3775093"/>
              <a:gd name="connsiteX2" fmla="*/ 522859 w 1672927"/>
              <a:gd name="connsiteY2" fmla="*/ 166718 h 3775093"/>
              <a:gd name="connsiteX3" fmla="*/ 299000 w 1672927"/>
              <a:gd name="connsiteY3" fmla="*/ 257213 h 3775093"/>
              <a:gd name="connsiteX4" fmla="*/ 181396 w 1672927"/>
              <a:gd name="connsiteY4" fmla="*/ 1533556 h 3775093"/>
              <a:gd name="connsiteX5" fmla="*/ 13082 w 1672927"/>
              <a:gd name="connsiteY5" fmla="*/ 2828896 h 3775093"/>
              <a:gd name="connsiteX6" fmla="*/ 45415 w 1672927"/>
              <a:gd name="connsiteY6" fmla="*/ 3775093 h 3775093"/>
              <a:gd name="connsiteX0" fmla="*/ 1672927 w 1672927"/>
              <a:gd name="connsiteY0" fmla="*/ 2029619 h 3720868"/>
              <a:gd name="connsiteX1" fmla="*/ 663279 w 1672927"/>
              <a:gd name="connsiteY1" fmla="*/ 2047865 h 3720868"/>
              <a:gd name="connsiteX2" fmla="*/ 473206 w 1672927"/>
              <a:gd name="connsiteY2" fmla="*/ 192934 h 3720868"/>
              <a:gd name="connsiteX3" fmla="*/ 299000 w 1672927"/>
              <a:gd name="connsiteY3" fmla="*/ 202988 h 3720868"/>
              <a:gd name="connsiteX4" fmla="*/ 181396 w 1672927"/>
              <a:gd name="connsiteY4" fmla="*/ 1479331 h 3720868"/>
              <a:gd name="connsiteX5" fmla="*/ 13082 w 1672927"/>
              <a:gd name="connsiteY5" fmla="*/ 2774671 h 3720868"/>
              <a:gd name="connsiteX6" fmla="*/ 45415 w 1672927"/>
              <a:gd name="connsiteY6" fmla="*/ 3720868 h 3720868"/>
              <a:gd name="connsiteX0" fmla="*/ 1672927 w 1672927"/>
              <a:gd name="connsiteY0" fmla="*/ 2029912 h 3721161"/>
              <a:gd name="connsiteX1" fmla="*/ 365473 w 1672927"/>
              <a:gd name="connsiteY1" fmla="*/ 2052454 h 3721161"/>
              <a:gd name="connsiteX2" fmla="*/ 473206 w 1672927"/>
              <a:gd name="connsiteY2" fmla="*/ 193227 h 3721161"/>
              <a:gd name="connsiteX3" fmla="*/ 299000 w 1672927"/>
              <a:gd name="connsiteY3" fmla="*/ 203281 h 3721161"/>
              <a:gd name="connsiteX4" fmla="*/ 181396 w 1672927"/>
              <a:gd name="connsiteY4" fmla="*/ 1479624 h 3721161"/>
              <a:gd name="connsiteX5" fmla="*/ 13082 w 1672927"/>
              <a:gd name="connsiteY5" fmla="*/ 2774964 h 3721161"/>
              <a:gd name="connsiteX6" fmla="*/ 45415 w 1672927"/>
              <a:gd name="connsiteY6" fmla="*/ 3721161 h 3721161"/>
              <a:gd name="connsiteX0" fmla="*/ 1667723 w 1667723"/>
              <a:gd name="connsiteY0" fmla="*/ 2029099 h 3720348"/>
              <a:gd name="connsiteX1" fmla="*/ 360269 w 1667723"/>
              <a:gd name="connsiteY1" fmla="*/ 2051641 h 3720348"/>
              <a:gd name="connsiteX2" fmla="*/ 468002 w 1667723"/>
              <a:gd name="connsiteY2" fmla="*/ 192414 h 3720348"/>
              <a:gd name="connsiteX3" fmla="*/ 293796 w 1667723"/>
              <a:gd name="connsiteY3" fmla="*/ 202468 h 3720348"/>
              <a:gd name="connsiteX4" fmla="*/ 105016 w 1667723"/>
              <a:gd name="connsiteY4" fmla="*/ 1464067 h 3720348"/>
              <a:gd name="connsiteX5" fmla="*/ 7878 w 1667723"/>
              <a:gd name="connsiteY5" fmla="*/ 2774151 h 3720348"/>
              <a:gd name="connsiteX6" fmla="*/ 40211 w 1667723"/>
              <a:gd name="connsiteY6" fmla="*/ 3720348 h 3720348"/>
              <a:gd name="connsiteX0" fmla="*/ 1667723 w 1667723"/>
              <a:gd name="connsiteY0" fmla="*/ 2031507 h 3722756"/>
              <a:gd name="connsiteX1" fmla="*/ 360269 w 1667723"/>
              <a:gd name="connsiteY1" fmla="*/ 2054049 h 3722756"/>
              <a:gd name="connsiteX2" fmla="*/ 468002 w 1667723"/>
              <a:gd name="connsiteY2" fmla="*/ 194822 h 3722756"/>
              <a:gd name="connsiteX3" fmla="*/ 270071 w 1667723"/>
              <a:gd name="connsiteY3" fmla="*/ 199962 h 3722756"/>
              <a:gd name="connsiteX4" fmla="*/ 105016 w 1667723"/>
              <a:gd name="connsiteY4" fmla="*/ 1466475 h 3722756"/>
              <a:gd name="connsiteX5" fmla="*/ 7878 w 1667723"/>
              <a:gd name="connsiteY5" fmla="*/ 2776559 h 3722756"/>
              <a:gd name="connsiteX6" fmla="*/ 40211 w 1667723"/>
              <a:gd name="connsiteY6" fmla="*/ 3722756 h 3722756"/>
              <a:gd name="connsiteX0" fmla="*/ 1667723 w 1667723"/>
              <a:gd name="connsiteY0" fmla="*/ 2031063 h 3722312"/>
              <a:gd name="connsiteX1" fmla="*/ 328636 w 1667723"/>
              <a:gd name="connsiteY1" fmla="*/ 2047053 h 3722312"/>
              <a:gd name="connsiteX2" fmla="*/ 468002 w 1667723"/>
              <a:gd name="connsiteY2" fmla="*/ 194378 h 3722312"/>
              <a:gd name="connsiteX3" fmla="*/ 270071 w 1667723"/>
              <a:gd name="connsiteY3" fmla="*/ 199518 h 3722312"/>
              <a:gd name="connsiteX4" fmla="*/ 105016 w 1667723"/>
              <a:gd name="connsiteY4" fmla="*/ 1466031 h 3722312"/>
              <a:gd name="connsiteX5" fmla="*/ 7878 w 1667723"/>
              <a:gd name="connsiteY5" fmla="*/ 2776115 h 3722312"/>
              <a:gd name="connsiteX6" fmla="*/ 40211 w 1667723"/>
              <a:gd name="connsiteY6" fmla="*/ 3722312 h 3722312"/>
              <a:gd name="connsiteX0" fmla="*/ 1667723 w 1667723"/>
              <a:gd name="connsiteY0" fmla="*/ 2031063 h 3722312"/>
              <a:gd name="connsiteX1" fmla="*/ 328636 w 1667723"/>
              <a:gd name="connsiteY1" fmla="*/ 2047053 h 3722312"/>
              <a:gd name="connsiteX2" fmla="*/ 468002 w 1667723"/>
              <a:gd name="connsiteY2" fmla="*/ 194378 h 3722312"/>
              <a:gd name="connsiteX3" fmla="*/ 270071 w 1667723"/>
              <a:gd name="connsiteY3" fmla="*/ 199518 h 3722312"/>
              <a:gd name="connsiteX4" fmla="*/ 105016 w 1667723"/>
              <a:gd name="connsiteY4" fmla="*/ 1466031 h 3722312"/>
              <a:gd name="connsiteX5" fmla="*/ 7878 w 1667723"/>
              <a:gd name="connsiteY5" fmla="*/ 2776115 h 3722312"/>
              <a:gd name="connsiteX6" fmla="*/ 40211 w 1667723"/>
              <a:gd name="connsiteY6" fmla="*/ 3722312 h 3722312"/>
              <a:gd name="connsiteX0" fmla="*/ 1667723 w 1667723"/>
              <a:gd name="connsiteY0" fmla="*/ 2031063 h 3722312"/>
              <a:gd name="connsiteX1" fmla="*/ 328636 w 1667723"/>
              <a:gd name="connsiteY1" fmla="*/ 2047053 h 3722312"/>
              <a:gd name="connsiteX2" fmla="*/ 468002 w 1667723"/>
              <a:gd name="connsiteY2" fmla="*/ 194378 h 3722312"/>
              <a:gd name="connsiteX3" fmla="*/ 270071 w 1667723"/>
              <a:gd name="connsiteY3" fmla="*/ 199518 h 3722312"/>
              <a:gd name="connsiteX4" fmla="*/ 105016 w 1667723"/>
              <a:gd name="connsiteY4" fmla="*/ 1466031 h 3722312"/>
              <a:gd name="connsiteX5" fmla="*/ 7878 w 1667723"/>
              <a:gd name="connsiteY5" fmla="*/ 2776115 h 3722312"/>
              <a:gd name="connsiteX6" fmla="*/ 40211 w 1667723"/>
              <a:gd name="connsiteY6" fmla="*/ 3722312 h 3722312"/>
              <a:gd name="connsiteX0" fmla="*/ 1667723 w 1667723"/>
              <a:gd name="connsiteY0" fmla="*/ 2022886 h 3714135"/>
              <a:gd name="connsiteX1" fmla="*/ 262940 w 1667723"/>
              <a:gd name="connsiteY1" fmla="*/ 1918048 h 3714135"/>
              <a:gd name="connsiteX2" fmla="*/ 468002 w 1667723"/>
              <a:gd name="connsiteY2" fmla="*/ 186201 h 3714135"/>
              <a:gd name="connsiteX3" fmla="*/ 270071 w 1667723"/>
              <a:gd name="connsiteY3" fmla="*/ 191341 h 3714135"/>
              <a:gd name="connsiteX4" fmla="*/ 105016 w 1667723"/>
              <a:gd name="connsiteY4" fmla="*/ 1457854 h 3714135"/>
              <a:gd name="connsiteX5" fmla="*/ 7878 w 1667723"/>
              <a:gd name="connsiteY5" fmla="*/ 2767938 h 3714135"/>
              <a:gd name="connsiteX6" fmla="*/ 40211 w 1667723"/>
              <a:gd name="connsiteY6" fmla="*/ 3714135 h 3714135"/>
              <a:gd name="connsiteX0" fmla="*/ 1667723 w 1667723"/>
              <a:gd name="connsiteY0" fmla="*/ 2022886 h 3714135"/>
              <a:gd name="connsiteX1" fmla="*/ 262940 w 1667723"/>
              <a:gd name="connsiteY1" fmla="*/ 1918048 h 3714135"/>
              <a:gd name="connsiteX2" fmla="*/ 468002 w 1667723"/>
              <a:gd name="connsiteY2" fmla="*/ 186201 h 3714135"/>
              <a:gd name="connsiteX3" fmla="*/ 270071 w 1667723"/>
              <a:gd name="connsiteY3" fmla="*/ 191341 h 3714135"/>
              <a:gd name="connsiteX4" fmla="*/ 105016 w 1667723"/>
              <a:gd name="connsiteY4" fmla="*/ 1457854 h 3714135"/>
              <a:gd name="connsiteX5" fmla="*/ 7878 w 1667723"/>
              <a:gd name="connsiteY5" fmla="*/ 2767938 h 3714135"/>
              <a:gd name="connsiteX6" fmla="*/ 40211 w 1667723"/>
              <a:gd name="connsiteY6" fmla="*/ 3714135 h 3714135"/>
              <a:gd name="connsiteX0" fmla="*/ 1667723 w 1667723"/>
              <a:gd name="connsiteY0" fmla="*/ 2022886 h 3714135"/>
              <a:gd name="connsiteX1" fmla="*/ 262940 w 1667723"/>
              <a:gd name="connsiteY1" fmla="*/ 1918048 h 3714135"/>
              <a:gd name="connsiteX2" fmla="*/ 468002 w 1667723"/>
              <a:gd name="connsiteY2" fmla="*/ 186201 h 3714135"/>
              <a:gd name="connsiteX3" fmla="*/ 270070 w 1667723"/>
              <a:gd name="connsiteY3" fmla="*/ 191341 h 3714135"/>
              <a:gd name="connsiteX4" fmla="*/ 105016 w 1667723"/>
              <a:gd name="connsiteY4" fmla="*/ 1457854 h 3714135"/>
              <a:gd name="connsiteX5" fmla="*/ 7878 w 1667723"/>
              <a:gd name="connsiteY5" fmla="*/ 2767938 h 3714135"/>
              <a:gd name="connsiteX6" fmla="*/ 40211 w 1667723"/>
              <a:gd name="connsiteY6" fmla="*/ 3714135 h 3714135"/>
              <a:gd name="connsiteX0" fmla="*/ 1660752 w 1660752"/>
              <a:gd name="connsiteY0" fmla="*/ 2022886 h 4380038"/>
              <a:gd name="connsiteX1" fmla="*/ 255969 w 1660752"/>
              <a:gd name="connsiteY1" fmla="*/ 1918048 h 4380038"/>
              <a:gd name="connsiteX2" fmla="*/ 461031 w 1660752"/>
              <a:gd name="connsiteY2" fmla="*/ 186201 h 4380038"/>
              <a:gd name="connsiteX3" fmla="*/ 263099 w 1660752"/>
              <a:gd name="connsiteY3" fmla="*/ 191341 h 4380038"/>
              <a:gd name="connsiteX4" fmla="*/ 98045 w 1660752"/>
              <a:gd name="connsiteY4" fmla="*/ 1457854 h 4380038"/>
              <a:gd name="connsiteX5" fmla="*/ 907 w 1660752"/>
              <a:gd name="connsiteY5" fmla="*/ 2767938 h 4380038"/>
              <a:gd name="connsiteX6" fmla="*/ 128991 w 1660752"/>
              <a:gd name="connsiteY6" fmla="*/ 4380038 h 4380038"/>
              <a:gd name="connsiteX0" fmla="*/ 1563295 w 1563295"/>
              <a:gd name="connsiteY0" fmla="*/ 2022886 h 4380038"/>
              <a:gd name="connsiteX1" fmla="*/ 158512 w 1563295"/>
              <a:gd name="connsiteY1" fmla="*/ 1918048 h 4380038"/>
              <a:gd name="connsiteX2" fmla="*/ 363574 w 1563295"/>
              <a:gd name="connsiteY2" fmla="*/ 186201 h 4380038"/>
              <a:gd name="connsiteX3" fmla="*/ 165642 w 1563295"/>
              <a:gd name="connsiteY3" fmla="*/ 191341 h 4380038"/>
              <a:gd name="connsiteX4" fmla="*/ 588 w 1563295"/>
              <a:gd name="connsiteY4" fmla="*/ 1457854 h 4380038"/>
              <a:gd name="connsiteX5" fmla="*/ 104691 w 1563295"/>
              <a:gd name="connsiteY5" fmla="*/ 3256373 h 4380038"/>
              <a:gd name="connsiteX6" fmla="*/ 31534 w 1563295"/>
              <a:gd name="connsiteY6" fmla="*/ 4380038 h 4380038"/>
              <a:gd name="connsiteX0" fmla="*/ 1563295 w 1563295"/>
              <a:gd name="connsiteY0" fmla="*/ 2022886 h 4436855"/>
              <a:gd name="connsiteX1" fmla="*/ 158512 w 1563295"/>
              <a:gd name="connsiteY1" fmla="*/ 1918048 h 4436855"/>
              <a:gd name="connsiteX2" fmla="*/ 363574 w 1563295"/>
              <a:gd name="connsiteY2" fmla="*/ 186201 h 4436855"/>
              <a:gd name="connsiteX3" fmla="*/ 165642 w 1563295"/>
              <a:gd name="connsiteY3" fmla="*/ 191341 h 4436855"/>
              <a:gd name="connsiteX4" fmla="*/ 588 w 1563295"/>
              <a:gd name="connsiteY4" fmla="*/ 1457854 h 4436855"/>
              <a:gd name="connsiteX5" fmla="*/ 104691 w 1563295"/>
              <a:gd name="connsiteY5" fmla="*/ 3256373 h 4436855"/>
              <a:gd name="connsiteX6" fmla="*/ 40384 w 1563295"/>
              <a:gd name="connsiteY6" fmla="*/ 4436855 h 4436855"/>
              <a:gd name="connsiteX0" fmla="*/ 1563295 w 1563295"/>
              <a:gd name="connsiteY0" fmla="*/ 2022886 h 4436855"/>
              <a:gd name="connsiteX1" fmla="*/ 158512 w 1563295"/>
              <a:gd name="connsiteY1" fmla="*/ 1918048 h 4436855"/>
              <a:gd name="connsiteX2" fmla="*/ 363574 w 1563295"/>
              <a:gd name="connsiteY2" fmla="*/ 186201 h 4436855"/>
              <a:gd name="connsiteX3" fmla="*/ 165642 w 1563295"/>
              <a:gd name="connsiteY3" fmla="*/ 191341 h 4436855"/>
              <a:gd name="connsiteX4" fmla="*/ 588 w 1563295"/>
              <a:gd name="connsiteY4" fmla="*/ 1457854 h 4436855"/>
              <a:gd name="connsiteX5" fmla="*/ 104691 w 1563295"/>
              <a:gd name="connsiteY5" fmla="*/ 3256373 h 4436855"/>
              <a:gd name="connsiteX6" fmla="*/ 40384 w 1563295"/>
              <a:gd name="connsiteY6" fmla="*/ 4436855 h 4436855"/>
              <a:gd name="connsiteX0" fmla="*/ 3843450 w 3843450"/>
              <a:gd name="connsiteY0" fmla="*/ 2056428 h 4470397"/>
              <a:gd name="connsiteX1" fmla="*/ 2438667 w 3843450"/>
              <a:gd name="connsiteY1" fmla="*/ 1951590 h 4470397"/>
              <a:gd name="connsiteX2" fmla="*/ 2643729 w 3843450"/>
              <a:gd name="connsiteY2" fmla="*/ 219743 h 4470397"/>
              <a:gd name="connsiteX3" fmla="*/ 2445797 w 3843450"/>
              <a:gd name="connsiteY3" fmla="*/ 224883 h 4470397"/>
              <a:gd name="connsiteX4" fmla="*/ 33 w 3843450"/>
              <a:gd name="connsiteY4" fmla="*/ 2049936 h 4470397"/>
              <a:gd name="connsiteX5" fmla="*/ 2384846 w 3843450"/>
              <a:gd name="connsiteY5" fmla="*/ 3289915 h 4470397"/>
              <a:gd name="connsiteX6" fmla="*/ 2320539 w 3843450"/>
              <a:gd name="connsiteY6" fmla="*/ 4470397 h 4470397"/>
              <a:gd name="connsiteX0" fmla="*/ 3934117 w 3934117"/>
              <a:gd name="connsiteY0" fmla="*/ 1838973 h 4252942"/>
              <a:gd name="connsiteX1" fmla="*/ 2529334 w 3934117"/>
              <a:gd name="connsiteY1" fmla="*/ 1734135 h 4252942"/>
              <a:gd name="connsiteX2" fmla="*/ 2734396 w 3934117"/>
              <a:gd name="connsiteY2" fmla="*/ 2288 h 4252942"/>
              <a:gd name="connsiteX3" fmla="*/ 713501 w 3934117"/>
              <a:gd name="connsiteY3" fmla="*/ 1375586 h 4252942"/>
              <a:gd name="connsiteX4" fmla="*/ 90700 w 3934117"/>
              <a:gd name="connsiteY4" fmla="*/ 1832481 h 4252942"/>
              <a:gd name="connsiteX5" fmla="*/ 2475513 w 3934117"/>
              <a:gd name="connsiteY5" fmla="*/ 3072460 h 4252942"/>
              <a:gd name="connsiteX6" fmla="*/ 2411206 w 3934117"/>
              <a:gd name="connsiteY6" fmla="*/ 4252942 h 4252942"/>
              <a:gd name="connsiteX0" fmla="*/ 3913938 w 3913938"/>
              <a:gd name="connsiteY0" fmla="*/ 473639 h 2887608"/>
              <a:gd name="connsiteX1" fmla="*/ 2509155 w 3913938"/>
              <a:gd name="connsiteY1" fmla="*/ 368801 h 2887608"/>
              <a:gd name="connsiteX2" fmla="*/ 1338923 w 3913938"/>
              <a:gd name="connsiteY2" fmla="*/ 166571 h 2887608"/>
              <a:gd name="connsiteX3" fmla="*/ 693322 w 3913938"/>
              <a:gd name="connsiteY3" fmla="*/ 10252 h 2887608"/>
              <a:gd name="connsiteX4" fmla="*/ 70521 w 3913938"/>
              <a:gd name="connsiteY4" fmla="*/ 467147 h 2887608"/>
              <a:gd name="connsiteX5" fmla="*/ 2455334 w 3913938"/>
              <a:gd name="connsiteY5" fmla="*/ 1707126 h 2887608"/>
              <a:gd name="connsiteX6" fmla="*/ 2391027 w 3913938"/>
              <a:gd name="connsiteY6" fmla="*/ 2887608 h 2887608"/>
              <a:gd name="connsiteX0" fmla="*/ 3835422 w 3835423"/>
              <a:gd name="connsiteY0" fmla="*/ 952236 h 2887608"/>
              <a:gd name="connsiteX1" fmla="*/ 2509155 w 3835423"/>
              <a:gd name="connsiteY1" fmla="*/ 368801 h 2887608"/>
              <a:gd name="connsiteX2" fmla="*/ 1338923 w 3835423"/>
              <a:gd name="connsiteY2" fmla="*/ 166571 h 2887608"/>
              <a:gd name="connsiteX3" fmla="*/ 693322 w 3835423"/>
              <a:gd name="connsiteY3" fmla="*/ 10252 h 2887608"/>
              <a:gd name="connsiteX4" fmla="*/ 70521 w 3835423"/>
              <a:gd name="connsiteY4" fmla="*/ 467147 h 2887608"/>
              <a:gd name="connsiteX5" fmla="*/ 2455334 w 3835423"/>
              <a:gd name="connsiteY5" fmla="*/ 1707126 h 2887608"/>
              <a:gd name="connsiteX6" fmla="*/ 2391027 w 3835423"/>
              <a:gd name="connsiteY6" fmla="*/ 2887608 h 2887608"/>
              <a:gd name="connsiteX0" fmla="*/ 3835422 w 3835422"/>
              <a:gd name="connsiteY0" fmla="*/ 957464 h 2892836"/>
              <a:gd name="connsiteX1" fmla="*/ 2415199 w 3835422"/>
              <a:gd name="connsiteY1" fmla="*/ 794443 h 2892836"/>
              <a:gd name="connsiteX2" fmla="*/ 1338923 w 3835422"/>
              <a:gd name="connsiteY2" fmla="*/ 171799 h 2892836"/>
              <a:gd name="connsiteX3" fmla="*/ 693322 w 3835422"/>
              <a:gd name="connsiteY3" fmla="*/ 15480 h 2892836"/>
              <a:gd name="connsiteX4" fmla="*/ 70521 w 3835422"/>
              <a:gd name="connsiteY4" fmla="*/ 472375 h 2892836"/>
              <a:gd name="connsiteX5" fmla="*/ 2455334 w 3835422"/>
              <a:gd name="connsiteY5" fmla="*/ 1712354 h 2892836"/>
              <a:gd name="connsiteX6" fmla="*/ 2391027 w 3835422"/>
              <a:gd name="connsiteY6" fmla="*/ 2892836 h 2892836"/>
              <a:gd name="connsiteX0" fmla="*/ 3901764 w 3901764"/>
              <a:gd name="connsiteY0" fmla="*/ 990371 h 2925743"/>
              <a:gd name="connsiteX1" fmla="*/ 2481541 w 3901764"/>
              <a:gd name="connsiteY1" fmla="*/ 827350 h 2925743"/>
              <a:gd name="connsiteX2" fmla="*/ 1405265 w 3901764"/>
              <a:gd name="connsiteY2" fmla="*/ 204706 h 2925743"/>
              <a:gd name="connsiteX3" fmla="*/ 759664 w 3901764"/>
              <a:gd name="connsiteY3" fmla="*/ 48387 h 2925743"/>
              <a:gd name="connsiteX4" fmla="*/ 66302 w 3901764"/>
              <a:gd name="connsiteY4" fmla="*/ 978653 h 2925743"/>
              <a:gd name="connsiteX5" fmla="*/ 2521676 w 3901764"/>
              <a:gd name="connsiteY5" fmla="*/ 1745261 h 2925743"/>
              <a:gd name="connsiteX6" fmla="*/ 2457369 w 3901764"/>
              <a:gd name="connsiteY6" fmla="*/ 2925743 h 2925743"/>
              <a:gd name="connsiteX0" fmla="*/ 4028112 w 4028112"/>
              <a:gd name="connsiteY0" fmla="*/ 787122 h 2722494"/>
              <a:gd name="connsiteX1" fmla="*/ 2607889 w 4028112"/>
              <a:gd name="connsiteY1" fmla="*/ 624101 h 2722494"/>
              <a:gd name="connsiteX2" fmla="*/ 1531613 w 4028112"/>
              <a:gd name="connsiteY2" fmla="*/ 1457 h 2722494"/>
              <a:gd name="connsiteX3" fmla="*/ 311577 w 4028112"/>
              <a:gd name="connsiteY3" fmla="*/ 461569 h 2722494"/>
              <a:gd name="connsiteX4" fmla="*/ 192650 w 4028112"/>
              <a:gd name="connsiteY4" fmla="*/ 775404 h 2722494"/>
              <a:gd name="connsiteX5" fmla="*/ 2648024 w 4028112"/>
              <a:gd name="connsiteY5" fmla="*/ 1542012 h 2722494"/>
              <a:gd name="connsiteX6" fmla="*/ 2583717 w 4028112"/>
              <a:gd name="connsiteY6" fmla="*/ 2722494 h 2722494"/>
              <a:gd name="connsiteX0" fmla="*/ 4021435 w 4021435"/>
              <a:gd name="connsiteY0" fmla="*/ 327806 h 2263178"/>
              <a:gd name="connsiteX1" fmla="*/ 2601212 w 4021435"/>
              <a:gd name="connsiteY1" fmla="*/ 164785 h 2263178"/>
              <a:gd name="connsiteX2" fmla="*/ 1359569 w 4021435"/>
              <a:gd name="connsiteY2" fmla="*/ 174575 h 2263178"/>
              <a:gd name="connsiteX3" fmla="*/ 304900 w 4021435"/>
              <a:gd name="connsiteY3" fmla="*/ 2253 h 2263178"/>
              <a:gd name="connsiteX4" fmla="*/ 185973 w 4021435"/>
              <a:gd name="connsiteY4" fmla="*/ 316088 h 2263178"/>
              <a:gd name="connsiteX5" fmla="*/ 2641347 w 4021435"/>
              <a:gd name="connsiteY5" fmla="*/ 1082696 h 2263178"/>
              <a:gd name="connsiteX6" fmla="*/ 2577040 w 4021435"/>
              <a:gd name="connsiteY6" fmla="*/ 2263178 h 2263178"/>
              <a:gd name="connsiteX0" fmla="*/ 4021435 w 4021435"/>
              <a:gd name="connsiteY0" fmla="*/ 328239 h 2263611"/>
              <a:gd name="connsiteX1" fmla="*/ 2370270 w 4021435"/>
              <a:gd name="connsiteY1" fmla="*/ 351066 h 2263611"/>
              <a:gd name="connsiteX2" fmla="*/ 1359569 w 4021435"/>
              <a:gd name="connsiteY2" fmla="*/ 175008 h 2263611"/>
              <a:gd name="connsiteX3" fmla="*/ 304900 w 4021435"/>
              <a:gd name="connsiteY3" fmla="*/ 2686 h 2263611"/>
              <a:gd name="connsiteX4" fmla="*/ 185973 w 4021435"/>
              <a:gd name="connsiteY4" fmla="*/ 316521 h 2263611"/>
              <a:gd name="connsiteX5" fmla="*/ 2641347 w 4021435"/>
              <a:gd name="connsiteY5" fmla="*/ 1083129 h 2263611"/>
              <a:gd name="connsiteX6" fmla="*/ 2577040 w 4021435"/>
              <a:gd name="connsiteY6" fmla="*/ 2263611 h 2263611"/>
              <a:gd name="connsiteX0" fmla="*/ 3945506 w 3945506"/>
              <a:gd name="connsiteY0" fmla="*/ 429354 h 2263612"/>
              <a:gd name="connsiteX1" fmla="*/ 2370270 w 3945506"/>
              <a:gd name="connsiteY1" fmla="*/ 351067 h 2263612"/>
              <a:gd name="connsiteX2" fmla="*/ 1359569 w 3945506"/>
              <a:gd name="connsiteY2" fmla="*/ 175009 h 2263612"/>
              <a:gd name="connsiteX3" fmla="*/ 304900 w 3945506"/>
              <a:gd name="connsiteY3" fmla="*/ 2687 h 2263612"/>
              <a:gd name="connsiteX4" fmla="*/ 185973 w 3945506"/>
              <a:gd name="connsiteY4" fmla="*/ 316522 h 2263612"/>
              <a:gd name="connsiteX5" fmla="*/ 2641347 w 3945506"/>
              <a:gd name="connsiteY5" fmla="*/ 1083130 h 2263612"/>
              <a:gd name="connsiteX6" fmla="*/ 2577040 w 3945506"/>
              <a:gd name="connsiteY6" fmla="*/ 2263612 h 2263612"/>
              <a:gd name="connsiteX0" fmla="*/ 3899833 w 3899833"/>
              <a:gd name="connsiteY0" fmla="*/ 431887 h 2266145"/>
              <a:gd name="connsiteX1" fmla="*/ 2324597 w 3899833"/>
              <a:gd name="connsiteY1" fmla="*/ 353600 h 2266145"/>
              <a:gd name="connsiteX2" fmla="*/ 1313896 w 3899833"/>
              <a:gd name="connsiteY2" fmla="*/ 177542 h 2266145"/>
              <a:gd name="connsiteX3" fmla="*/ 259227 w 3899833"/>
              <a:gd name="connsiteY3" fmla="*/ 5220 h 2266145"/>
              <a:gd name="connsiteX4" fmla="*/ 201872 w 3899833"/>
              <a:gd name="connsiteY4" fmla="*/ 386794 h 2266145"/>
              <a:gd name="connsiteX5" fmla="*/ 2595674 w 3899833"/>
              <a:gd name="connsiteY5" fmla="*/ 1085663 h 2266145"/>
              <a:gd name="connsiteX6" fmla="*/ 2531367 w 3899833"/>
              <a:gd name="connsiteY6" fmla="*/ 2266145 h 2266145"/>
              <a:gd name="connsiteX0" fmla="*/ 3897950 w 3897950"/>
              <a:gd name="connsiteY0" fmla="*/ 429699 h 2263957"/>
              <a:gd name="connsiteX1" fmla="*/ 2322714 w 3897950"/>
              <a:gd name="connsiteY1" fmla="*/ 351412 h 2263957"/>
              <a:gd name="connsiteX2" fmla="*/ 1312013 w 3897950"/>
              <a:gd name="connsiteY2" fmla="*/ 175354 h 2263957"/>
              <a:gd name="connsiteX3" fmla="*/ 257344 w 3897950"/>
              <a:gd name="connsiteY3" fmla="*/ 3032 h 2263957"/>
              <a:gd name="connsiteX4" fmla="*/ 199989 w 3897950"/>
              <a:gd name="connsiteY4" fmla="*/ 384606 h 2263957"/>
              <a:gd name="connsiteX5" fmla="*/ 2593791 w 3897950"/>
              <a:gd name="connsiteY5" fmla="*/ 1083475 h 2263957"/>
              <a:gd name="connsiteX6" fmla="*/ 2529484 w 3897950"/>
              <a:gd name="connsiteY6" fmla="*/ 2263957 h 2263957"/>
              <a:gd name="connsiteX0" fmla="*/ 3899038 w 3899038"/>
              <a:gd name="connsiteY0" fmla="*/ 427200 h 2261458"/>
              <a:gd name="connsiteX1" fmla="*/ 2323802 w 3899038"/>
              <a:gd name="connsiteY1" fmla="*/ 348913 h 2261458"/>
              <a:gd name="connsiteX2" fmla="*/ 1313101 w 3899038"/>
              <a:gd name="connsiteY2" fmla="*/ 172855 h 2261458"/>
              <a:gd name="connsiteX3" fmla="*/ 258432 w 3899038"/>
              <a:gd name="connsiteY3" fmla="*/ 533 h 2261458"/>
              <a:gd name="connsiteX4" fmla="*/ 201077 w 3899038"/>
              <a:gd name="connsiteY4" fmla="*/ 382107 h 2261458"/>
              <a:gd name="connsiteX5" fmla="*/ 2594879 w 3899038"/>
              <a:gd name="connsiteY5" fmla="*/ 1080976 h 2261458"/>
              <a:gd name="connsiteX6" fmla="*/ 2530572 w 3899038"/>
              <a:gd name="connsiteY6" fmla="*/ 2261458 h 2261458"/>
              <a:gd name="connsiteX0" fmla="*/ 3834215 w 3834215"/>
              <a:gd name="connsiteY0" fmla="*/ 536876 h 2261458"/>
              <a:gd name="connsiteX1" fmla="*/ 2323802 w 3834215"/>
              <a:gd name="connsiteY1" fmla="*/ 348913 h 2261458"/>
              <a:gd name="connsiteX2" fmla="*/ 1313101 w 3834215"/>
              <a:gd name="connsiteY2" fmla="*/ 172855 h 2261458"/>
              <a:gd name="connsiteX3" fmla="*/ 258432 w 3834215"/>
              <a:gd name="connsiteY3" fmla="*/ 533 h 2261458"/>
              <a:gd name="connsiteX4" fmla="*/ 201077 w 3834215"/>
              <a:gd name="connsiteY4" fmla="*/ 382107 h 2261458"/>
              <a:gd name="connsiteX5" fmla="*/ 2594879 w 3834215"/>
              <a:gd name="connsiteY5" fmla="*/ 1080976 h 2261458"/>
              <a:gd name="connsiteX6" fmla="*/ 2530572 w 3834215"/>
              <a:gd name="connsiteY6" fmla="*/ 2261458 h 2261458"/>
              <a:gd name="connsiteX0" fmla="*/ 3834215 w 3834215"/>
              <a:gd name="connsiteY0" fmla="*/ 536876 h 2261458"/>
              <a:gd name="connsiteX1" fmla="*/ 2309512 w 3834215"/>
              <a:gd name="connsiteY1" fmla="*/ 169839 h 2261458"/>
              <a:gd name="connsiteX2" fmla="*/ 1313101 w 3834215"/>
              <a:gd name="connsiteY2" fmla="*/ 172855 h 2261458"/>
              <a:gd name="connsiteX3" fmla="*/ 258432 w 3834215"/>
              <a:gd name="connsiteY3" fmla="*/ 533 h 2261458"/>
              <a:gd name="connsiteX4" fmla="*/ 201077 w 3834215"/>
              <a:gd name="connsiteY4" fmla="*/ 382107 h 2261458"/>
              <a:gd name="connsiteX5" fmla="*/ 2594879 w 3834215"/>
              <a:gd name="connsiteY5" fmla="*/ 1080976 h 2261458"/>
              <a:gd name="connsiteX6" fmla="*/ 2530572 w 3834215"/>
              <a:gd name="connsiteY6" fmla="*/ 2261458 h 2261458"/>
              <a:gd name="connsiteX0" fmla="*/ 3834215 w 3834215"/>
              <a:gd name="connsiteY0" fmla="*/ 536876 h 2261458"/>
              <a:gd name="connsiteX1" fmla="*/ 2309512 w 3834215"/>
              <a:gd name="connsiteY1" fmla="*/ 169839 h 2261458"/>
              <a:gd name="connsiteX2" fmla="*/ 1313101 w 3834215"/>
              <a:gd name="connsiteY2" fmla="*/ 172855 h 2261458"/>
              <a:gd name="connsiteX3" fmla="*/ 258432 w 3834215"/>
              <a:gd name="connsiteY3" fmla="*/ 533 h 2261458"/>
              <a:gd name="connsiteX4" fmla="*/ 201077 w 3834215"/>
              <a:gd name="connsiteY4" fmla="*/ 382107 h 2261458"/>
              <a:gd name="connsiteX5" fmla="*/ 2594879 w 3834215"/>
              <a:gd name="connsiteY5" fmla="*/ 1080976 h 2261458"/>
              <a:gd name="connsiteX6" fmla="*/ 2530572 w 3834215"/>
              <a:gd name="connsiteY6" fmla="*/ 2261458 h 2261458"/>
              <a:gd name="connsiteX0" fmla="*/ 3833397 w 3833397"/>
              <a:gd name="connsiteY0" fmla="*/ 587058 h 2311640"/>
              <a:gd name="connsiteX1" fmla="*/ 2308694 w 3833397"/>
              <a:gd name="connsiteY1" fmla="*/ 220021 h 2311640"/>
              <a:gd name="connsiteX2" fmla="*/ 1275997 w 3833397"/>
              <a:gd name="connsiteY2" fmla="*/ 22262 h 2311640"/>
              <a:gd name="connsiteX3" fmla="*/ 257614 w 3833397"/>
              <a:gd name="connsiteY3" fmla="*/ 50715 h 2311640"/>
              <a:gd name="connsiteX4" fmla="*/ 200259 w 3833397"/>
              <a:gd name="connsiteY4" fmla="*/ 432289 h 2311640"/>
              <a:gd name="connsiteX5" fmla="*/ 2594061 w 3833397"/>
              <a:gd name="connsiteY5" fmla="*/ 1131158 h 2311640"/>
              <a:gd name="connsiteX6" fmla="*/ 2529754 w 3833397"/>
              <a:gd name="connsiteY6" fmla="*/ 2311640 h 2311640"/>
              <a:gd name="connsiteX0" fmla="*/ 3636328 w 3636327"/>
              <a:gd name="connsiteY0" fmla="*/ 522809 h 2311640"/>
              <a:gd name="connsiteX1" fmla="*/ 2308694 w 3636327"/>
              <a:gd name="connsiteY1" fmla="*/ 220021 h 2311640"/>
              <a:gd name="connsiteX2" fmla="*/ 1275997 w 3636327"/>
              <a:gd name="connsiteY2" fmla="*/ 22262 h 2311640"/>
              <a:gd name="connsiteX3" fmla="*/ 257614 w 3636327"/>
              <a:gd name="connsiteY3" fmla="*/ 50715 h 2311640"/>
              <a:gd name="connsiteX4" fmla="*/ 200259 w 3636327"/>
              <a:gd name="connsiteY4" fmla="*/ 432289 h 2311640"/>
              <a:gd name="connsiteX5" fmla="*/ 2594061 w 3636327"/>
              <a:gd name="connsiteY5" fmla="*/ 1131158 h 2311640"/>
              <a:gd name="connsiteX6" fmla="*/ 2529754 w 3636327"/>
              <a:gd name="connsiteY6" fmla="*/ 2311640 h 2311640"/>
              <a:gd name="connsiteX0" fmla="*/ 3636328 w 3636327"/>
              <a:gd name="connsiteY0" fmla="*/ 522809 h 2311640"/>
              <a:gd name="connsiteX1" fmla="*/ 2308694 w 3636327"/>
              <a:gd name="connsiteY1" fmla="*/ 220021 h 2311640"/>
              <a:gd name="connsiteX2" fmla="*/ 1275997 w 3636327"/>
              <a:gd name="connsiteY2" fmla="*/ 22262 h 2311640"/>
              <a:gd name="connsiteX3" fmla="*/ 257614 w 3636327"/>
              <a:gd name="connsiteY3" fmla="*/ 50715 h 2311640"/>
              <a:gd name="connsiteX4" fmla="*/ 200259 w 3636327"/>
              <a:gd name="connsiteY4" fmla="*/ 432289 h 2311640"/>
              <a:gd name="connsiteX5" fmla="*/ 2594061 w 3636327"/>
              <a:gd name="connsiteY5" fmla="*/ 1131158 h 2311640"/>
              <a:gd name="connsiteX6" fmla="*/ 2529754 w 3636327"/>
              <a:gd name="connsiteY6" fmla="*/ 2311640 h 2311640"/>
              <a:gd name="connsiteX0" fmla="*/ 3636328 w 3636327"/>
              <a:gd name="connsiteY0" fmla="*/ 544217 h 2333048"/>
              <a:gd name="connsiteX1" fmla="*/ 1275997 w 3636327"/>
              <a:gd name="connsiteY1" fmla="*/ 43670 h 2333048"/>
              <a:gd name="connsiteX2" fmla="*/ 257614 w 3636327"/>
              <a:gd name="connsiteY2" fmla="*/ 72123 h 2333048"/>
              <a:gd name="connsiteX3" fmla="*/ 200259 w 3636327"/>
              <a:gd name="connsiteY3" fmla="*/ 453697 h 2333048"/>
              <a:gd name="connsiteX4" fmla="*/ 2594061 w 3636327"/>
              <a:gd name="connsiteY4" fmla="*/ 1152566 h 2333048"/>
              <a:gd name="connsiteX5" fmla="*/ 2529754 w 3636327"/>
              <a:gd name="connsiteY5" fmla="*/ 2333048 h 2333048"/>
              <a:gd name="connsiteX0" fmla="*/ 3611099 w 3611098"/>
              <a:gd name="connsiteY0" fmla="*/ 623435 h 2412266"/>
              <a:gd name="connsiteX1" fmla="*/ 1250768 w 3611098"/>
              <a:gd name="connsiteY1" fmla="*/ 122888 h 2412266"/>
              <a:gd name="connsiteX2" fmla="*/ 301493 w 3611098"/>
              <a:gd name="connsiteY2" fmla="*/ 28528 h 2412266"/>
              <a:gd name="connsiteX3" fmla="*/ 175030 w 3611098"/>
              <a:gd name="connsiteY3" fmla="*/ 532915 h 2412266"/>
              <a:gd name="connsiteX4" fmla="*/ 2568832 w 3611098"/>
              <a:gd name="connsiteY4" fmla="*/ 1231784 h 2412266"/>
              <a:gd name="connsiteX5" fmla="*/ 2504525 w 3611098"/>
              <a:gd name="connsiteY5" fmla="*/ 2412266 h 2412266"/>
              <a:gd name="connsiteX0" fmla="*/ 3569041 w 3569040"/>
              <a:gd name="connsiteY0" fmla="*/ 626177 h 2415008"/>
              <a:gd name="connsiteX1" fmla="*/ 1208710 w 3569040"/>
              <a:gd name="connsiteY1" fmla="*/ 125630 h 2415008"/>
              <a:gd name="connsiteX2" fmla="*/ 259435 w 3569040"/>
              <a:gd name="connsiteY2" fmla="*/ 31270 h 2415008"/>
              <a:gd name="connsiteX3" fmla="*/ 188570 w 3569040"/>
              <a:gd name="connsiteY3" fmla="*/ 573162 h 2415008"/>
              <a:gd name="connsiteX4" fmla="*/ 2526774 w 3569040"/>
              <a:gd name="connsiteY4" fmla="*/ 1234526 h 2415008"/>
              <a:gd name="connsiteX5" fmla="*/ 2462467 w 3569040"/>
              <a:gd name="connsiteY5" fmla="*/ 2415008 h 2415008"/>
              <a:gd name="connsiteX0" fmla="*/ 3533219 w 3533218"/>
              <a:gd name="connsiteY0" fmla="*/ 626177 h 2415008"/>
              <a:gd name="connsiteX1" fmla="*/ 1172888 w 3533218"/>
              <a:gd name="connsiteY1" fmla="*/ 125630 h 2415008"/>
              <a:gd name="connsiteX2" fmla="*/ 223613 w 3533218"/>
              <a:gd name="connsiteY2" fmla="*/ 31270 h 2415008"/>
              <a:gd name="connsiteX3" fmla="*/ 152748 w 3533218"/>
              <a:gd name="connsiteY3" fmla="*/ 573162 h 2415008"/>
              <a:gd name="connsiteX4" fmla="*/ 2490952 w 3533218"/>
              <a:gd name="connsiteY4" fmla="*/ 1234526 h 2415008"/>
              <a:gd name="connsiteX5" fmla="*/ 2426645 w 3533218"/>
              <a:gd name="connsiteY5" fmla="*/ 2415008 h 2415008"/>
              <a:gd name="connsiteX0" fmla="*/ 3569265 w 3569264"/>
              <a:gd name="connsiteY0" fmla="*/ 626177 h 2415008"/>
              <a:gd name="connsiteX1" fmla="*/ 1208934 w 3569264"/>
              <a:gd name="connsiteY1" fmla="*/ 125630 h 2415008"/>
              <a:gd name="connsiteX2" fmla="*/ 259659 w 3569264"/>
              <a:gd name="connsiteY2" fmla="*/ 31270 h 2415008"/>
              <a:gd name="connsiteX3" fmla="*/ 188794 w 3569264"/>
              <a:gd name="connsiteY3" fmla="*/ 573162 h 2415008"/>
              <a:gd name="connsiteX4" fmla="*/ 2530047 w 3569264"/>
              <a:gd name="connsiteY4" fmla="*/ 1254896 h 2415008"/>
              <a:gd name="connsiteX5" fmla="*/ 2462691 w 3569264"/>
              <a:gd name="connsiteY5" fmla="*/ 2415008 h 2415008"/>
              <a:gd name="connsiteX0" fmla="*/ 3569265 w 3569264"/>
              <a:gd name="connsiteY0" fmla="*/ 626177 h 2569997"/>
              <a:gd name="connsiteX1" fmla="*/ 1208934 w 3569264"/>
              <a:gd name="connsiteY1" fmla="*/ 125630 h 2569997"/>
              <a:gd name="connsiteX2" fmla="*/ 259659 w 3569264"/>
              <a:gd name="connsiteY2" fmla="*/ 31270 h 2569997"/>
              <a:gd name="connsiteX3" fmla="*/ 188794 w 3569264"/>
              <a:gd name="connsiteY3" fmla="*/ 573162 h 2569997"/>
              <a:gd name="connsiteX4" fmla="*/ 2530047 w 3569264"/>
              <a:gd name="connsiteY4" fmla="*/ 1254896 h 2569997"/>
              <a:gd name="connsiteX5" fmla="*/ 2373403 w 3569264"/>
              <a:gd name="connsiteY5" fmla="*/ 2569998 h 2569997"/>
              <a:gd name="connsiteX0" fmla="*/ 3572094 w 3572093"/>
              <a:gd name="connsiteY0" fmla="*/ 626177 h 2569997"/>
              <a:gd name="connsiteX1" fmla="*/ 1211763 w 3572093"/>
              <a:gd name="connsiteY1" fmla="*/ 125630 h 2569997"/>
              <a:gd name="connsiteX2" fmla="*/ 262488 w 3572093"/>
              <a:gd name="connsiteY2" fmla="*/ 31270 h 2569997"/>
              <a:gd name="connsiteX3" fmla="*/ 191623 w 3572093"/>
              <a:gd name="connsiteY3" fmla="*/ 573162 h 2569997"/>
              <a:gd name="connsiteX4" fmla="*/ 2571342 w 3572093"/>
              <a:gd name="connsiteY4" fmla="*/ 1344955 h 2569997"/>
              <a:gd name="connsiteX5" fmla="*/ 2376232 w 3572093"/>
              <a:gd name="connsiteY5" fmla="*/ 2569998 h 2569997"/>
              <a:gd name="connsiteX0" fmla="*/ 3067137 w 3067138"/>
              <a:gd name="connsiteY0" fmla="*/ 476949 h 2566016"/>
              <a:gd name="connsiteX1" fmla="*/ 1211763 w 3067138"/>
              <a:gd name="connsiteY1" fmla="*/ 121649 h 2566016"/>
              <a:gd name="connsiteX2" fmla="*/ 262488 w 3067138"/>
              <a:gd name="connsiteY2" fmla="*/ 27289 h 2566016"/>
              <a:gd name="connsiteX3" fmla="*/ 191623 w 3067138"/>
              <a:gd name="connsiteY3" fmla="*/ 569181 h 2566016"/>
              <a:gd name="connsiteX4" fmla="*/ 2571342 w 3067138"/>
              <a:gd name="connsiteY4" fmla="*/ 1340974 h 2566016"/>
              <a:gd name="connsiteX5" fmla="*/ 2376232 w 3067138"/>
              <a:gd name="connsiteY5" fmla="*/ 2566017 h 2566016"/>
              <a:gd name="connsiteX0" fmla="*/ 3067137 w 3067138"/>
              <a:gd name="connsiteY0" fmla="*/ 476949 h 3314161"/>
              <a:gd name="connsiteX1" fmla="*/ 1211763 w 3067138"/>
              <a:gd name="connsiteY1" fmla="*/ 121649 h 3314161"/>
              <a:gd name="connsiteX2" fmla="*/ 262488 w 3067138"/>
              <a:gd name="connsiteY2" fmla="*/ 27289 h 3314161"/>
              <a:gd name="connsiteX3" fmla="*/ 191623 w 3067138"/>
              <a:gd name="connsiteY3" fmla="*/ 569181 h 3314161"/>
              <a:gd name="connsiteX4" fmla="*/ 2571342 w 3067138"/>
              <a:gd name="connsiteY4" fmla="*/ 1340974 h 3314161"/>
              <a:gd name="connsiteX5" fmla="*/ 2118095 w 3067138"/>
              <a:gd name="connsiteY5" fmla="*/ 3314159 h 3314161"/>
              <a:gd name="connsiteX0" fmla="*/ 3059404 w 3059405"/>
              <a:gd name="connsiteY0" fmla="*/ 476949 h 3314161"/>
              <a:gd name="connsiteX1" fmla="*/ 1204030 w 3059405"/>
              <a:gd name="connsiteY1" fmla="*/ 121649 h 3314161"/>
              <a:gd name="connsiteX2" fmla="*/ 254755 w 3059405"/>
              <a:gd name="connsiteY2" fmla="*/ 27289 h 3314161"/>
              <a:gd name="connsiteX3" fmla="*/ 183890 w 3059405"/>
              <a:gd name="connsiteY3" fmla="*/ 569181 h 3314161"/>
              <a:gd name="connsiteX4" fmla="*/ 2458429 w 3059405"/>
              <a:gd name="connsiteY4" fmla="*/ 1553943 h 3314161"/>
              <a:gd name="connsiteX5" fmla="*/ 2110362 w 3059405"/>
              <a:gd name="connsiteY5" fmla="*/ 3314159 h 3314161"/>
              <a:gd name="connsiteX0" fmla="*/ 3061365 w 3061366"/>
              <a:gd name="connsiteY0" fmla="*/ 476949 h 3314161"/>
              <a:gd name="connsiteX1" fmla="*/ 1205991 w 3061366"/>
              <a:gd name="connsiteY1" fmla="*/ 121649 h 3314161"/>
              <a:gd name="connsiteX2" fmla="*/ 256716 w 3061366"/>
              <a:gd name="connsiteY2" fmla="*/ 27289 h 3314161"/>
              <a:gd name="connsiteX3" fmla="*/ 185851 w 3061366"/>
              <a:gd name="connsiteY3" fmla="*/ 569181 h 3314161"/>
              <a:gd name="connsiteX4" fmla="*/ 2487066 w 3061366"/>
              <a:gd name="connsiteY4" fmla="*/ 1530774 h 3314161"/>
              <a:gd name="connsiteX5" fmla="*/ 2112323 w 3061366"/>
              <a:gd name="connsiteY5" fmla="*/ 3314159 h 3314161"/>
              <a:gd name="connsiteX0" fmla="*/ 3061365 w 3061366"/>
              <a:gd name="connsiteY0" fmla="*/ 476949 h 3314161"/>
              <a:gd name="connsiteX1" fmla="*/ 1205991 w 3061366"/>
              <a:gd name="connsiteY1" fmla="*/ 121649 h 3314161"/>
              <a:gd name="connsiteX2" fmla="*/ 256716 w 3061366"/>
              <a:gd name="connsiteY2" fmla="*/ 27289 h 3314161"/>
              <a:gd name="connsiteX3" fmla="*/ 185851 w 3061366"/>
              <a:gd name="connsiteY3" fmla="*/ 569181 h 3314161"/>
              <a:gd name="connsiteX4" fmla="*/ 2487066 w 3061366"/>
              <a:gd name="connsiteY4" fmla="*/ 1530774 h 3314161"/>
              <a:gd name="connsiteX5" fmla="*/ 2112323 w 3061366"/>
              <a:gd name="connsiteY5" fmla="*/ 3314159 h 3314161"/>
              <a:gd name="connsiteX0" fmla="*/ 3061365 w 3061366"/>
              <a:gd name="connsiteY0" fmla="*/ 476949 h 3015118"/>
              <a:gd name="connsiteX1" fmla="*/ 1205991 w 3061366"/>
              <a:gd name="connsiteY1" fmla="*/ 121649 h 3015118"/>
              <a:gd name="connsiteX2" fmla="*/ 256716 w 3061366"/>
              <a:gd name="connsiteY2" fmla="*/ 27289 h 3015118"/>
              <a:gd name="connsiteX3" fmla="*/ 185851 w 3061366"/>
              <a:gd name="connsiteY3" fmla="*/ 569181 h 3015118"/>
              <a:gd name="connsiteX4" fmla="*/ 2487066 w 3061366"/>
              <a:gd name="connsiteY4" fmla="*/ 1530774 h 3015118"/>
              <a:gd name="connsiteX5" fmla="*/ 2133415 w 3061366"/>
              <a:gd name="connsiteY5" fmla="*/ 3015117 h 3015118"/>
              <a:gd name="connsiteX0" fmla="*/ 3061365 w 3061366"/>
              <a:gd name="connsiteY0" fmla="*/ 476949 h 3015118"/>
              <a:gd name="connsiteX1" fmla="*/ 1205991 w 3061366"/>
              <a:gd name="connsiteY1" fmla="*/ 121648 h 3015118"/>
              <a:gd name="connsiteX2" fmla="*/ 256716 w 3061366"/>
              <a:gd name="connsiteY2" fmla="*/ 27289 h 3015118"/>
              <a:gd name="connsiteX3" fmla="*/ 185851 w 3061366"/>
              <a:gd name="connsiteY3" fmla="*/ 569181 h 3015118"/>
              <a:gd name="connsiteX4" fmla="*/ 2487066 w 3061366"/>
              <a:gd name="connsiteY4" fmla="*/ 1530774 h 3015118"/>
              <a:gd name="connsiteX5" fmla="*/ 2133415 w 3061366"/>
              <a:gd name="connsiteY5" fmla="*/ 3015117 h 3015118"/>
              <a:gd name="connsiteX0" fmla="*/ 3037209 w 3037210"/>
              <a:gd name="connsiteY0" fmla="*/ 536856 h 3016621"/>
              <a:gd name="connsiteX1" fmla="*/ 1205991 w 3037210"/>
              <a:gd name="connsiteY1" fmla="*/ 123151 h 3016621"/>
              <a:gd name="connsiteX2" fmla="*/ 256716 w 3037210"/>
              <a:gd name="connsiteY2" fmla="*/ 28792 h 3016621"/>
              <a:gd name="connsiteX3" fmla="*/ 185851 w 3037210"/>
              <a:gd name="connsiteY3" fmla="*/ 570684 h 3016621"/>
              <a:gd name="connsiteX4" fmla="*/ 2487066 w 3037210"/>
              <a:gd name="connsiteY4" fmla="*/ 1532277 h 3016621"/>
              <a:gd name="connsiteX5" fmla="*/ 2133415 w 3037210"/>
              <a:gd name="connsiteY5" fmla="*/ 3016620 h 3016621"/>
              <a:gd name="connsiteX0" fmla="*/ 3533626 w 3533628"/>
              <a:gd name="connsiteY0" fmla="*/ 748530 h 3022976"/>
              <a:gd name="connsiteX1" fmla="*/ 1205991 w 3533628"/>
              <a:gd name="connsiteY1" fmla="*/ 129506 h 3022976"/>
              <a:gd name="connsiteX2" fmla="*/ 256716 w 3533628"/>
              <a:gd name="connsiteY2" fmla="*/ 35147 h 3022976"/>
              <a:gd name="connsiteX3" fmla="*/ 185851 w 3533628"/>
              <a:gd name="connsiteY3" fmla="*/ 577039 h 3022976"/>
              <a:gd name="connsiteX4" fmla="*/ 2487066 w 3533628"/>
              <a:gd name="connsiteY4" fmla="*/ 1538632 h 3022976"/>
              <a:gd name="connsiteX5" fmla="*/ 2133415 w 3533628"/>
              <a:gd name="connsiteY5" fmla="*/ 3022975 h 3022976"/>
              <a:gd name="connsiteX0" fmla="*/ 3533626 w 3533628"/>
              <a:gd name="connsiteY0" fmla="*/ 748530 h 3022976"/>
              <a:gd name="connsiteX1" fmla="*/ 1205991 w 3533628"/>
              <a:gd name="connsiteY1" fmla="*/ 129506 h 3022976"/>
              <a:gd name="connsiteX2" fmla="*/ 256716 w 3533628"/>
              <a:gd name="connsiteY2" fmla="*/ 35147 h 3022976"/>
              <a:gd name="connsiteX3" fmla="*/ 185851 w 3533628"/>
              <a:gd name="connsiteY3" fmla="*/ 577039 h 3022976"/>
              <a:gd name="connsiteX4" fmla="*/ 2487066 w 3533628"/>
              <a:gd name="connsiteY4" fmla="*/ 1538632 h 3022976"/>
              <a:gd name="connsiteX5" fmla="*/ 2133415 w 3533628"/>
              <a:gd name="connsiteY5" fmla="*/ 3022975 h 3022976"/>
              <a:gd name="connsiteX0" fmla="*/ 6307175 w 6307177"/>
              <a:gd name="connsiteY0" fmla="*/ 855717 h 3130163"/>
              <a:gd name="connsiteX1" fmla="*/ 3979540 w 6307177"/>
              <a:gd name="connsiteY1" fmla="*/ 236693 h 3130163"/>
              <a:gd name="connsiteX2" fmla="*/ 3030265 w 6307177"/>
              <a:gd name="connsiteY2" fmla="*/ 142334 h 3130163"/>
              <a:gd name="connsiteX3" fmla="*/ 34855 w 6307177"/>
              <a:gd name="connsiteY3" fmla="*/ 107272 h 3130163"/>
              <a:gd name="connsiteX4" fmla="*/ 5260615 w 6307177"/>
              <a:gd name="connsiteY4" fmla="*/ 1645819 h 3130163"/>
              <a:gd name="connsiteX5" fmla="*/ 4906964 w 6307177"/>
              <a:gd name="connsiteY5" fmla="*/ 3130162 h 3130163"/>
              <a:gd name="connsiteX0" fmla="*/ 6647537 w 6647539"/>
              <a:gd name="connsiteY0" fmla="*/ 1398206 h 3672652"/>
              <a:gd name="connsiteX1" fmla="*/ 4319902 w 6647539"/>
              <a:gd name="connsiteY1" fmla="*/ 779182 h 3672652"/>
              <a:gd name="connsiteX2" fmla="*/ 849318 w 6647539"/>
              <a:gd name="connsiteY2" fmla="*/ 1075 h 3672652"/>
              <a:gd name="connsiteX3" fmla="*/ 375217 w 6647539"/>
              <a:gd name="connsiteY3" fmla="*/ 649761 h 3672652"/>
              <a:gd name="connsiteX4" fmla="*/ 5600977 w 6647539"/>
              <a:gd name="connsiteY4" fmla="*/ 2188308 h 3672652"/>
              <a:gd name="connsiteX5" fmla="*/ 5247326 w 6647539"/>
              <a:gd name="connsiteY5" fmla="*/ 3672651 h 3672652"/>
              <a:gd name="connsiteX0" fmla="*/ 6727787 w 6727789"/>
              <a:gd name="connsiteY0" fmla="*/ 1418256 h 3692702"/>
              <a:gd name="connsiteX1" fmla="*/ 4400152 w 6727789"/>
              <a:gd name="connsiteY1" fmla="*/ 799232 h 3692702"/>
              <a:gd name="connsiteX2" fmla="*/ 715604 w 6727789"/>
              <a:gd name="connsiteY2" fmla="*/ 1022 h 3692702"/>
              <a:gd name="connsiteX3" fmla="*/ 455467 w 6727789"/>
              <a:gd name="connsiteY3" fmla="*/ 669811 h 3692702"/>
              <a:gd name="connsiteX4" fmla="*/ 5681227 w 6727789"/>
              <a:gd name="connsiteY4" fmla="*/ 2208358 h 3692702"/>
              <a:gd name="connsiteX5" fmla="*/ 5327576 w 6727789"/>
              <a:gd name="connsiteY5" fmla="*/ 3692701 h 3692702"/>
              <a:gd name="connsiteX0" fmla="*/ 6614723 w 6614725"/>
              <a:gd name="connsiteY0" fmla="*/ 1417569 h 3692015"/>
              <a:gd name="connsiteX1" fmla="*/ 4287088 w 6614725"/>
              <a:gd name="connsiteY1" fmla="*/ 798545 h 3692015"/>
              <a:gd name="connsiteX2" fmla="*/ 602540 w 6614725"/>
              <a:gd name="connsiteY2" fmla="*/ 335 h 3692015"/>
              <a:gd name="connsiteX3" fmla="*/ 509051 w 6614725"/>
              <a:gd name="connsiteY3" fmla="*/ 720949 h 3692015"/>
              <a:gd name="connsiteX4" fmla="*/ 5568163 w 6614725"/>
              <a:gd name="connsiteY4" fmla="*/ 2207671 h 3692015"/>
              <a:gd name="connsiteX5" fmla="*/ 5214512 w 6614725"/>
              <a:gd name="connsiteY5" fmla="*/ 3692014 h 3692015"/>
              <a:gd name="connsiteX0" fmla="*/ 6139848 w 6139850"/>
              <a:gd name="connsiteY0" fmla="*/ 841170 h 3115616"/>
              <a:gd name="connsiteX1" fmla="*/ 3812213 w 6139850"/>
              <a:gd name="connsiteY1" fmla="*/ 222146 h 3115616"/>
              <a:gd name="connsiteX2" fmla="*/ 2921125 w 6139850"/>
              <a:gd name="connsiteY2" fmla="*/ 65915 h 3115616"/>
              <a:gd name="connsiteX3" fmla="*/ 34176 w 6139850"/>
              <a:gd name="connsiteY3" fmla="*/ 144550 h 3115616"/>
              <a:gd name="connsiteX4" fmla="*/ 5093288 w 6139850"/>
              <a:gd name="connsiteY4" fmla="*/ 1631272 h 3115616"/>
              <a:gd name="connsiteX5" fmla="*/ 4739637 w 6139850"/>
              <a:gd name="connsiteY5" fmla="*/ 3115615 h 3115616"/>
              <a:gd name="connsiteX0" fmla="*/ 3353803 w 3353805"/>
              <a:gd name="connsiteY0" fmla="*/ 813586 h 3088032"/>
              <a:gd name="connsiteX1" fmla="*/ 1026168 w 3353805"/>
              <a:gd name="connsiteY1" fmla="*/ 194562 h 3088032"/>
              <a:gd name="connsiteX2" fmla="*/ 135080 w 3353805"/>
              <a:gd name="connsiteY2" fmla="*/ 38331 h 3088032"/>
              <a:gd name="connsiteX3" fmla="*/ 235586 w 3353805"/>
              <a:gd name="connsiteY3" fmla="*/ 828283 h 3088032"/>
              <a:gd name="connsiteX4" fmla="*/ 2307243 w 3353805"/>
              <a:gd name="connsiteY4" fmla="*/ 1603688 h 3088032"/>
              <a:gd name="connsiteX5" fmla="*/ 1953592 w 3353805"/>
              <a:gd name="connsiteY5" fmla="*/ 3088031 h 3088032"/>
              <a:gd name="connsiteX0" fmla="*/ 3408922 w 3408924"/>
              <a:gd name="connsiteY0" fmla="*/ 691574 h 2966020"/>
              <a:gd name="connsiteX1" fmla="*/ 1081287 w 3408924"/>
              <a:gd name="connsiteY1" fmla="*/ 72550 h 2966020"/>
              <a:gd name="connsiteX2" fmla="*/ 98454 w 3408924"/>
              <a:gd name="connsiteY2" fmla="*/ 82995 h 2966020"/>
              <a:gd name="connsiteX3" fmla="*/ 290705 w 3408924"/>
              <a:gd name="connsiteY3" fmla="*/ 706271 h 2966020"/>
              <a:gd name="connsiteX4" fmla="*/ 2362362 w 3408924"/>
              <a:gd name="connsiteY4" fmla="*/ 1481676 h 2966020"/>
              <a:gd name="connsiteX5" fmla="*/ 2008711 w 3408924"/>
              <a:gd name="connsiteY5" fmla="*/ 2966019 h 2966020"/>
              <a:gd name="connsiteX0" fmla="*/ 3262934 w 3262936"/>
              <a:gd name="connsiteY0" fmla="*/ 762717 h 3037163"/>
              <a:gd name="connsiteX1" fmla="*/ 935299 w 3262936"/>
              <a:gd name="connsiteY1" fmla="*/ 143693 h 3037163"/>
              <a:gd name="connsiteX2" fmla="*/ 259074 w 3262936"/>
              <a:gd name="connsiteY2" fmla="*/ 48820 h 3037163"/>
              <a:gd name="connsiteX3" fmla="*/ 144717 w 3262936"/>
              <a:gd name="connsiteY3" fmla="*/ 777414 h 3037163"/>
              <a:gd name="connsiteX4" fmla="*/ 2216374 w 3262936"/>
              <a:gd name="connsiteY4" fmla="*/ 1552819 h 3037163"/>
              <a:gd name="connsiteX5" fmla="*/ 1862723 w 3262936"/>
              <a:gd name="connsiteY5" fmla="*/ 3037162 h 3037163"/>
              <a:gd name="connsiteX0" fmla="*/ 3318575 w 3318577"/>
              <a:gd name="connsiteY0" fmla="*/ 783324 h 3057770"/>
              <a:gd name="connsiteX1" fmla="*/ 990940 w 3318577"/>
              <a:gd name="connsiteY1" fmla="*/ 164300 h 3057770"/>
              <a:gd name="connsiteX2" fmla="*/ 170373 w 3318577"/>
              <a:gd name="connsiteY2" fmla="*/ 43895 h 3057770"/>
              <a:gd name="connsiteX3" fmla="*/ 200358 w 3318577"/>
              <a:gd name="connsiteY3" fmla="*/ 798021 h 3057770"/>
              <a:gd name="connsiteX4" fmla="*/ 2272015 w 3318577"/>
              <a:gd name="connsiteY4" fmla="*/ 1573426 h 3057770"/>
              <a:gd name="connsiteX5" fmla="*/ 1918364 w 3318577"/>
              <a:gd name="connsiteY5" fmla="*/ 3057769 h 3057770"/>
              <a:gd name="connsiteX0" fmla="*/ 3330543 w 3330545"/>
              <a:gd name="connsiteY0" fmla="*/ 761069 h 3035515"/>
              <a:gd name="connsiteX1" fmla="*/ 1002908 w 3330545"/>
              <a:gd name="connsiteY1" fmla="*/ 142045 h 3035515"/>
              <a:gd name="connsiteX2" fmla="*/ 157023 w 3330545"/>
              <a:gd name="connsiteY2" fmla="*/ 49267 h 3035515"/>
              <a:gd name="connsiteX3" fmla="*/ 212326 w 3330545"/>
              <a:gd name="connsiteY3" fmla="*/ 775766 h 3035515"/>
              <a:gd name="connsiteX4" fmla="*/ 2283983 w 3330545"/>
              <a:gd name="connsiteY4" fmla="*/ 1551171 h 3035515"/>
              <a:gd name="connsiteX5" fmla="*/ 1930332 w 3330545"/>
              <a:gd name="connsiteY5" fmla="*/ 3035514 h 3035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0545" h="3035515">
                <a:moveTo>
                  <a:pt x="3330543" y="761069"/>
                </a:moveTo>
                <a:cubicBezTo>
                  <a:pt x="2598795" y="544490"/>
                  <a:pt x="1531828" y="260679"/>
                  <a:pt x="1002908" y="142045"/>
                </a:cubicBezTo>
                <a:cubicBezTo>
                  <a:pt x="473988" y="23411"/>
                  <a:pt x="288787" y="-56353"/>
                  <a:pt x="157023" y="49267"/>
                </a:cubicBezTo>
                <a:cubicBezTo>
                  <a:pt x="25259" y="154887"/>
                  <a:pt x="-142167" y="525449"/>
                  <a:pt x="212326" y="775766"/>
                </a:cubicBezTo>
                <a:cubicBezTo>
                  <a:pt x="566819" y="1026083"/>
                  <a:pt x="2294784" y="1175124"/>
                  <a:pt x="2283983" y="1551171"/>
                </a:cubicBezTo>
                <a:cubicBezTo>
                  <a:pt x="2273182" y="1927218"/>
                  <a:pt x="2103885" y="2320134"/>
                  <a:pt x="1930332" y="3035514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DC605DBF-B54A-430C-928F-AA5F38D01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001093"/>
              </p:ext>
            </p:extLst>
          </p:nvPr>
        </p:nvGraphicFramePr>
        <p:xfrm>
          <a:off x="1512499" y="627062"/>
          <a:ext cx="1401741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067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701065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6BFA168-0F6E-4BE1-ACBB-A85903796CFA}"/>
              </a:ext>
            </a:extLst>
          </p:cNvPr>
          <p:cNvCxnSpPr>
            <a:cxnSpLocks/>
          </p:cNvCxnSpPr>
          <p:nvPr/>
        </p:nvCxnSpPr>
        <p:spPr>
          <a:xfrm flipV="1">
            <a:off x="1576053" y="1172364"/>
            <a:ext cx="370533" cy="37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351C151-169F-4352-BAF0-517AAB4259B7}"/>
              </a:ext>
            </a:extLst>
          </p:cNvPr>
          <p:cNvCxnSpPr>
            <a:cxnSpLocks/>
          </p:cNvCxnSpPr>
          <p:nvPr/>
        </p:nvCxnSpPr>
        <p:spPr>
          <a:xfrm flipH="1">
            <a:off x="1803875" y="987821"/>
            <a:ext cx="343626" cy="349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38B5883B-09C1-4751-802C-08BB33048ADC}"/>
              </a:ext>
            </a:extLst>
          </p:cNvPr>
          <p:cNvCxnSpPr>
            <a:cxnSpLocks/>
          </p:cNvCxnSpPr>
          <p:nvPr/>
        </p:nvCxnSpPr>
        <p:spPr>
          <a:xfrm flipV="1">
            <a:off x="1576053" y="1255820"/>
            <a:ext cx="370533" cy="37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64D90DCC-2006-49E3-A24B-857900A0B078}"/>
              </a:ext>
            </a:extLst>
          </p:cNvPr>
          <p:cNvCxnSpPr>
            <a:cxnSpLocks/>
          </p:cNvCxnSpPr>
          <p:nvPr/>
        </p:nvCxnSpPr>
        <p:spPr>
          <a:xfrm flipH="1">
            <a:off x="1791404" y="896544"/>
            <a:ext cx="343626" cy="34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3A3ED9D-0C48-43C0-9798-E64652DDF7F6}"/>
              </a:ext>
            </a:extLst>
          </p:cNvPr>
          <p:cNvCxnSpPr>
            <a:cxnSpLocks/>
          </p:cNvCxnSpPr>
          <p:nvPr/>
        </p:nvCxnSpPr>
        <p:spPr>
          <a:xfrm flipH="1">
            <a:off x="1714714" y="1342337"/>
            <a:ext cx="437457" cy="43391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8A6380CF-E8AD-41D0-9C8C-B0A5BE010597}"/>
              </a:ext>
            </a:extLst>
          </p:cNvPr>
          <p:cNvCxnSpPr>
            <a:cxnSpLocks/>
          </p:cNvCxnSpPr>
          <p:nvPr/>
        </p:nvCxnSpPr>
        <p:spPr>
          <a:xfrm flipV="1">
            <a:off x="2679309" y="1067385"/>
            <a:ext cx="0" cy="343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E11F2477-024F-4709-9915-3871C61D78C3}"/>
              </a:ext>
            </a:extLst>
          </p:cNvPr>
          <p:cNvCxnSpPr>
            <a:cxnSpLocks/>
          </p:cNvCxnSpPr>
          <p:nvPr/>
        </p:nvCxnSpPr>
        <p:spPr>
          <a:xfrm>
            <a:off x="2460470" y="866458"/>
            <a:ext cx="0" cy="335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2A267F6C-1CA7-4651-AC34-8A0A110366CD}"/>
              </a:ext>
            </a:extLst>
          </p:cNvPr>
          <p:cNvCxnSpPr>
            <a:cxnSpLocks/>
          </p:cNvCxnSpPr>
          <p:nvPr/>
        </p:nvCxnSpPr>
        <p:spPr>
          <a:xfrm flipH="1">
            <a:off x="1645572" y="814119"/>
            <a:ext cx="437457" cy="43391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3CEA0053-56AD-47B9-BAA4-7ACAB45B317E}"/>
              </a:ext>
            </a:extLst>
          </p:cNvPr>
          <p:cNvCxnSpPr>
            <a:cxnSpLocks/>
          </p:cNvCxnSpPr>
          <p:nvPr/>
        </p:nvCxnSpPr>
        <p:spPr>
          <a:xfrm flipH="1" flipV="1">
            <a:off x="2336104" y="874864"/>
            <a:ext cx="15082" cy="55595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CA9F3CA7-3E0A-4058-9B8B-7A68586C2702}"/>
              </a:ext>
            </a:extLst>
          </p:cNvPr>
          <p:cNvCxnSpPr>
            <a:cxnSpLocks/>
          </p:cNvCxnSpPr>
          <p:nvPr/>
        </p:nvCxnSpPr>
        <p:spPr>
          <a:xfrm flipH="1" flipV="1">
            <a:off x="2798010" y="831191"/>
            <a:ext cx="15082" cy="55595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88588472-F965-440F-904D-C178D709F1EE}"/>
              </a:ext>
            </a:extLst>
          </p:cNvPr>
          <p:cNvCxnSpPr>
            <a:cxnSpLocks/>
          </p:cNvCxnSpPr>
          <p:nvPr/>
        </p:nvCxnSpPr>
        <p:spPr>
          <a:xfrm>
            <a:off x="2460470" y="973672"/>
            <a:ext cx="1914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DA6AB78B-63AE-4059-A3A7-EF8981AD971B}"/>
              </a:ext>
            </a:extLst>
          </p:cNvPr>
          <p:cNvCxnSpPr>
            <a:cxnSpLocks/>
          </p:cNvCxnSpPr>
          <p:nvPr/>
        </p:nvCxnSpPr>
        <p:spPr>
          <a:xfrm flipH="1">
            <a:off x="2503097" y="1259036"/>
            <a:ext cx="1762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2786B4BD-A580-46A5-B99A-1B07773A1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741014"/>
              </p:ext>
            </p:extLst>
          </p:nvPr>
        </p:nvGraphicFramePr>
        <p:xfrm>
          <a:off x="5377337" y="1605106"/>
          <a:ext cx="1401741" cy="8415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0676">
                  <a:extLst>
                    <a:ext uri="{9D8B030D-6E8A-4147-A177-3AD203B41FA5}">
                      <a16:colId xmlns:a16="http://schemas.microsoft.com/office/drawing/2014/main" val="981222914"/>
                    </a:ext>
                  </a:extLst>
                </a:gridCol>
                <a:gridCol w="701065">
                  <a:extLst>
                    <a:ext uri="{9D8B030D-6E8A-4147-A177-3AD203B41FA5}">
                      <a16:colId xmlns:a16="http://schemas.microsoft.com/office/drawing/2014/main" val="2906865330"/>
                    </a:ext>
                  </a:extLst>
                </a:gridCol>
              </a:tblGrid>
              <a:tr h="134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1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700" dirty="0">
                          <a:effectLst/>
                        </a:rPr>
                        <a:t>相位</a:t>
                      </a:r>
                      <a:r>
                        <a:rPr lang="en-US" sz="700" dirty="0">
                          <a:effectLst/>
                        </a:rPr>
                        <a:t> 2</a:t>
                      </a:r>
                      <a:endParaRPr lang="zh-CN" sz="7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373121"/>
                  </a:ext>
                </a:extLst>
              </a:tr>
              <a:tr h="706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7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3893" marR="43893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656524"/>
                  </a:ext>
                </a:extLst>
              </a:tr>
            </a:tbl>
          </a:graphicData>
        </a:graphic>
      </p:graphicFrame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1C474B78-4B19-4D7D-A1BE-F9D976A5FD3A}"/>
              </a:ext>
            </a:extLst>
          </p:cNvPr>
          <p:cNvCxnSpPr>
            <a:cxnSpLocks/>
          </p:cNvCxnSpPr>
          <p:nvPr/>
        </p:nvCxnSpPr>
        <p:spPr>
          <a:xfrm flipV="1">
            <a:off x="5440891" y="2150408"/>
            <a:ext cx="370533" cy="37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3F7D1C80-6EC3-4A6D-9ED0-1515514D9564}"/>
              </a:ext>
            </a:extLst>
          </p:cNvPr>
          <p:cNvCxnSpPr>
            <a:cxnSpLocks/>
          </p:cNvCxnSpPr>
          <p:nvPr/>
        </p:nvCxnSpPr>
        <p:spPr>
          <a:xfrm flipH="1">
            <a:off x="5668713" y="1965865"/>
            <a:ext cx="343626" cy="349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F32FE5B7-FCF8-45B1-A76D-564A6AF030FD}"/>
              </a:ext>
            </a:extLst>
          </p:cNvPr>
          <p:cNvCxnSpPr>
            <a:cxnSpLocks/>
          </p:cNvCxnSpPr>
          <p:nvPr/>
        </p:nvCxnSpPr>
        <p:spPr>
          <a:xfrm flipV="1">
            <a:off x="5440891" y="2233864"/>
            <a:ext cx="370533" cy="37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25318EAF-518A-43FC-9064-78F8E0E404B6}"/>
              </a:ext>
            </a:extLst>
          </p:cNvPr>
          <p:cNvCxnSpPr>
            <a:cxnSpLocks/>
          </p:cNvCxnSpPr>
          <p:nvPr/>
        </p:nvCxnSpPr>
        <p:spPr>
          <a:xfrm flipH="1">
            <a:off x="5656242" y="1874588"/>
            <a:ext cx="343626" cy="349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722B9E9C-D9FA-44B6-9FCF-07FB4B5CB19A}"/>
              </a:ext>
            </a:extLst>
          </p:cNvPr>
          <p:cNvCxnSpPr>
            <a:cxnSpLocks/>
          </p:cNvCxnSpPr>
          <p:nvPr/>
        </p:nvCxnSpPr>
        <p:spPr>
          <a:xfrm flipH="1">
            <a:off x="5553551" y="2303131"/>
            <a:ext cx="437457" cy="43391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B4F59B37-C2D1-49A9-9EF5-25A73DDCD588}"/>
              </a:ext>
            </a:extLst>
          </p:cNvPr>
          <p:cNvCxnSpPr>
            <a:cxnSpLocks/>
          </p:cNvCxnSpPr>
          <p:nvPr/>
        </p:nvCxnSpPr>
        <p:spPr>
          <a:xfrm flipV="1">
            <a:off x="6532116" y="2047061"/>
            <a:ext cx="0" cy="343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D37434BD-5A0F-49D0-A789-A1706DF20923}"/>
              </a:ext>
            </a:extLst>
          </p:cNvPr>
          <p:cNvCxnSpPr>
            <a:cxnSpLocks/>
          </p:cNvCxnSpPr>
          <p:nvPr/>
        </p:nvCxnSpPr>
        <p:spPr>
          <a:xfrm>
            <a:off x="6344358" y="1840658"/>
            <a:ext cx="0" cy="335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E1ECE05D-3494-449C-9F61-B25ACCE44C3A}"/>
              </a:ext>
            </a:extLst>
          </p:cNvPr>
          <p:cNvCxnSpPr>
            <a:cxnSpLocks/>
          </p:cNvCxnSpPr>
          <p:nvPr/>
        </p:nvCxnSpPr>
        <p:spPr>
          <a:xfrm flipH="1">
            <a:off x="5510410" y="1792163"/>
            <a:ext cx="437457" cy="43391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98D7C049-D40A-4ACC-BDD4-137C7EEA5BC7}"/>
              </a:ext>
            </a:extLst>
          </p:cNvPr>
          <p:cNvCxnSpPr>
            <a:cxnSpLocks/>
          </p:cNvCxnSpPr>
          <p:nvPr/>
        </p:nvCxnSpPr>
        <p:spPr>
          <a:xfrm flipH="1" flipV="1">
            <a:off x="6200942" y="1852908"/>
            <a:ext cx="15082" cy="55595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BA43C10A-95B5-4191-B98E-2D79104D0F3E}"/>
              </a:ext>
            </a:extLst>
          </p:cNvPr>
          <p:cNvCxnSpPr>
            <a:cxnSpLocks/>
          </p:cNvCxnSpPr>
          <p:nvPr/>
        </p:nvCxnSpPr>
        <p:spPr>
          <a:xfrm flipH="1" flipV="1">
            <a:off x="6662848" y="1809235"/>
            <a:ext cx="15082" cy="555954"/>
          </a:xfrm>
          <a:prstGeom prst="line">
            <a:avLst/>
          </a:prstGeom>
          <a:ln w="12700">
            <a:solidFill>
              <a:srgbClr val="00B05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0D0B81C7-DFEC-433D-8CD0-94E888EB8D82}"/>
              </a:ext>
            </a:extLst>
          </p:cNvPr>
          <p:cNvSpPr txBox="1"/>
          <p:nvPr/>
        </p:nvSpPr>
        <p:spPr>
          <a:xfrm>
            <a:off x="5378803" y="1380885"/>
            <a:ext cx="52501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建议相位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2ECAFD8-E3E1-4C9E-8D8F-F939ABE6A840}"/>
              </a:ext>
            </a:extLst>
          </p:cNvPr>
          <p:cNvSpPr txBox="1"/>
          <p:nvPr/>
        </p:nvSpPr>
        <p:spPr>
          <a:xfrm>
            <a:off x="1512561" y="404174"/>
            <a:ext cx="525010" cy="21544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800" dirty="0"/>
              <a:t>建议相位</a:t>
            </a: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DFC029BC-A17C-47E2-91F1-59C9A822B168}"/>
              </a:ext>
            </a:extLst>
          </p:cNvPr>
          <p:cNvGrpSpPr/>
          <p:nvPr/>
        </p:nvGrpSpPr>
        <p:grpSpPr>
          <a:xfrm>
            <a:off x="6767743" y="132785"/>
            <a:ext cx="272033" cy="375016"/>
            <a:chOff x="6168885" y="332983"/>
            <a:chExt cx="412750" cy="569003"/>
          </a:xfrm>
        </p:grpSpPr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66426CBD-3105-4483-932D-762352CFEB0B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168885" y="487648"/>
              <a:ext cx="412750" cy="414338"/>
            </a:xfrm>
            <a:custGeom>
              <a:avLst/>
              <a:gdLst>
                <a:gd name="T0" fmla="*/ 91 w 182"/>
                <a:gd name="T1" fmla="*/ 0 h 182"/>
                <a:gd name="T2" fmla="*/ 0 w 182"/>
                <a:gd name="T3" fmla="*/ 91 h 182"/>
                <a:gd name="T4" fmla="*/ 91 w 182"/>
                <a:gd name="T5" fmla="*/ 182 h 182"/>
                <a:gd name="T6" fmla="*/ 182 w 182"/>
                <a:gd name="T7" fmla="*/ 91 h 182"/>
                <a:gd name="T8" fmla="*/ 91 w 182"/>
                <a:gd name="T9" fmla="*/ 0 h 182"/>
                <a:gd name="T10" fmla="*/ 91 w 182"/>
                <a:gd name="T11" fmla="*/ 161 h 182"/>
                <a:gd name="T12" fmla="*/ 21 w 182"/>
                <a:gd name="T13" fmla="*/ 91 h 182"/>
                <a:gd name="T14" fmla="*/ 91 w 182"/>
                <a:gd name="T15" fmla="*/ 21 h 182"/>
                <a:gd name="T16" fmla="*/ 161 w 182"/>
                <a:gd name="T17" fmla="*/ 91 h 182"/>
                <a:gd name="T18" fmla="*/ 91 w 182"/>
                <a:gd name="T19" fmla="*/ 1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2" h="182">
                  <a:moveTo>
                    <a:pt x="91" y="0"/>
                  </a:moveTo>
                  <a:cubicBezTo>
                    <a:pt x="41" y="0"/>
                    <a:pt x="0" y="41"/>
                    <a:pt x="0" y="91"/>
                  </a:cubicBezTo>
                  <a:cubicBezTo>
                    <a:pt x="0" y="141"/>
                    <a:pt x="41" y="182"/>
                    <a:pt x="91" y="182"/>
                  </a:cubicBezTo>
                  <a:cubicBezTo>
                    <a:pt x="141" y="182"/>
                    <a:pt x="182" y="141"/>
                    <a:pt x="182" y="91"/>
                  </a:cubicBezTo>
                  <a:cubicBezTo>
                    <a:pt x="182" y="41"/>
                    <a:pt x="141" y="0"/>
                    <a:pt x="91" y="0"/>
                  </a:cubicBezTo>
                  <a:moveTo>
                    <a:pt x="91" y="161"/>
                  </a:moveTo>
                  <a:cubicBezTo>
                    <a:pt x="52" y="161"/>
                    <a:pt x="21" y="130"/>
                    <a:pt x="21" y="91"/>
                  </a:cubicBezTo>
                  <a:cubicBezTo>
                    <a:pt x="21" y="52"/>
                    <a:pt x="52" y="21"/>
                    <a:pt x="91" y="21"/>
                  </a:cubicBezTo>
                  <a:cubicBezTo>
                    <a:pt x="130" y="21"/>
                    <a:pt x="161" y="52"/>
                    <a:pt x="161" y="91"/>
                  </a:cubicBezTo>
                  <a:cubicBezTo>
                    <a:pt x="161" y="130"/>
                    <a:pt x="130" y="161"/>
                    <a:pt x="91" y="1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9" name="Freeform 54">
              <a:extLst>
                <a:ext uri="{FF2B5EF4-FFF2-40B4-BE49-F238E27FC236}">
                  <a16:creationId xmlns:a16="http://schemas.microsoft.com/office/drawing/2014/main" id="{795F2C4C-BB79-49F5-BFD5-4758E898FDFB}"/>
                </a:ext>
              </a:extLst>
            </p:cNvPr>
            <p:cNvSpPr>
              <a:spLocks noEditPoints="1"/>
            </p:cNvSpPr>
            <p:nvPr/>
          </p:nvSpPr>
          <p:spPr bwMode="auto">
            <a:xfrm rot="18993031">
              <a:off x="6284555" y="602990"/>
              <a:ext cx="182563" cy="182562"/>
            </a:xfrm>
            <a:custGeom>
              <a:avLst/>
              <a:gdLst>
                <a:gd name="T0" fmla="*/ 0 w 71"/>
                <a:gd name="T1" fmla="*/ 71 h 71"/>
                <a:gd name="T2" fmla="*/ 48 w 71"/>
                <a:gd name="T3" fmla="*/ 49 h 71"/>
                <a:gd name="T4" fmla="*/ 71 w 71"/>
                <a:gd name="T5" fmla="*/ 0 h 71"/>
                <a:gd name="T6" fmla="*/ 22 w 71"/>
                <a:gd name="T7" fmla="*/ 22 h 71"/>
                <a:gd name="T8" fmla="*/ 0 w 71"/>
                <a:gd name="T9" fmla="*/ 71 h 71"/>
                <a:gd name="T10" fmla="*/ 44 w 71"/>
                <a:gd name="T11" fmla="*/ 44 h 71"/>
                <a:gd name="T12" fmla="*/ 9 w 71"/>
                <a:gd name="T13" fmla="*/ 62 h 71"/>
                <a:gd name="T14" fmla="*/ 26 w 71"/>
                <a:gd name="T15" fmla="*/ 27 h 71"/>
                <a:gd name="T16" fmla="*/ 44 w 71"/>
                <a:gd name="T17" fmla="*/ 4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48" y="49"/>
                  </a:lnTo>
                  <a:lnTo>
                    <a:pt x="71" y="0"/>
                  </a:lnTo>
                  <a:lnTo>
                    <a:pt x="22" y="22"/>
                  </a:lnTo>
                  <a:lnTo>
                    <a:pt x="0" y="71"/>
                  </a:lnTo>
                  <a:close/>
                  <a:moveTo>
                    <a:pt x="44" y="44"/>
                  </a:moveTo>
                  <a:lnTo>
                    <a:pt x="9" y="62"/>
                  </a:lnTo>
                  <a:lnTo>
                    <a:pt x="26" y="27"/>
                  </a:lnTo>
                  <a:lnTo>
                    <a:pt x="44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defTabSz="6857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076E752E-7880-4D17-9687-A84CB8F1341C}"/>
                </a:ext>
              </a:extLst>
            </p:cNvPr>
            <p:cNvSpPr txBox="1"/>
            <p:nvPr/>
          </p:nvSpPr>
          <p:spPr>
            <a:xfrm>
              <a:off x="6283963" y="332983"/>
              <a:ext cx="182592" cy="163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700" dirty="0">
                  <a:solidFill>
                    <a:schemeClr val="bg1"/>
                  </a:solidFill>
                </a:rPr>
                <a:t>N</a:t>
              </a:r>
              <a:endParaRPr lang="zh-CN" altLang="en-US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F241FBEC-6FE4-4F5F-95BB-9F65A217060E}"/>
              </a:ext>
            </a:extLst>
          </p:cNvPr>
          <p:cNvGrpSpPr/>
          <p:nvPr/>
        </p:nvGrpSpPr>
        <p:grpSpPr>
          <a:xfrm rot="21171717">
            <a:off x="1643953" y="789372"/>
            <a:ext cx="538182" cy="619071"/>
            <a:chOff x="3467428" y="1186364"/>
            <a:chExt cx="538182" cy="619071"/>
          </a:xfrm>
        </p:grpSpPr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E03FE56E-4D25-43E7-9E01-8915C270C796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91599809-0B90-43AB-93A7-D4005EEC28A4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E5921F40-497F-4057-B759-FC84F42E5BBB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3AB25231-F414-4C0D-8113-FF7AE343717D}"/>
                </a:ext>
              </a:extLst>
            </p:cNvPr>
            <p:cNvSpPr/>
            <p:nvPr/>
          </p:nvSpPr>
          <p:spPr>
            <a:xfrm rot="10800000">
              <a:off x="3695821" y="118636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85544A42-74E4-46F5-B7A3-84A4F6AC9D75}"/>
              </a:ext>
            </a:extLst>
          </p:cNvPr>
          <p:cNvGrpSpPr/>
          <p:nvPr/>
        </p:nvGrpSpPr>
        <p:grpSpPr>
          <a:xfrm rot="21171717">
            <a:off x="2297425" y="808385"/>
            <a:ext cx="538182" cy="619071"/>
            <a:chOff x="3467428" y="1186364"/>
            <a:chExt cx="538182" cy="619071"/>
          </a:xfrm>
        </p:grpSpPr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60F42412-DE4B-4CBB-9D8B-AE34520D0A47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id="{A2D93EB4-87E9-4C4C-85D4-7C1EAD5521F7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3" name="矩形: 圆角 62">
              <a:extLst>
                <a:ext uri="{FF2B5EF4-FFF2-40B4-BE49-F238E27FC236}">
                  <a16:creationId xmlns:a16="http://schemas.microsoft.com/office/drawing/2014/main" id="{0A2C6167-AD5B-4C8E-8AF5-05FCC52A4416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82D98FA5-2C55-4660-AB25-2D7E486CAF6F}"/>
                </a:ext>
              </a:extLst>
            </p:cNvPr>
            <p:cNvSpPr/>
            <p:nvPr/>
          </p:nvSpPr>
          <p:spPr>
            <a:xfrm rot="10800000">
              <a:off x="3695821" y="118636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DF5172B4-9684-40DC-AF64-DF0D25DD2F7D}"/>
              </a:ext>
            </a:extLst>
          </p:cNvPr>
          <p:cNvGrpSpPr/>
          <p:nvPr/>
        </p:nvGrpSpPr>
        <p:grpSpPr>
          <a:xfrm rot="21171717">
            <a:off x="5505421" y="1756834"/>
            <a:ext cx="538182" cy="619071"/>
            <a:chOff x="3467428" y="1186364"/>
            <a:chExt cx="538182" cy="619071"/>
          </a:xfrm>
        </p:grpSpPr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C9954C5-35CF-42E2-B1F9-A099D46B2652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7" name="矩形: 圆角 66">
              <a:extLst>
                <a:ext uri="{FF2B5EF4-FFF2-40B4-BE49-F238E27FC236}">
                  <a16:creationId xmlns:a16="http://schemas.microsoft.com/office/drawing/2014/main" id="{5BFF1C06-1003-4996-A492-1BBCE1F3EEC2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94223942-59DC-46E6-94EB-EE55E8DD3B19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D6442844-EDA8-4E21-93C6-CE697AE845DA}"/>
                </a:ext>
              </a:extLst>
            </p:cNvPr>
            <p:cNvSpPr/>
            <p:nvPr/>
          </p:nvSpPr>
          <p:spPr>
            <a:xfrm rot="10800000">
              <a:off x="3695821" y="118636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9A889E13-34C7-4103-96A3-790E7BCBC83F}"/>
              </a:ext>
            </a:extLst>
          </p:cNvPr>
          <p:cNvGrpSpPr/>
          <p:nvPr/>
        </p:nvGrpSpPr>
        <p:grpSpPr>
          <a:xfrm rot="21171717">
            <a:off x="6168484" y="1777676"/>
            <a:ext cx="538182" cy="619071"/>
            <a:chOff x="3467428" y="1186364"/>
            <a:chExt cx="538182" cy="619071"/>
          </a:xfrm>
        </p:grpSpPr>
        <p:sp>
          <p:nvSpPr>
            <p:cNvPr id="71" name="矩形: 圆角 70">
              <a:extLst>
                <a:ext uri="{FF2B5EF4-FFF2-40B4-BE49-F238E27FC236}">
                  <a16:creationId xmlns:a16="http://schemas.microsoft.com/office/drawing/2014/main" id="{ED5F950E-FAE7-43F9-9D4B-C4B221C2D6FF}"/>
                </a:ext>
              </a:extLst>
            </p:cNvPr>
            <p:cNvSpPr/>
            <p:nvPr/>
          </p:nvSpPr>
          <p:spPr>
            <a:xfrm rot="5400000">
              <a:off x="3486721" y="147285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2" name="矩形: 圆角 71">
              <a:extLst>
                <a:ext uri="{FF2B5EF4-FFF2-40B4-BE49-F238E27FC236}">
                  <a16:creationId xmlns:a16="http://schemas.microsoft.com/office/drawing/2014/main" id="{6E410AF1-86F6-4129-9008-25D765E1E153}"/>
                </a:ext>
              </a:extLst>
            </p:cNvPr>
            <p:cNvSpPr/>
            <p:nvPr/>
          </p:nvSpPr>
          <p:spPr>
            <a:xfrm rot="5400000">
              <a:off x="3940597" y="1472853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6C877CB5-A9E2-4698-B121-84C3BBFB1012}"/>
                </a:ext>
              </a:extLst>
            </p:cNvPr>
            <p:cNvSpPr/>
            <p:nvPr/>
          </p:nvSpPr>
          <p:spPr>
            <a:xfrm rot="10800000">
              <a:off x="3704786" y="1721129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74" name="矩形: 圆角 73">
              <a:extLst>
                <a:ext uri="{FF2B5EF4-FFF2-40B4-BE49-F238E27FC236}">
                  <a16:creationId xmlns:a16="http://schemas.microsoft.com/office/drawing/2014/main" id="{A2E2B75E-1936-4938-9846-ADEE7C1604EF}"/>
                </a:ext>
              </a:extLst>
            </p:cNvPr>
            <p:cNvSpPr/>
            <p:nvPr/>
          </p:nvSpPr>
          <p:spPr>
            <a:xfrm rot="10800000">
              <a:off x="3695821" y="1186364"/>
              <a:ext cx="45719" cy="8430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</p:grpSp>
    </p:spTree>
    <p:extLst>
      <p:ext uri="{BB962C8B-B14F-4D97-AF65-F5344CB8AC3E}">
        <p14:creationId xmlns:p14="http://schemas.microsoft.com/office/powerpoint/2010/main" val="1825372266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131870-A63F-410A-A131-096BDD83A1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628087-4BA6-46AE-AF8C-9778573E74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AB68FE1-3739-4CCC-A2EE-8C7E622FF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675" y="124784"/>
            <a:ext cx="4619325" cy="43916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1F79EF4-7D5A-4A7F-ABDC-D5676C1AB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17" y="124784"/>
            <a:ext cx="4208780" cy="28414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F99ABF2-AD0E-4322-B3C3-DD23790A8304}"/>
              </a:ext>
            </a:extLst>
          </p:cNvPr>
          <p:cNvSpPr/>
          <p:nvPr/>
        </p:nvSpPr>
        <p:spPr>
          <a:xfrm>
            <a:off x="141217" y="3069573"/>
            <a:ext cx="4208780" cy="203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000" dirty="0"/>
              <a:t>广州</a:t>
            </a:r>
            <a:r>
              <a:rPr lang="en-US" altLang="zh-CN" sz="1000" dirty="0"/>
              <a:t>BRT</a:t>
            </a:r>
            <a:r>
              <a:rPr lang="zh-CN" altLang="en-US" sz="1000" dirty="0"/>
              <a:t>走廊中的车陂路口</a:t>
            </a:r>
            <a:r>
              <a:rPr lang="en-US" altLang="zh-CN" sz="1000" dirty="0"/>
              <a:t>4</a:t>
            </a:r>
            <a:r>
              <a:rPr lang="zh-CN" altLang="en-US" sz="1000" dirty="0"/>
              <a:t>个方向都禁止左转，采用</a:t>
            </a:r>
            <a:r>
              <a:rPr lang="en-US" altLang="zh-CN" sz="1000" dirty="0"/>
              <a:t>2</a:t>
            </a:r>
            <a:r>
              <a:rPr lang="zh-CN" altLang="en-US" sz="1000" dirty="0"/>
              <a:t>相位控制。</a:t>
            </a:r>
          </a:p>
        </p:txBody>
      </p:sp>
      <p:sp>
        <p:nvSpPr>
          <p:cNvPr id="10" name="箭头: 手杖形 9">
            <a:extLst>
              <a:ext uri="{FF2B5EF4-FFF2-40B4-BE49-F238E27FC236}">
                <a16:creationId xmlns:a16="http://schemas.microsoft.com/office/drawing/2014/main" id="{4E427A1C-01E8-4CE8-B709-9D8E350ED2C5}"/>
              </a:ext>
            </a:extLst>
          </p:cNvPr>
          <p:cNvSpPr/>
          <p:nvPr/>
        </p:nvSpPr>
        <p:spPr>
          <a:xfrm rot="11618423" flipH="1">
            <a:off x="6248400" y="3821034"/>
            <a:ext cx="266700" cy="285828"/>
          </a:xfrm>
          <a:prstGeom prst="utur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11" name="箭头: 手杖形 10">
            <a:extLst>
              <a:ext uri="{FF2B5EF4-FFF2-40B4-BE49-F238E27FC236}">
                <a16:creationId xmlns:a16="http://schemas.microsoft.com/office/drawing/2014/main" id="{D4F5921F-D4AB-45E7-9B0E-E8B33C478137}"/>
              </a:ext>
            </a:extLst>
          </p:cNvPr>
          <p:cNvSpPr/>
          <p:nvPr/>
        </p:nvSpPr>
        <p:spPr>
          <a:xfrm rot="966361" flipH="1">
            <a:off x="7081837" y="577498"/>
            <a:ext cx="266700" cy="285828"/>
          </a:xfrm>
          <a:prstGeom prst="utur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33AB173-A475-4AA8-8C5E-A9C1A995DCB2}"/>
              </a:ext>
            </a:extLst>
          </p:cNvPr>
          <p:cNvSpPr/>
          <p:nvPr/>
        </p:nvSpPr>
        <p:spPr>
          <a:xfrm>
            <a:off x="6692900" y="4313151"/>
            <a:ext cx="2324100" cy="2032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zh-CN" altLang="en-US" sz="1000" dirty="0"/>
              <a:t>通过相交道路</a:t>
            </a:r>
            <a:r>
              <a:rPr lang="en-US" altLang="zh-CN" sz="1000" dirty="0"/>
              <a:t>2</a:t>
            </a:r>
            <a:r>
              <a:rPr lang="zh-CN" altLang="en-US" sz="1000" dirty="0"/>
              <a:t>个掉头位实现左转功能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049C9DD-F659-4DEA-B830-DE5B505EA410}"/>
              </a:ext>
            </a:extLst>
          </p:cNvPr>
          <p:cNvSpPr txBox="1"/>
          <p:nvPr/>
        </p:nvSpPr>
        <p:spPr>
          <a:xfrm rot="917484">
            <a:off x="6951055" y="1311254"/>
            <a:ext cx="173645" cy="3231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车</a:t>
            </a:r>
            <a:endParaRPr lang="en-US" altLang="zh-CN" sz="700" dirty="0">
              <a:solidFill>
                <a:schemeClr val="bg1"/>
              </a:solidFill>
            </a:endParaRPr>
          </a:p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陂</a:t>
            </a:r>
            <a:endParaRPr lang="en-US" altLang="zh-CN" sz="700" dirty="0">
              <a:solidFill>
                <a:schemeClr val="bg1"/>
              </a:solidFill>
            </a:endParaRPr>
          </a:p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路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338A0AB-FFE7-40E9-8F1E-B77F410A9462}"/>
              </a:ext>
            </a:extLst>
          </p:cNvPr>
          <p:cNvSpPr txBox="1"/>
          <p:nvPr/>
        </p:nvSpPr>
        <p:spPr>
          <a:xfrm rot="393400">
            <a:off x="6005652" y="2019776"/>
            <a:ext cx="364991" cy="21544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中山大道</a:t>
            </a:r>
            <a:r>
              <a:rPr lang="en-US" altLang="zh-CN" sz="700" dirty="0">
                <a:solidFill>
                  <a:schemeClr val="bg1"/>
                </a:solidFill>
              </a:rPr>
              <a:t>BRT</a:t>
            </a:r>
            <a:r>
              <a:rPr lang="zh-CN" altLang="en-US" sz="700" dirty="0">
                <a:solidFill>
                  <a:schemeClr val="bg1"/>
                </a:solidFill>
              </a:rPr>
              <a:t>走廊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847807-E9A9-476F-A705-A0F54AD87943}"/>
              </a:ext>
            </a:extLst>
          </p:cNvPr>
          <p:cNvSpPr txBox="1"/>
          <p:nvPr/>
        </p:nvSpPr>
        <p:spPr>
          <a:xfrm rot="393400">
            <a:off x="7578931" y="2147631"/>
            <a:ext cx="364991" cy="21544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700" dirty="0">
                <a:solidFill>
                  <a:schemeClr val="bg1"/>
                </a:solidFill>
              </a:rPr>
              <a:t>中山大道</a:t>
            </a:r>
            <a:r>
              <a:rPr lang="en-US" altLang="zh-CN" sz="700" dirty="0">
                <a:solidFill>
                  <a:schemeClr val="bg1"/>
                </a:solidFill>
              </a:rPr>
              <a:t>BRT</a:t>
            </a:r>
            <a:r>
              <a:rPr lang="zh-CN" altLang="en-US" sz="700" dirty="0">
                <a:solidFill>
                  <a:schemeClr val="bg1"/>
                </a:solidFill>
              </a:rPr>
              <a:t>走廊</a:t>
            </a:r>
          </a:p>
        </p:txBody>
      </p:sp>
    </p:spTree>
    <p:extLst>
      <p:ext uri="{BB962C8B-B14F-4D97-AF65-F5344CB8AC3E}">
        <p14:creationId xmlns:p14="http://schemas.microsoft.com/office/powerpoint/2010/main" val="1857340251"/>
      </p:ext>
    </p:extLst>
  </p:cSld>
  <p:clrMapOvr>
    <a:masterClrMapping/>
  </p:clrMapOvr>
  <p:transition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CE5F77-E85E-4A2B-8C8B-6237D41CD5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CA674A-A3B6-4176-9799-B3114D159B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FBFF333-E9C0-466B-8C98-14D7125F5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9" y="123825"/>
            <a:ext cx="4335921" cy="439165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1D25C05-66C0-4335-8174-5DF805C7C4EB}"/>
              </a:ext>
            </a:extLst>
          </p:cNvPr>
          <p:cNvSpPr txBox="1"/>
          <p:nvPr/>
        </p:nvSpPr>
        <p:spPr>
          <a:xfrm>
            <a:off x="122238" y="123825"/>
            <a:ext cx="202668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100" dirty="0"/>
              <a:t>BRT</a:t>
            </a:r>
            <a:r>
              <a:rPr lang="zh-CN" altLang="en-US" sz="1100" dirty="0"/>
              <a:t>优化方案模型（早高峰）</a:t>
            </a:r>
          </a:p>
        </p:txBody>
      </p:sp>
      <p:sp>
        <p:nvSpPr>
          <p:cNvPr id="11" name="对话气泡: 椭圆形 10">
            <a:extLst>
              <a:ext uri="{FF2B5EF4-FFF2-40B4-BE49-F238E27FC236}">
                <a16:creationId xmlns:a16="http://schemas.microsoft.com/office/drawing/2014/main" id="{3A7E2478-E196-43E1-BD64-727B8B341214}"/>
              </a:ext>
            </a:extLst>
          </p:cNvPr>
          <p:cNvSpPr/>
          <p:nvPr/>
        </p:nvSpPr>
        <p:spPr>
          <a:xfrm>
            <a:off x="1472775" y="3495259"/>
            <a:ext cx="954044" cy="380095"/>
          </a:xfrm>
          <a:prstGeom prst="wedgeEllipseCallout">
            <a:avLst>
              <a:gd name="adj1" fmla="val 6754"/>
              <a:gd name="adj2" fmla="val -66361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A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sp>
        <p:nvSpPr>
          <p:cNvPr id="12" name="对话气泡: 椭圆形 11">
            <a:extLst>
              <a:ext uri="{FF2B5EF4-FFF2-40B4-BE49-F238E27FC236}">
                <a16:creationId xmlns:a16="http://schemas.microsoft.com/office/drawing/2014/main" id="{CF641E60-87D3-4183-85E4-5C71CCA05280}"/>
              </a:ext>
            </a:extLst>
          </p:cNvPr>
          <p:cNvSpPr/>
          <p:nvPr/>
        </p:nvSpPr>
        <p:spPr>
          <a:xfrm>
            <a:off x="3777354" y="3216764"/>
            <a:ext cx="954044" cy="380095"/>
          </a:xfrm>
          <a:prstGeom prst="wedgeEllipseCallout">
            <a:avLst>
              <a:gd name="adj1" fmla="val -11046"/>
              <a:gd name="adj2" fmla="val -83545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A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FD895C7-5D5D-4C3A-B9E7-5527844CF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837" y="124784"/>
            <a:ext cx="4335923" cy="4391654"/>
          </a:xfrm>
          <a:prstGeom prst="rect">
            <a:avLst/>
          </a:prstGeom>
        </p:spPr>
      </p:pic>
      <p:sp>
        <p:nvSpPr>
          <p:cNvPr id="15" name="对话气泡: 椭圆形 14">
            <a:extLst>
              <a:ext uri="{FF2B5EF4-FFF2-40B4-BE49-F238E27FC236}">
                <a16:creationId xmlns:a16="http://schemas.microsoft.com/office/drawing/2014/main" id="{DF1C7732-B5EA-446B-9C30-799BB97C07E5}"/>
              </a:ext>
            </a:extLst>
          </p:cNvPr>
          <p:cNvSpPr/>
          <p:nvPr/>
        </p:nvSpPr>
        <p:spPr>
          <a:xfrm>
            <a:off x="6092418" y="3495259"/>
            <a:ext cx="954044" cy="380095"/>
          </a:xfrm>
          <a:prstGeom prst="wedgeEllipseCallout">
            <a:avLst>
              <a:gd name="adj1" fmla="val 6754"/>
              <a:gd name="adj2" fmla="val -66361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B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sp>
        <p:nvSpPr>
          <p:cNvPr id="16" name="对话气泡: 椭圆形 15">
            <a:extLst>
              <a:ext uri="{FF2B5EF4-FFF2-40B4-BE49-F238E27FC236}">
                <a16:creationId xmlns:a16="http://schemas.microsoft.com/office/drawing/2014/main" id="{0D414405-91C3-4F1D-AAC2-9CAB598D8A5D}"/>
              </a:ext>
            </a:extLst>
          </p:cNvPr>
          <p:cNvSpPr/>
          <p:nvPr/>
        </p:nvSpPr>
        <p:spPr>
          <a:xfrm>
            <a:off x="8067716" y="3216763"/>
            <a:ext cx="954044" cy="380095"/>
          </a:xfrm>
          <a:prstGeom prst="wedgeEllipseCallout">
            <a:avLst>
              <a:gd name="adj1" fmla="val 6754"/>
              <a:gd name="adj2" fmla="val -66361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latin typeface="+mn-ea"/>
              </a:rPr>
              <a:t>A</a:t>
            </a:r>
            <a:r>
              <a:rPr lang="zh-CN" altLang="en-US" sz="1100" dirty="0">
                <a:latin typeface="+mn-ea"/>
              </a:rPr>
              <a:t>级服务水平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05235D9-1E5D-40F0-A437-87626FEECFDA}"/>
              </a:ext>
            </a:extLst>
          </p:cNvPr>
          <p:cNvSpPr txBox="1"/>
          <p:nvPr/>
        </p:nvSpPr>
        <p:spPr>
          <a:xfrm>
            <a:off x="4572000" y="123825"/>
            <a:ext cx="202668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1100" dirty="0"/>
              <a:t>BRT</a:t>
            </a:r>
            <a:r>
              <a:rPr lang="zh-CN" altLang="en-US" sz="1100" dirty="0"/>
              <a:t>优化方案模型（晚高峰）</a:t>
            </a:r>
          </a:p>
        </p:txBody>
      </p:sp>
    </p:spTree>
    <p:extLst>
      <p:ext uri="{BB962C8B-B14F-4D97-AF65-F5344CB8AC3E}">
        <p14:creationId xmlns:p14="http://schemas.microsoft.com/office/powerpoint/2010/main" val="2511828214"/>
      </p:ext>
    </p:extLst>
  </p:cSld>
  <p:clrMapOvr>
    <a:masterClrMapping/>
  </p:clrMapOvr>
  <p:transition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CE5F77-E85E-4A2B-8C8B-6237D41CD5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CA674A-A3B6-4176-9799-B3114D159B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439A274-AF76-4818-BCAA-F6EDAEEB9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00" y="1417319"/>
            <a:ext cx="2520000" cy="160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861F7FAB-F2E6-41F9-A2EF-2C095A48F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417319"/>
            <a:ext cx="2520000" cy="149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22E5C879-D5F9-4BB2-9D46-030F1621D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878" y="1417319"/>
            <a:ext cx="4196244" cy="256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974DF9A-0045-49C0-AEBE-C16BE7278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130" y="432984"/>
            <a:ext cx="770461" cy="105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F38B063C-421C-494D-B5FD-351664E41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687" y="432984"/>
            <a:ext cx="769611" cy="105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1FFB97C-DDA1-4A44-812B-DA99DEC89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32" y="433785"/>
            <a:ext cx="859425" cy="105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80233AE4-89AB-49DE-AF01-40F93F1EB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62" y="435169"/>
            <a:ext cx="859425" cy="105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E0AA2AA9-7918-4F73-835A-4F1A392F2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00" y="2923205"/>
            <a:ext cx="2520000" cy="160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778E6823-B289-46BB-9952-DCF867CD8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3023272"/>
            <a:ext cx="2520000" cy="149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C83F92F-E94E-435C-BAA9-FFAE8642D5C0}"/>
              </a:ext>
            </a:extLst>
          </p:cNvPr>
          <p:cNvSpPr txBox="1"/>
          <p:nvPr/>
        </p:nvSpPr>
        <p:spPr>
          <a:xfrm>
            <a:off x="2473878" y="1488941"/>
            <a:ext cx="155448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早高峰信号配时方案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4483B7E-A052-4F06-92D5-23887FA81AC4}"/>
              </a:ext>
            </a:extLst>
          </p:cNvPr>
          <p:cNvSpPr txBox="1"/>
          <p:nvPr/>
        </p:nvSpPr>
        <p:spPr>
          <a:xfrm>
            <a:off x="2473878" y="4091012"/>
            <a:ext cx="155448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晚高峰信号配时方案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B0C4826-5736-4AD8-8D6E-50FF53D373DD}"/>
              </a:ext>
            </a:extLst>
          </p:cNvPr>
          <p:cNvSpPr txBox="1"/>
          <p:nvPr/>
        </p:nvSpPr>
        <p:spPr>
          <a:xfrm>
            <a:off x="5110880" y="1488013"/>
            <a:ext cx="155448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早高峰信号配时方案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78DB70F-3FB9-424D-96A8-EDB08214E848}"/>
              </a:ext>
            </a:extLst>
          </p:cNvPr>
          <p:cNvSpPr txBox="1"/>
          <p:nvPr/>
        </p:nvSpPr>
        <p:spPr>
          <a:xfrm>
            <a:off x="5110880" y="4090084"/>
            <a:ext cx="155448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晚高峰信号配时方案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5823255-E64D-44F1-A466-F36C57A24185}"/>
              </a:ext>
            </a:extLst>
          </p:cNvPr>
          <p:cNvSpPr txBox="1"/>
          <p:nvPr/>
        </p:nvSpPr>
        <p:spPr>
          <a:xfrm>
            <a:off x="151786" y="125385"/>
            <a:ext cx="1554480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文化东街路口相位方案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76D9515-E6B9-43E1-8895-69862C296569}"/>
              </a:ext>
            </a:extLst>
          </p:cNvPr>
          <p:cNvSpPr txBox="1"/>
          <p:nvPr/>
        </p:nvSpPr>
        <p:spPr>
          <a:xfrm>
            <a:off x="6665360" y="125385"/>
            <a:ext cx="171152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金达莱北街路口相位方案</a:t>
            </a:r>
          </a:p>
        </p:txBody>
      </p:sp>
    </p:spTree>
    <p:extLst>
      <p:ext uri="{BB962C8B-B14F-4D97-AF65-F5344CB8AC3E}">
        <p14:creationId xmlns:p14="http://schemas.microsoft.com/office/powerpoint/2010/main" val="2805492460"/>
      </p:ext>
    </p:extLst>
  </p:cSld>
  <p:clrMapOvr>
    <a:masterClrMapping/>
  </p:clrMapOvr>
  <p:transition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CE5F77-E85E-4A2B-8C8B-6237D41CD5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CA674A-A3B6-4176-9799-B3114D159B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10FDC80-46A9-45BD-BC26-515563FF9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366342"/>
              </p:ext>
            </p:extLst>
          </p:nvPr>
        </p:nvGraphicFramePr>
        <p:xfrm>
          <a:off x="536574" y="386392"/>
          <a:ext cx="8074570" cy="4345374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807457">
                  <a:extLst>
                    <a:ext uri="{9D8B030D-6E8A-4147-A177-3AD203B41FA5}">
                      <a16:colId xmlns:a16="http://schemas.microsoft.com/office/drawing/2014/main" val="4251173166"/>
                    </a:ext>
                  </a:extLst>
                </a:gridCol>
                <a:gridCol w="916569">
                  <a:extLst>
                    <a:ext uri="{9D8B030D-6E8A-4147-A177-3AD203B41FA5}">
                      <a16:colId xmlns:a16="http://schemas.microsoft.com/office/drawing/2014/main" val="682432464"/>
                    </a:ext>
                  </a:extLst>
                </a:gridCol>
                <a:gridCol w="698345">
                  <a:extLst>
                    <a:ext uri="{9D8B030D-6E8A-4147-A177-3AD203B41FA5}">
                      <a16:colId xmlns:a16="http://schemas.microsoft.com/office/drawing/2014/main" val="501995214"/>
                    </a:ext>
                  </a:extLst>
                </a:gridCol>
                <a:gridCol w="807457">
                  <a:extLst>
                    <a:ext uri="{9D8B030D-6E8A-4147-A177-3AD203B41FA5}">
                      <a16:colId xmlns:a16="http://schemas.microsoft.com/office/drawing/2014/main" val="3695495375"/>
                    </a:ext>
                  </a:extLst>
                </a:gridCol>
                <a:gridCol w="807457">
                  <a:extLst>
                    <a:ext uri="{9D8B030D-6E8A-4147-A177-3AD203B41FA5}">
                      <a16:colId xmlns:a16="http://schemas.microsoft.com/office/drawing/2014/main" val="45107525"/>
                    </a:ext>
                  </a:extLst>
                </a:gridCol>
                <a:gridCol w="807457">
                  <a:extLst>
                    <a:ext uri="{9D8B030D-6E8A-4147-A177-3AD203B41FA5}">
                      <a16:colId xmlns:a16="http://schemas.microsoft.com/office/drawing/2014/main" val="325869571"/>
                    </a:ext>
                  </a:extLst>
                </a:gridCol>
                <a:gridCol w="807457">
                  <a:extLst>
                    <a:ext uri="{9D8B030D-6E8A-4147-A177-3AD203B41FA5}">
                      <a16:colId xmlns:a16="http://schemas.microsoft.com/office/drawing/2014/main" val="749872032"/>
                    </a:ext>
                  </a:extLst>
                </a:gridCol>
                <a:gridCol w="807457">
                  <a:extLst>
                    <a:ext uri="{9D8B030D-6E8A-4147-A177-3AD203B41FA5}">
                      <a16:colId xmlns:a16="http://schemas.microsoft.com/office/drawing/2014/main" val="1249528724"/>
                    </a:ext>
                  </a:extLst>
                </a:gridCol>
                <a:gridCol w="807457">
                  <a:extLst>
                    <a:ext uri="{9D8B030D-6E8A-4147-A177-3AD203B41FA5}">
                      <a16:colId xmlns:a16="http://schemas.microsoft.com/office/drawing/2014/main" val="3803402863"/>
                    </a:ext>
                  </a:extLst>
                </a:gridCol>
                <a:gridCol w="807457">
                  <a:extLst>
                    <a:ext uri="{9D8B030D-6E8A-4147-A177-3AD203B41FA5}">
                      <a16:colId xmlns:a16="http://schemas.microsoft.com/office/drawing/2014/main" val="3058839472"/>
                    </a:ext>
                  </a:extLst>
                </a:gridCol>
              </a:tblGrid>
              <a:tr h="107191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车道编号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绿灯时长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交通流量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饱和流率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100" dirty="0">
                          <a:effectLst/>
                        </a:rPr>
                        <a:t>车道通行能力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车道饱和度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总延误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车均延误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平均最大排队长度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1356026125"/>
                  </a:ext>
                </a:extLst>
              </a:tr>
              <a:tr h="5049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路网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47.6%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16.8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950198296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J1: </a:t>
                      </a:r>
                      <a:r>
                        <a:rPr lang="zh-CN" altLang="en-US" sz="600" kern="0" dirty="0">
                          <a:effectLst/>
                        </a:rPr>
                        <a:t>金达莱北街路口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47.6%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527234615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536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37.8%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507270870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1241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36.1%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879621686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1/3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1241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36.1%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709851708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1257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112792114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3/2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591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1241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47.6%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790865084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591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1241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47.6%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1917341219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 U-Turn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1365650090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837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47.4%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658012358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034453046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1421073802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799199214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4/5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U-Turn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787156785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1012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268521643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金达莱北街北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1612688800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金达莱北街北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219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616124242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金达莱北街北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208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489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42.6%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21.8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056666778"/>
                  </a:ext>
                </a:extLst>
              </a:tr>
              <a:tr h="5049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BRT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1241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1565889684"/>
                  </a:ext>
                </a:extLst>
              </a:tr>
              <a:tr h="5049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BRT Ahead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1241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319660117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J2: </a:t>
                      </a:r>
                      <a:r>
                        <a:rPr lang="zh-CN" altLang="en-US" sz="600" kern="0" dirty="0">
                          <a:effectLst/>
                        </a:rPr>
                        <a:t>文化东街路口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42.7%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499629396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 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509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1222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1410763371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1222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385155815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509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1222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4062283719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文化东街南</a:t>
                      </a:r>
                      <a:r>
                        <a:rPr lang="en-US" sz="600" kern="0" dirty="0">
                          <a:effectLst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13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168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39.0%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21.4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4066974588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文化东街南</a:t>
                      </a:r>
                      <a:r>
                        <a:rPr lang="en-US" sz="600" kern="0" dirty="0">
                          <a:effectLst/>
                        </a:rPr>
                        <a:t>Left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42.7%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230120412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文化东街北</a:t>
                      </a:r>
                      <a:r>
                        <a:rPr lang="en-US" sz="600" kern="0" dirty="0">
                          <a:effectLst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224421069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文化东街北</a:t>
                      </a:r>
                      <a:r>
                        <a:rPr lang="en-US" sz="600" kern="0" dirty="0">
                          <a:effectLst/>
                        </a:rPr>
                        <a:t>Left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4226268230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324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1222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799182999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327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1222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1134562154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328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1222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1860590668"/>
                  </a:ext>
                </a:extLst>
              </a:tr>
              <a:tr h="5049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BRT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1222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116399975"/>
                  </a:ext>
                </a:extLst>
              </a:tr>
              <a:tr h="5049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BRT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1222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14.7%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693591182"/>
                  </a:ext>
                </a:extLst>
              </a:tr>
              <a:tr h="170974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C1 – </a:t>
                      </a:r>
                      <a:r>
                        <a:rPr lang="zh-CN" altLang="en-US" sz="600" kern="0" dirty="0">
                          <a:effectLst/>
                        </a:rPr>
                        <a:t>金达莱北街路口</a:t>
                      </a:r>
                      <a:r>
                        <a:rPr lang="en-US" sz="600" kern="0" dirty="0">
                          <a:effectLst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(%): 	89.0	 Total Delay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(pcuHr): 	7.92	Cycle Time (s): 	50</a:t>
                      </a:r>
                      <a:endParaRPr lang="zh-CN" sz="600" kern="100" dirty="0">
                        <a:effectLst/>
                      </a:endParaRPr>
                    </a:p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C2 – </a:t>
                      </a:r>
                      <a:r>
                        <a:rPr lang="zh-CN" altLang="en-US" sz="600" kern="0" dirty="0">
                          <a:effectLst/>
                        </a:rPr>
                        <a:t>文化东街路口</a:t>
                      </a:r>
                      <a:r>
                        <a:rPr lang="en-US" sz="600" kern="0" dirty="0">
                          <a:effectLst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(%): 	110.9	 Total Delay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(pcuHr): 	7.05	Cycle Time (s): 	50</a:t>
                      </a:r>
                      <a:endParaRPr lang="zh-CN" sz="6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 PRC Over All Lanes (%): 	89.0	 Total Delay Over All Lanes(pcuHr): 	16.75		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148419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14249BFD-69BF-4D0F-83B5-0711438C64E6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优化方案的交叉口数据（早高峰）</a:t>
            </a:r>
          </a:p>
        </p:txBody>
      </p:sp>
    </p:spTree>
    <p:extLst>
      <p:ext uri="{BB962C8B-B14F-4D97-AF65-F5344CB8AC3E}">
        <p14:creationId xmlns:p14="http://schemas.microsoft.com/office/powerpoint/2010/main" val="2127940684"/>
      </p:ext>
    </p:extLst>
  </p:cSld>
  <p:clrMapOvr>
    <a:masterClrMapping/>
  </p:clrMapOvr>
  <p:transition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CE5F77-E85E-4A2B-8C8B-6237D41CD5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CA674A-A3B6-4176-9799-B3114D159B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C69F0D2-AD4D-4175-A83C-6784E7701ED3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优化方案的交叉口数据（晚高峰）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4CA0F5C-00D4-4E1C-BACF-7779988E8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27422"/>
              </p:ext>
            </p:extLst>
          </p:nvPr>
        </p:nvGraphicFramePr>
        <p:xfrm>
          <a:off x="534715" y="386392"/>
          <a:ext cx="8074570" cy="4345374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807457">
                  <a:extLst>
                    <a:ext uri="{9D8B030D-6E8A-4147-A177-3AD203B41FA5}">
                      <a16:colId xmlns:a16="http://schemas.microsoft.com/office/drawing/2014/main" val="2266401445"/>
                    </a:ext>
                  </a:extLst>
                </a:gridCol>
                <a:gridCol w="920968">
                  <a:extLst>
                    <a:ext uri="{9D8B030D-6E8A-4147-A177-3AD203B41FA5}">
                      <a16:colId xmlns:a16="http://schemas.microsoft.com/office/drawing/2014/main" val="3458756936"/>
                    </a:ext>
                  </a:extLst>
                </a:gridCol>
                <a:gridCol w="693946">
                  <a:extLst>
                    <a:ext uri="{9D8B030D-6E8A-4147-A177-3AD203B41FA5}">
                      <a16:colId xmlns:a16="http://schemas.microsoft.com/office/drawing/2014/main" val="504809784"/>
                    </a:ext>
                  </a:extLst>
                </a:gridCol>
                <a:gridCol w="807457">
                  <a:extLst>
                    <a:ext uri="{9D8B030D-6E8A-4147-A177-3AD203B41FA5}">
                      <a16:colId xmlns:a16="http://schemas.microsoft.com/office/drawing/2014/main" val="1512377043"/>
                    </a:ext>
                  </a:extLst>
                </a:gridCol>
                <a:gridCol w="807457">
                  <a:extLst>
                    <a:ext uri="{9D8B030D-6E8A-4147-A177-3AD203B41FA5}">
                      <a16:colId xmlns:a16="http://schemas.microsoft.com/office/drawing/2014/main" val="49334135"/>
                    </a:ext>
                  </a:extLst>
                </a:gridCol>
                <a:gridCol w="807457">
                  <a:extLst>
                    <a:ext uri="{9D8B030D-6E8A-4147-A177-3AD203B41FA5}">
                      <a16:colId xmlns:a16="http://schemas.microsoft.com/office/drawing/2014/main" val="827573908"/>
                    </a:ext>
                  </a:extLst>
                </a:gridCol>
                <a:gridCol w="807457">
                  <a:extLst>
                    <a:ext uri="{9D8B030D-6E8A-4147-A177-3AD203B41FA5}">
                      <a16:colId xmlns:a16="http://schemas.microsoft.com/office/drawing/2014/main" val="2485642606"/>
                    </a:ext>
                  </a:extLst>
                </a:gridCol>
                <a:gridCol w="807457">
                  <a:extLst>
                    <a:ext uri="{9D8B030D-6E8A-4147-A177-3AD203B41FA5}">
                      <a16:colId xmlns:a16="http://schemas.microsoft.com/office/drawing/2014/main" val="4043125475"/>
                    </a:ext>
                  </a:extLst>
                </a:gridCol>
                <a:gridCol w="807457">
                  <a:extLst>
                    <a:ext uri="{9D8B030D-6E8A-4147-A177-3AD203B41FA5}">
                      <a16:colId xmlns:a16="http://schemas.microsoft.com/office/drawing/2014/main" val="1095831374"/>
                    </a:ext>
                  </a:extLst>
                </a:gridCol>
                <a:gridCol w="807457">
                  <a:extLst>
                    <a:ext uri="{9D8B030D-6E8A-4147-A177-3AD203B41FA5}">
                      <a16:colId xmlns:a16="http://schemas.microsoft.com/office/drawing/2014/main" val="2179464014"/>
                    </a:ext>
                  </a:extLst>
                </a:gridCol>
              </a:tblGrid>
              <a:tr h="107191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车道编号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绿灯时长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交通流量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饱和流率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100" dirty="0">
                          <a:effectLst/>
                        </a:rPr>
                        <a:t>车道通行能力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车道饱和度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总延误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车均延误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平均最大排队长度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99299352"/>
                  </a:ext>
                </a:extLst>
              </a:tr>
              <a:tr h="5049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路网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103375453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J1: </a:t>
                      </a:r>
                      <a:r>
                        <a:rPr lang="zh-CN" altLang="en-US" sz="600" kern="0" dirty="0">
                          <a:effectLst/>
                        </a:rPr>
                        <a:t>金达莱北街路口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408268374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503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1388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36.2%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847334486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359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1278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28.1%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026790651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1/3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360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1278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28.2%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996341053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203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1288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869213734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3/2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565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1278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105703015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562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1278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521946187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 U-Turn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4056122639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235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860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27.3%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640935748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359658933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71278610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356853165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4/5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金达莱北街南</a:t>
                      </a:r>
                      <a:r>
                        <a:rPr lang="en-US" sz="600" kern="0" dirty="0">
                          <a:effectLst/>
                        </a:rPr>
                        <a:t>U-Turn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0.0%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716922948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金达莱北街北</a:t>
                      </a:r>
                      <a:r>
                        <a:rPr lang="en-US" sz="600" kern="0" dirty="0">
                          <a:effectLst/>
                        </a:rPr>
                        <a:t>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161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1089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4291051599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金达莱北街北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871207875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金达莱北街北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41.2%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808456362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金达莱北街北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40.6%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22.7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418631104"/>
                  </a:ext>
                </a:extLst>
              </a:tr>
              <a:tr h="5049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BRT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1278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1589210773"/>
                  </a:ext>
                </a:extLst>
              </a:tr>
              <a:tr h="5049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BRT Ahead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1278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088823633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J2: </a:t>
                      </a:r>
                      <a:r>
                        <a:rPr lang="zh-CN" altLang="en-US" sz="600" kern="0" dirty="0">
                          <a:effectLst/>
                        </a:rPr>
                        <a:t>文化东街路口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-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-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699820006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 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368069825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43.4%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580883059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公园路西</a:t>
                      </a:r>
                      <a:r>
                        <a:rPr lang="en-US" sz="600" kern="0" dirty="0">
                          <a:effectLst/>
                        </a:rPr>
                        <a:t>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43.9%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327368849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文化东街南</a:t>
                      </a:r>
                      <a:r>
                        <a:rPr lang="en-US" sz="600" kern="0" dirty="0">
                          <a:effectLst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585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14.1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028354792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文化东街南</a:t>
                      </a:r>
                      <a:r>
                        <a:rPr lang="en-US" sz="600" kern="0" dirty="0">
                          <a:effectLst/>
                        </a:rPr>
                        <a:t>Left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420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23.2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730463607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文化东街北</a:t>
                      </a:r>
                      <a:r>
                        <a:rPr lang="en-US" sz="600" kern="0" dirty="0">
                          <a:effectLst/>
                        </a:rPr>
                        <a:t>Right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585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45.1%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17.2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1710276656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6/2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文化东街北</a:t>
                      </a:r>
                      <a:r>
                        <a:rPr lang="en-US" sz="600" kern="0" dirty="0">
                          <a:effectLst/>
                        </a:rPr>
                        <a:t>Left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1540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585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44.9%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3.1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059343490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 Right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28.3%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3390894025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8/2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307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29.8%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1.9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930286523"/>
                  </a:ext>
                </a:extLst>
              </a:tr>
              <a:tr h="78843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8/3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600" kern="0" dirty="0">
                          <a:effectLst/>
                        </a:rPr>
                        <a:t>公园路东</a:t>
                      </a:r>
                      <a:r>
                        <a:rPr lang="en-US" sz="600" kern="0" dirty="0">
                          <a:effectLst/>
                        </a:rPr>
                        <a:t>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305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29.6%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7.3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1.8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1531590130"/>
                  </a:ext>
                </a:extLst>
              </a:tr>
              <a:tr h="5049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9/1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BRT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5.3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1.3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2670604878"/>
                  </a:ext>
                </a:extLst>
              </a:tr>
              <a:tr h="50495"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11/1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 dirty="0">
                          <a:effectLst/>
                        </a:rPr>
                        <a:t>BRT Ahead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26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180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1910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1031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17.5%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0.4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8.0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600" kern="0">
                          <a:effectLst/>
                        </a:rPr>
                        <a:t>1.4</a:t>
                      </a:r>
                      <a:endParaRPr lang="zh-CN" sz="6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extLst>
                  <a:ext uri="{0D108BD9-81ED-4DB2-BD59-A6C34878D82A}">
                    <a16:rowId xmlns:a16="http://schemas.microsoft.com/office/drawing/2014/main" val="1580029072"/>
                  </a:ext>
                </a:extLst>
              </a:tr>
              <a:tr h="170974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C1 -</a:t>
                      </a:r>
                      <a:r>
                        <a:rPr lang="zh-CN" altLang="en-US" sz="600" kern="0" dirty="0">
                          <a:effectLst/>
                        </a:rPr>
                        <a:t>金达莱北街路口</a:t>
                      </a:r>
                      <a:r>
                        <a:rPr lang="en-US" sz="600" kern="0" dirty="0">
                          <a:effectLst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(%): 	103.6	 Total Delay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(pcuHr): 	7.29	Cycle Time (s): 	50</a:t>
                      </a:r>
                      <a:endParaRPr lang="zh-CN" sz="600" kern="100" dirty="0">
                        <a:effectLst/>
                      </a:endParaRPr>
                    </a:p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C2 -</a:t>
                      </a:r>
                      <a:r>
                        <a:rPr lang="zh-CN" altLang="en-US" sz="600" kern="0" dirty="0">
                          <a:effectLst/>
                        </a:rPr>
                        <a:t>文化东街路口</a:t>
                      </a:r>
                      <a:r>
                        <a:rPr lang="en-US" sz="600" kern="0" dirty="0">
                          <a:effectLst/>
                        </a:rPr>
                        <a:t>		 PRC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(%): 	99.5	 Total Delay for </a:t>
                      </a:r>
                      <a:r>
                        <a:rPr lang="en-US" sz="600" kern="0" dirty="0" err="1">
                          <a:effectLst/>
                        </a:rPr>
                        <a:t>Signalled</a:t>
                      </a:r>
                      <a:r>
                        <a:rPr lang="en-US" sz="600" kern="0" dirty="0">
                          <a:effectLst/>
                        </a:rPr>
                        <a:t> Lanes (pcuHr): 	10.44	Cycle Time (s): 	50</a:t>
                      </a:r>
                      <a:endParaRPr lang="zh-CN" sz="6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600" kern="0" dirty="0">
                          <a:effectLst/>
                        </a:rPr>
                        <a:t>	 PRC Over All Lanes (%): 	99.5	 Total Delay Over All Lanes(pcuHr): 	19.18		</a:t>
                      </a:r>
                      <a:endParaRPr lang="zh-CN" sz="6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1073" marR="11073" marT="11073" marB="11073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407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4785913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CAD1D2-FB5B-4373-91A1-9B9E06617E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08C743-3103-41DD-A7D7-7CB680E72A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C44CCA04-6554-4EFB-A607-85D3543365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829572"/>
              </p:ext>
            </p:extLst>
          </p:nvPr>
        </p:nvGraphicFramePr>
        <p:xfrm>
          <a:off x="1170509" y="1329057"/>
          <a:ext cx="3236589" cy="318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图表 6">
            <a:extLst>
              <a:ext uri="{FF2B5EF4-FFF2-40B4-BE49-F238E27FC236}">
                <a16:creationId xmlns:a16="http://schemas.microsoft.com/office/drawing/2014/main" id="{3ECCEC85-6289-4D0F-8E8D-1E9175EAD6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0471863"/>
              </p:ext>
            </p:extLst>
          </p:nvPr>
        </p:nvGraphicFramePr>
        <p:xfrm>
          <a:off x="4736902" y="1329057"/>
          <a:ext cx="3236589" cy="3187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936CC7EB-3B17-47CB-BA56-AEF2976FE40B}"/>
              </a:ext>
            </a:extLst>
          </p:cNvPr>
          <p:cNvSpPr txBox="1"/>
          <p:nvPr/>
        </p:nvSpPr>
        <p:spPr>
          <a:xfrm>
            <a:off x="765060" y="221063"/>
            <a:ext cx="3806940" cy="93871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CN" altLang="en-US" sz="1100" b="1" dirty="0">
                <a:latin typeface="+mn-ea"/>
              </a:rPr>
              <a:t>结论</a:t>
            </a:r>
            <a:endParaRPr lang="en-US" altLang="zh-CN" sz="1100" b="1" dirty="0">
              <a:latin typeface="+mn-ea"/>
            </a:endParaRPr>
          </a:p>
          <a:p>
            <a:pPr marR="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两个路口都采用</a:t>
            </a:r>
            <a:r>
              <a:rPr lang="en-US" altLang="zh-CN" sz="1100" dirty="0">
                <a:latin typeface="+mn-ea"/>
              </a:rPr>
              <a:t>2</a:t>
            </a:r>
            <a:r>
              <a:rPr lang="zh-CN" altLang="en-US" sz="1100" dirty="0">
                <a:latin typeface="+mn-ea"/>
              </a:rPr>
              <a:t>相位联动控制，极大降低了路口延误：由</a:t>
            </a:r>
            <a:r>
              <a:rPr lang="en-US" altLang="zh-CN" sz="1100" dirty="0">
                <a:latin typeface="+mn-ea"/>
              </a:rPr>
              <a:t>D</a:t>
            </a:r>
            <a:r>
              <a:rPr lang="zh-CN" altLang="en-US" sz="1100" dirty="0">
                <a:latin typeface="+mn-ea"/>
              </a:rPr>
              <a:t>级服务水平提升到</a:t>
            </a:r>
            <a:r>
              <a:rPr lang="en-US" altLang="zh-CN" sz="1100" dirty="0">
                <a:latin typeface="+mn-ea"/>
              </a:rPr>
              <a:t>A</a:t>
            </a:r>
            <a:r>
              <a:rPr lang="zh-CN" altLang="en-US" sz="1100" dirty="0">
                <a:latin typeface="+mn-ea"/>
              </a:rPr>
              <a:t>级。</a:t>
            </a:r>
            <a:endParaRPr lang="en-US" altLang="zh-CN" sz="1100" dirty="0">
              <a:latin typeface="+mn-ea"/>
            </a:endParaRPr>
          </a:p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采用短周期的方案也可以更方便行人二次过街。</a:t>
            </a:r>
            <a:endParaRPr lang="en-US" altLang="zh-CN" sz="1100" dirty="0">
              <a:latin typeface="+mn-ea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B30CA5D-C515-4317-BC73-CD433276063B}"/>
              </a:ext>
            </a:extLst>
          </p:cNvPr>
          <p:cNvGrpSpPr/>
          <p:nvPr/>
        </p:nvGrpSpPr>
        <p:grpSpPr>
          <a:xfrm>
            <a:off x="5591259" y="436406"/>
            <a:ext cx="1916233" cy="773512"/>
            <a:chOff x="1326236" y="3106358"/>
            <a:chExt cx="1916233" cy="77351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D1A654AB-EAE5-4B33-9174-9EAE138A7E04}"/>
                </a:ext>
              </a:extLst>
            </p:cNvPr>
            <p:cNvSpPr/>
            <p:nvPr/>
          </p:nvSpPr>
          <p:spPr>
            <a:xfrm>
              <a:off x="1326236" y="3106358"/>
              <a:ext cx="400050" cy="40005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D</a:t>
              </a:r>
              <a:endParaRPr lang="zh-CN" altLang="en-US" dirty="0" err="1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BB0266F9-CF89-455E-B5F1-AC8E597E64B7}"/>
                </a:ext>
              </a:extLst>
            </p:cNvPr>
            <p:cNvSpPr/>
            <p:nvPr/>
          </p:nvSpPr>
          <p:spPr>
            <a:xfrm>
              <a:off x="2842419" y="3106358"/>
              <a:ext cx="400050" cy="400050"/>
            </a:xfrm>
            <a:prstGeom prst="round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A</a:t>
              </a:r>
              <a:endParaRPr lang="zh-CN" altLang="en-US" dirty="0" err="1"/>
            </a:p>
          </p:txBody>
        </p:sp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id="{77281FF7-BEF0-4186-B613-60A69210FF0B}"/>
                </a:ext>
              </a:extLst>
            </p:cNvPr>
            <p:cNvSpPr/>
            <p:nvPr/>
          </p:nvSpPr>
          <p:spPr>
            <a:xfrm>
              <a:off x="2146300" y="3164024"/>
              <a:ext cx="342900" cy="307717"/>
            </a:xfrm>
            <a:prstGeom prst="rightArrow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 err="1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41A1951-F89E-43E2-818F-CEBDBDF76FC0}"/>
                </a:ext>
              </a:extLst>
            </p:cNvPr>
            <p:cNvSpPr txBox="1"/>
            <p:nvPr/>
          </p:nvSpPr>
          <p:spPr>
            <a:xfrm>
              <a:off x="1333499" y="3618262"/>
              <a:ext cx="1908969" cy="261608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algn="ctr" defTabSz="457087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zh-CN" altLang="en-US" sz="1100" b="1" dirty="0">
                  <a:latin typeface="+mn-ea"/>
                </a:rPr>
                <a:t>改善前后交叉口服务水平变化</a:t>
              </a:r>
              <a:endParaRPr lang="en-US" altLang="zh-CN" sz="1100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06885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60EBE1-1FC2-47C3-8863-DE83899F8B1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3D84B0-BBD1-4573-BA07-4E690D30B7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C00EEEF-3E91-4317-9049-A76659D2DB4C}"/>
              </a:ext>
            </a:extLst>
          </p:cNvPr>
          <p:cNvSpPr txBox="1"/>
          <p:nvPr/>
        </p:nvSpPr>
        <p:spPr>
          <a:xfrm>
            <a:off x="125966" y="124784"/>
            <a:ext cx="336653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公园路</a:t>
            </a:r>
            <a:r>
              <a:rPr lang="en-US" altLang="zh-CN" sz="1100" dirty="0"/>
              <a:t>-</a:t>
            </a:r>
            <a:r>
              <a:rPr lang="zh-CN" altLang="en-US" sz="1100" dirty="0"/>
              <a:t>参花街交叉口现状数据（晚高峰）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54DF541-B4EE-4F9C-9FBE-B4E283CD3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573349"/>
              </p:ext>
            </p:extLst>
          </p:nvPr>
        </p:nvGraphicFramePr>
        <p:xfrm>
          <a:off x="543426" y="386392"/>
          <a:ext cx="8064000" cy="384229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580140">
                  <a:extLst>
                    <a:ext uri="{9D8B030D-6E8A-4147-A177-3AD203B41FA5}">
                      <a16:colId xmlns:a16="http://schemas.microsoft.com/office/drawing/2014/main" val="1061719112"/>
                    </a:ext>
                  </a:extLst>
                </a:gridCol>
                <a:gridCol w="1032660">
                  <a:extLst>
                    <a:ext uri="{9D8B030D-6E8A-4147-A177-3AD203B41FA5}">
                      <a16:colId xmlns:a16="http://schemas.microsoft.com/office/drawing/2014/main" val="3977951854"/>
                    </a:ext>
                  </a:extLst>
                </a:gridCol>
                <a:gridCol w="806400">
                  <a:extLst>
                    <a:ext uri="{9D8B030D-6E8A-4147-A177-3AD203B41FA5}">
                      <a16:colId xmlns:a16="http://schemas.microsoft.com/office/drawing/2014/main" val="2711139147"/>
                    </a:ext>
                  </a:extLst>
                </a:gridCol>
                <a:gridCol w="806400">
                  <a:extLst>
                    <a:ext uri="{9D8B030D-6E8A-4147-A177-3AD203B41FA5}">
                      <a16:colId xmlns:a16="http://schemas.microsoft.com/office/drawing/2014/main" val="2379521388"/>
                    </a:ext>
                  </a:extLst>
                </a:gridCol>
                <a:gridCol w="806400">
                  <a:extLst>
                    <a:ext uri="{9D8B030D-6E8A-4147-A177-3AD203B41FA5}">
                      <a16:colId xmlns:a16="http://schemas.microsoft.com/office/drawing/2014/main" val="3507471241"/>
                    </a:ext>
                  </a:extLst>
                </a:gridCol>
                <a:gridCol w="806400">
                  <a:extLst>
                    <a:ext uri="{9D8B030D-6E8A-4147-A177-3AD203B41FA5}">
                      <a16:colId xmlns:a16="http://schemas.microsoft.com/office/drawing/2014/main" val="2834772221"/>
                    </a:ext>
                  </a:extLst>
                </a:gridCol>
                <a:gridCol w="806400">
                  <a:extLst>
                    <a:ext uri="{9D8B030D-6E8A-4147-A177-3AD203B41FA5}">
                      <a16:colId xmlns:a16="http://schemas.microsoft.com/office/drawing/2014/main" val="1451976232"/>
                    </a:ext>
                  </a:extLst>
                </a:gridCol>
                <a:gridCol w="806400">
                  <a:extLst>
                    <a:ext uri="{9D8B030D-6E8A-4147-A177-3AD203B41FA5}">
                      <a16:colId xmlns:a16="http://schemas.microsoft.com/office/drawing/2014/main" val="4187045619"/>
                    </a:ext>
                  </a:extLst>
                </a:gridCol>
                <a:gridCol w="806400">
                  <a:extLst>
                    <a:ext uri="{9D8B030D-6E8A-4147-A177-3AD203B41FA5}">
                      <a16:colId xmlns:a16="http://schemas.microsoft.com/office/drawing/2014/main" val="979780012"/>
                    </a:ext>
                  </a:extLst>
                </a:gridCol>
                <a:gridCol w="806400">
                  <a:extLst>
                    <a:ext uri="{9D8B030D-6E8A-4147-A177-3AD203B41FA5}">
                      <a16:colId xmlns:a16="http://schemas.microsoft.com/office/drawing/2014/main" val="2563038319"/>
                    </a:ext>
                  </a:extLst>
                </a:gridCol>
              </a:tblGrid>
              <a:tr h="274217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车道编号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Green (s)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绿灯时长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Demand Flow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交通流量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Sat Flow (pcu/Hr)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饱和流率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Capacity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100" dirty="0">
                          <a:effectLst/>
                        </a:rPr>
                        <a:t>车道通行能力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Deg Sat (%)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车道饱和度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Total Delay (pcuHr)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总延误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Av. Delay Per PCU (s/pcu)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车均延误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Mean Max Queue (pcu)</a:t>
                      </a:r>
                    </a:p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平均最大排队长度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extLst>
                  <a:ext uri="{0D108BD9-81ED-4DB2-BD59-A6C34878D82A}">
                    <a16:rowId xmlns:a16="http://schemas.microsoft.com/office/drawing/2014/main" val="3915661204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交叉口</a:t>
                      </a:r>
                      <a:endParaRPr lang="zh-CN" alt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73.5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-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4118280795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1/1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 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304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1850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16.4%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3740596459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 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388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750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51.7%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12.1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867901525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1/3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387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51.6%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36.9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12.0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4251393926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 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479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73.1%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62.2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303452224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 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479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73.1%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62.2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3052166582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1/6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公园路</a:t>
                      </a:r>
                      <a:r>
                        <a:rPr lang="en-US" sz="700" kern="0" dirty="0">
                          <a:effectLst/>
                        </a:rPr>
                        <a:t> 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479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73.1%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6.0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62.2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14.0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3867207905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3/2+3/1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 Ahead Right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606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1850:1850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224+555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77.8 : 77.8%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4.0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2094178169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246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453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54.3%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2897884954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 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246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453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54.3%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3.8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55.7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9.1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716719127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 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19.9%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61.9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3183561591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3/6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人民路</a:t>
                      </a:r>
                      <a:r>
                        <a:rPr lang="en-US" sz="700" kern="0" dirty="0">
                          <a:effectLst/>
                        </a:rPr>
                        <a:t> 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19.9%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0.9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61.9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3930809249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Right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-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17.5%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1.2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0.1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1908419885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5/2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306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81.6%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6.7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79.0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13.6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2035082899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305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375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81.3%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6.7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78.6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13.6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189281496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2.2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67.3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81575538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117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67.1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350094310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5/6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118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43.4%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2.2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67.3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1410893093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7/2+7/1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Right 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896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1850:1850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190+902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82.1 : 82.1%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4.3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17.2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7.5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920839745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192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414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46.4%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56.2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7.0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258867757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Ahead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191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414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46.1%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3.0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56.1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7.0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3022739717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7/5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23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26.7%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59.8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3.0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1642741274"/>
                  </a:ext>
                </a:extLst>
              </a:tr>
              <a:tr h="111830"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7/6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zh-CN" altLang="en-US" sz="700" kern="0" dirty="0">
                          <a:effectLst/>
                        </a:rPr>
                        <a:t>参花街北</a:t>
                      </a:r>
                      <a:r>
                        <a:rPr lang="en-US" sz="700" kern="0" dirty="0">
                          <a:effectLst/>
                        </a:rPr>
                        <a:t>Left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3125" marR="13125" marT="13125" marB="13125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23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84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1850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310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27.1%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1.4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>
                          <a:effectLst/>
                        </a:rPr>
                        <a:t>59.8</a:t>
                      </a:r>
                      <a:endParaRPr lang="zh-CN" sz="700" kern="10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</a:tabLst>
                      </a:pPr>
                      <a:r>
                        <a:rPr lang="en-US" sz="700" kern="0" dirty="0">
                          <a:effectLst/>
                        </a:rPr>
                        <a:t>3.1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extLst>
                  <a:ext uri="{0D108BD9-81ED-4DB2-BD59-A6C34878D82A}">
                    <a16:rowId xmlns:a16="http://schemas.microsoft.com/office/drawing/2014/main" val="3439429492"/>
                  </a:ext>
                </a:extLst>
              </a:tr>
              <a:tr h="196307">
                <a:tc gridSpan="10">
                  <a:txBody>
                    <a:bodyPr/>
                    <a:lstStyle/>
                    <a:p>
                      <a:pPr algn="l">
                        <a:tabLst>
                          <a:tab pos="1828800" algn="r"/>
                          <a:tab pos="2377440" algn="r"/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C1		 PRC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(%): 	9.7	 Total Delay for </a:t>
                      </a:r>
                      <a:r>
                        <a:rPr lang="en-US" sz="700" kern="0" dirty="0" err="1">
                          <a:effectLst/>
                        </a:rPr>
                        <a:t>Signalled</a:t>
                      </a:r>
                      <a:r>
                        <a:rPr lang="en-US" sz="700" kern="0" dirty="0">
                          <a:effectLst/>
                        </a:rPr>
                        <a:t> Lanes (pcuHr): 	72.51	Cycle Time (s): 	143</a:t>
                      </a:r>
                      <a:endParaRPr lang="zh-CN" sz="700" kern="100" dirty="0">
                        <a:effectLst/>
                      </a:endParaRPr>
                    </a:p>
                    <a:p>
                      <a:pPr algn="l">
                        <a:tabLst>
                          <a:tab pos="3520440" algn="r"/>
                          <a:tab pos="3977005" algn="r"/>
                          <a:tab pos="6035040" algn="r"/>
                          <a:tab pos="6492240" algn="r"/>
                          <a:tab pos="7406640" algn="r"/>
                          <a:tab pos="7635240" algn="r"/>
                        </a:tabLst>
                      </a:pPr>
                      <a:r>
                        <a:rPr lang="en-US" sz="700" kern="0" dirty="0">
                          <a:effectLst/>
                        </a:rPr>
                        <a:t>	 PRC Over All Lanes (%): 	9.7	 Total Delay Over All Lanes(pcuHr): 	73.49		</a:t>
                      </a:r>
                      <a:endParaRPr lang="zh-CN" sz="7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7271" marR="17271" marT="17271" marB="17271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201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78248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29E1C-4BFE-41B6-86FB-9D7E175802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7A0312-5AC3-45FA-A2DA-740339ED01AB}" type="datetime1">
              <a:rPr lang="en-US" altLang="zh-CN" smtClean="0"/>
              <a:t>4/6/2022</a:t>
            </a:fld>
            <a:endParaRPr lang="en-GB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665A36-7F1C-4FD1-AB88-1EB56503FD6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亚行贷款吉林延吉低碳气候适应型健康城市项目</a:t>
            </a:r>
            <a:r>
              <a:rPr lang="en-US" altLang="zh-CN"/>
              <a:t>-CS4</a:t>
            </a:r>
            <a:endParaRPr lang="en-GB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F708783-06A2-4D0F-8510-F540773A3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8" y="489379"/>
            <a:ext cx="2706566" cy="17928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11970F-1D75-408A-858B-9A7B40F7C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8" y="2434067"/>
            <a:ext cx="2701289" cy="179281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BAE3E75-5510-45F3-9DE5-4167CD90B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434066"/>
            <a:ext cx="2603450" cy="179281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75A5220-FCA0-4A41-8ED8-C5B67E754A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34"/>
          <a:stretch/>
        </p:blipFill>
        <p:spPr>
          <a:xfrm>
            <a:off x="4572000" y="489379"/>
            <a:ext cx="2603450" cy="179281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FAF0170-0C7B-4441-A36E-5E3E4F1FC3DE}"/>
              </a:ext>
            </a:extLst>
          </p:cNvPr>
          <p:cNvSpPr txBox="1"/>
          <p:nvPr/>
        </p:nvSpPr>
        <p:spPr>
          <a:xfrm>
            <a:off x="2823526" y="1682028"/>
            <a:ext cx="1748474" cy="6001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南进口左转</a:t>
            </a:r>
            <a:r>
              <a:rPr lang="en-US" altLang="zh-CN" sz="1100" dirty="0">
                <a:latin typeface="+mn-ea"/>
              </a:rPr>
              <a:t>3</a:t>
            </a:r>
            <a:r>
              <a:rPr lang="zh-CN" altLang="en-US" sz="1100" dirty="0">
                <a:latin typeface="+mn-ea"/>
              </a:rPr>
              <a:t>个车道，流量相对较小，而直行车道排队长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0228E54-8D0D-4F47-92FE-CF4067EF8EAB}"/>
              </a:ext>
            </a:extLst>
          </p:cNvPr>
          <p:cNvSpPr txBox="1"/>
          <p:nvPr/>
        </p:nvSpPr>
        <p:spPr>
          <a:xfrm>
            <a:off x="2823526" y="3474839"/>
            <a:ext cx="1748474" cy="76943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北进口道由于车道线型的问题，左转车道容易被直行排队车辆阻挡，无法进入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2C1ADC9-A88B-4840-9CD9-0694A33330F6}"/>
              </a:ext>
            </a:extLst>
          </p:cNvPr>
          <p:cNvSpPr txBox="1"/>
          <p:nvPr/>
        </p:nvSpPr>
        <p:spPr>
          <a:xfrm>
            <a:off x="7175450" y="1496439"/>
            <a:ext cx="1748474" cy="76943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由于公园站雨污水管的施工围蔽，路口西侧出口道拥堵造成左转绿灯亮时车辆无法通过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DB5260A-AEBC-4D0E-883C-FC4FDDE09BC8}"/>
              </a:ext>
            </a:extLst>
          </p:cNvPr>
          <p:cNvSpPr txBox="1"/>
          <p:nvPr/>
        </p:nvSpPr>
        <p:spPr>
          <a:xfrm>
            <a:off x="7175450" y="3795992"/>
            <a:ext cx="1748474" cy="4308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171450" marR="0" indent="-171450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</a:pPr>
            <a:r>
              <a:rPr lang="zh-CN" altLang="en-US" sz="1100" dirty="0">
                <a:latin typeface="+mn-ea"/>
              </a:rPr>
              <a:t>北进口直行流量较大，而左转流量较小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8D591F3-AFF0-4731-AB19-561CFF9D38A5}"/>
              </a:ext>
            </a:extLst>
          </p:cNvPr>
          <p:cNvSpPr/>
          <p:nvPr/>
        </p:nvSpPr>
        <p:spPr>
          <a:xfrm>
            <a:off x="1059417" y="975360"/>
            <a:ext cx="787106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D14823D-40AA-4A5D-9753-EB8F97AB4721}"/>
              </a:ext>
            </a:extLst>
          </p:cNvPr>
          <p:cNvSpPr/>
          <p:nvPr/>
        </p:nvSpPr>
        <p:spPr>
          <a:xfrm rot="3181734">
            <a:off x="503850" y="3397739"/>
            <a:ext cx="620219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2291A99-E1E7-4C56-ABE5-AA8C609B7899}"/>
              </a:ext>
            </a:extLst>
          </p:cNvPr>
          <p:cNvSpPr/>
          <p:nvPr/>
        </p:nvSpPr>
        <p:spPr>
          <a:xfrm rot="3181734">
            <a:off x="5103527" y="768868"/>
            <a:ext cx="461838" cy="7131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4DA4DFF-4FD2-42C2-A7A5-A52378D049B2}"/>
              </a:ext>
            </a:extLst>
          </p:cNvPr>
          <p:cNvSpPr txBox="1"/>
          <p:nvPr/>
        </p:nvSpPr>
        <p:spPr>
          <a:xfrm>
            <a:off x="1790700" y="2066748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2021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6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10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6F30480-612B-4961-9B85-C8674C249F4C}"/>
              </a:ext>
            </a:extLst>
          </p:cNvPr>
          <p:cNvSpPr txBox="1"/>
          <p:nvPr/>
        </p:nvSpPr>
        <p:spPr>
          <a:xfrm>
            <a:off x="1801444" y="4026824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2021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6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10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DB83642-ABA2-467B-A9A9-A483E0C53C08}"/>
              </a:ext>
            </a:extLst>
          </p:cNvPr>
          <p:cNvSpPr txBox="1"/>
          <p:nvPr/>
        </p:nvSpPr>
        <p:spPr>
          <a:xfrm>
            <a:off x="6153369" y="4035524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2021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6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10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AF5FD16-5F0E-4B3F-8B35-CBE8DF0F5D0C}"/>
              </a:ext>
            </a:extLst>
          </p:cNvPr>
          <p:cNvSpPr txBox="1"/>
          <p:nvPr/>
        </p:nvSpPr>
        <p:spPr>
          <a:xfrm>
            <a:off x="6153368" y="2079061"/>
            <a:ext cx="1022081" cy="2000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700" dirty="0">
                <a:latin typeface="+mn-ea"/>
              </a:rPr>
              <a:t>2021</a:t>
            </a:r>
            <a:r>
              <a:rPr lang="zh-CN" altLang="en-US" sz="700" dirty="0">
                <a:latin typeface="+mn-ea"/>
              </a:rPr>
              <a:t>年</a:t>
            </a:r>
            <a:r>
              <a:rPr lang="en-US" altLang="zh-CN" sz="700" dirty="0">
                <a:latin typeface="+mn-ea"/>
              </a:rPr>
              <a:t>6</a:t>
            </a:r>
            <a:r>
              <a:rPr lang="zh-CN" altLang="en-US" sz="700" dirty="0">
                <a:latin typeface="+mn-ea"/>
              </a:rPr>
              <a:t>月</a:t>
            </a:r>
            <a:r>
              <a:rPr lang="en-US" altLang="zh-CN" sz="700" dirty="0">
                <a:latin typeface="+mn-ea"/>
              </a:rPr>
              <a:t>4</a:t>
            </a:r>
            <a:r>
              <a:rPr lang="zh-CN" altLang="en-US" sz="700" dirty="0">
                <a:latin typeface="+mn-ea"/>
              </a:rPr>
              <a:t>日早高峰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7AAE361-2E0B-473A-9D95-578C115A7E49}"/>
              </a:ext>
            </a:extLst>
          </p:cNvPr>
          <p:cNvSpPr txBox="1"/>
          <p:nvPr/>
        </p:nvSpPr>
        <p:spPr>
          <a:xfrm>
            <a:off x="125966" y="124784"/>
            <a:ext cx="2022874" cy="26160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0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1100" dirty="0"/>
              <a:t>建模过程的一些发现</a:t>
            </a:r>
          </a:p>
        </p:txBody>
      </p:sp>
    </p:spTree>
    <p:extLst>
      <p:ext uri="{BB962C8B-B14F-4D97-AF65-F5344CB8AC3E}">
        <p14:creationId xmlns:p14="http://schemas.microsoft.com/office/powerpoint/2010/main" val="140282667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aster English">
  <a:themeElements>
    <a:clrScheme name="Benutzerdefiniert 47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C80F0F"/>
      </a:accent1>
      <a:accent2>
        <a:srgbClr val="89AE10"/>
      </a:accent2>
      <a:accent3>
        <a:srgbClr val="FDC400"/>
      </a:accent3>
      <a:accent4>
        <a:srgbClr val="F8E946"/>
      </a:accent4>
      <a:accent5>
        <a:srgbClr val="0077B2"/>
      </a:accent5>
      <a:accent6>
        <a:srgbClr val="AAAAAA"/>
      </a:accent6>
      <a:hlink>
        <a:srgbClr val="C80F0F"/>
      </a:hlink>
      <a:folHlink>
        <a:srgbClr val="C80F0F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19844</TotalTime>
  <Words>15674</Words>
  <Application>Microsoft Office PowerPoint</Application>
  <PresentationFormat>全屏显示(16:9)</PresentationFormat>
  <Paragraphs>6635</Paragraphs>
  <Slides>77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77</vt:i4>
      </vt:variant>
    </vt:vector>
  </HeadingPairs>
  <TitlesOfParts>
    <vt:vector size="83" baseType="lpstr">
      <vt:lpstr>等线</vt:lpstr>
      <vt:lpstr>Arial</vt:lpstr>
      <vt:lpstr>Calibri</vt:lpstr>
      <vt:lpstr>Symbol</vt:lpstr>
      <vt:lpstr>Wingdings</vt:lpstr>
      <vt:lpstr>Master English</vt:lpstr>
      <vt:lpstr>Linsig Intersection Analysis - Phase 1A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GIZ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 East Mobility</dc:title>
  <dc:creator>FEM</dc:creator>
  <cp:lastModifiedBy>Yipeng Du</cp:lastModifiedBy>
  <cp:revision>2236</cp:revision>
  <dcterms:created xsi:type="dcterms:W3CDTF">2017-09-14T11:33:37Z</dcterms:created>
  <dcterms:modified xsi:type="dcterms:W3CDTF">2022-04-06T09:44:25Z</dcterms:modified>
</cp:coreProperties>
</file>