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sldIdLst>
    <p:sldId id="963" r:id="rId2"/>
    <p:sldId id="1008" r:id="rId3"/>
    <p:sldId id="1005" r:id="rId4"/>
    <p:sldId id="1007" r:id="rId5"/>
    <p:sldId id="1006" r:id="rId6"/>
    <p:sldId id="1009" r:id="rId7"/>
    <p:sldId id="1010" r:id="rId8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view" id="{06A8EE0A-3EB7-49D2-A763-54256E95F551}">
          <p14:sldIdLst>
            <p14:sldId id="963"/>
            <p14:sldId id="1008"/>
            <p14:sldId id="1005"/>
            <p14:sldId id="1007"/>
            <p14:sldId id="1006"/>
            <p14:sldId id="1009"/>
            <p14:sldId id="1010"/>
          </p14:sldIdLst>
        </p14:section>
      </p14:sectionLst>
    </p:ext>
    <p:ext uri="{EFAFB233-063F-42B5-8137-9DF3F51BA10A}">
      <p15:sldGuideLst xmlns:p15="http://schemas.microsoft.com/office/powerpoint/2012/main">
        <p15:guide id="4" pos="2880" userDrawn="1">
          <p15:clr>
            <a:srgbClr val="A4A3A4"/>
          </p15:clr>
        </p15:guide>
        <p15:guide id="5" orient="horz" pos="16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echsel, Julia GIZ" initials="DJG" lastIdx="1" clrIdx="0">
    <p:extLst>
      <p:ext uri="{19B8F6BF-5375-455C-9EA6-DF929625EA0E}">
        <p15:presenceInfo xmlns:p15="http://schemas.microsoft.com/office/powerpoint/2012/main" userId="S-1-5-21-3211005450-2565063988-1429816208-98754" providerId="AD"/>
      </p:ext>
    </p:extLst>
  </p:cmAuthor>
  <p:cmAuthor id="2" name="Strobel, Chiara GIZ" initials="SCG" lastIdx="15" clrIdx="1">
    <p:extLst>
      <p:ext uri="{19B8F6BF-5375-455C-9EA6-DF929625EA0E}">
        <p15:presenceInfo xmlns:p15="http://schemas.microsoft.com/office/powerpoint/2012/main" userId="S-1-5-21-3211005450-2565063988-1429816208-146432" providerId="AD"/>
      </p:ext>
    </p:extLst>
  </p:cmAuthor>
  <p:cmAuthor id="3" name="Bauer, Vanessa GIZ" initials="BVG" lastIdx="18" clrIdx="2">
    <p:extLst>
      <p:ext uri="{19B8F6BF-5375-455C-9EA6-DF929625EA0E}">
        <p15:presenceInfo xmlns:p15="http://schemas.microsoft.com/office/powerpoint/2012/main" userId="S-1-5-21-3211005450-2565063988-1429816208-973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  <a:srgbClr val="F6B859"/>
    <a:srgbClr val="FF7F7F"/>
    <a:srgbClr val="DD6E6E"/>
    <a:srgbClr val="C80F0F"/>
    <a:srgbClr val="FFFFFF"/>
    <a:srgbClr val="CC00CC"/>
    <a:srgbClr val="0688A5"/>
    <a:srgbClr val="F8E94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6349" autoAdjust="0"/>
  </p:normalViewPr>
  <p:slideViewPr>
    <p:cSldViewPr snapToGrid="0">
      <p:cViewPr>
        <p:scale>
          <a:sx n="125" d="100"/>
          <a:sy n="125" d="100"/>
        </p:scale>
        <p:origin x="1308" y="402"/>
      </p:cViewPr>
      <p:guideLst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30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11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F:\Yanji\YJ_Sim\SUMO_Yanji\traffic%20flow%20input&amp;evaluation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zh-CN"/>
              <a:t>各进口道排队长度对比</a:t>
            </a:r>
          </a:p>
        </c:rich>
      </c:tx>
      <c:layout>
        <c:manualLayout>
          <c:xMode val="edge"/>
          <c:yMode val="edge"/>
          <c:x val="0.67314150723776323"/>
          <c:y val="0.125858843575746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观测值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cal!$D$3:$D$12</c:f>
              <c:numCache>
                <c:formatCode>General</c:formatCode>
                <c:ptCount val="10"/>
                <c:pt idx="0">
                  <c:v>21</c:v>
                </c:pt>
                <c:pt idx="1">
                  <c:v>13</c:v>
                </c:pt>
                <c:pt idx="2">
                  <c:v>25</c:v>
                </c:pt>
                <c:pt idx="3">
                  <c:v>11</c:v>
                </c:pt>
                <c:pt idx="4">
                  <c:v>22</c:v>
                </c:pt>
                <c:pt idx="5">
                  <c:v>22</c:v>
                </c:pt>
                <c:pt idx="6">
                  <c:v>14</c:v>
                </c:pt>
                <c:pt idx="7">
                  <c:v>14</c:v>
                </c:pt>
                <c:pt idx="8">
                  <c:v>12</c:v>
                </c:pt>
                <c:pt idx="9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5A-42E9-ADA7-11BBE7DF578F}"/>
            </c:ext>
          </c:extLst>
        </c:ser>
        <c:ser>
          <c:idx val="1"/>
          <c:order val="1"/>
          <c:tx>
            <c:v>模型值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cal!$F$3:$F$12</c:f>
              <c:numCache>
                <c:formatCode>General</c:formatCode>
                <c:ptCount val="10"/>
                <c:pt idx="0">
                  <c:v>21</c:v>
                </c:pt>
                <c:pt idx="1">
                  <c:v>15</c:v>
                </c:pt>
                <c:pt idx="2">
                  <c:v>26</c:v>
                </c:pt>
                <c:pt idx="3">
                  <c:v>11</c:v>
                </c:pt>
                <c:pt idx="4">
                  <c:v>24</c:v>
                </c:pt>
                <c:pt idx="5">
                  <c:v>22</c:v>
                </c:pt>
                <c:pt idx="6">
                  <c:v>13</c:v>
                </c:pt>
                <c:pt idx="7">
                  <c:v>13</c:v>
                </c:pt>
                <c:pt idx="8">
                  <c:v>14</c:v>
                </c:pt>
                <c:pt idx="9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5A-42E9-ADA7-11BBE7DF57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84405215"/>
        <c:axId val="1484406463"/>
      </c:lineChart>
      <c:catAx>
        <c:axId val="148440521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/>
                  <a:t>进口道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84406463"/>
        <c:crosses val="autoZero"/>
        <c:auto val="1"/>
        <c:lblAlgn val="ctr"/>
        <c:lblOffset val="100"/>
        <c:noMultiLvlLbl val="0"/>
      </c:catAx>
      <c:valAx>
        <c:axId val="14844064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/>
                  <a:t>排队车辆数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84405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Stopping </a:t>
            </a:r>
            <a:r>
              <a:rPr lang="en-US" dirty="0"/>
              <a:t>time comparison (AM)</a:t>
            </a:r>
            <a:endParaRPr lang="zh-CN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evaluation!$A$11</c:f>
              <c:strCache>
                <c:ptCount val="1"/>
                <c:pt idx="0">
                  <c:v>east-west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(evaluation!$C$1:$C$2,evaluation!$E$1:$F$2)</c:f>
              <c:multiLvlStrCache>
                <c:ptCount val="3"/>
                <c:lvl>
                  <c:pt idx="0">
                    <c:v>Before-BRT am</c:v>
                  </c:pt>
                  <c:pt idx="1">
                    <c:v>with-BRT am</c:v>
                  </c:pt>
                  <c:pt idx="2">
                    <c:v>with-BRT am</c:v>
                  </c:pt>
                </c:lvl>
                <c:lvl>
                  <c:pt idx="0">
                    <c:v>CAR</c:v>
                  </c:pt>
                  <c:pt idx="1">
                    <c:v>CAR</c:v>
                  </c:pt>
                  <c:pt idx="2">
                    <c:v>BUS</c:v>
                  </c:pt>
                </c:lvl>
              </c:multiLvlStrCache>
            </c:multiLvlStrRef>
          </c:cat>
          <c:val>
            <c:numRef>
              <c:f>(evaluation!$C$13,evaluation!$E$13)</c:f>
              <c:numCache>
                <c:formatCode>General</c:formatCode>
                <c:ptCount val="2"/>
                <c:pt idx="0">
                  <c:v>110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10-4CA5-B23C-80BC4819A2FE}"/>
            </c:ext>
          </c:extLst>
        </c:ser>
        <c:ser>
          <c:idx val="1"/>
          <c:order val="1"/>
          <c:tx>
            <c:strRef>
              <c:f>evaluation!$A$15</c:f>
              <c:strCache>
                <c:ptCount val="1"/>
                <c:pt idx="0">
                  <c:v>west-east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(evaluation!$C$1:$C$2,evaluation!$E$1:$F$2)</c:f>
              <c:multiLvlStrCache>
                <c:ptCount val="3"/>
                <c:lvl>
                  <c:pt idx="0">
                    <c:v>Before-BRT am</c:v>
                  </c:pt>
                  <c:pt idx="1">
                    <c:v>with-BRT am</c:v>
                  </c:pt>
                  <c:pt idx="2">
                    <c:v>with-BRT am</c:v>
                  </c:pt>
                </c:lvl>
                <c:lvl>
                  <c:pt idx="0">
                    <c:v>CAR</c:v>
                  </c:pt>
                  <c:pt idx="1">
                    <c:v>CAR</c:v>
                  </c:pt>
                  <c:pt idx="2">
                    <c:v>BUS</c:v>
                  </c:pt>
                </c:lvl>
              </c:multiLvlStrCache>
            </c:multiLvlStrRef>
          </c:cat>
          <c:val>
            <c:numRef>
              <c:f>(evaluation!$C$17,evaluation!$E$17)</c:f>
              <c:numCache>
                <c:formatCode>General</c:formatCode>
                <c:ptCount val="2"/>
                <c:pt idx="0">
                  <c:v>102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10-4CA5-B23C-80BC4819A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220559"/>
        <c:axId val="37220143"/>
      </c:barChart>
      <c:catAx>
        <c:axId val="37220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7220143"/>
        <c:crosses val="autoZero"/>
        <c:auto val="1"/>
        <c:lblAlgn val="ctr"/>
        <c:lblOffset val="100"/>
        <c:noMultiLvlLbl val="0"/>
      </c:catAx>
      <c:valAx>
        <c:axId val="37220143"/>
        <c:scaling>
          <c:orientation val="minMax"/>
          <c:max val="1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stoping time (s/veh)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7220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zh-CN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Stopping time comparison (PM)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evaluation!$A$11</c:f>
              <c:strCache>
                <c:ptCount val="1"/>
                <c:pt idx="0">
                  <c:v>east-west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(evaluation!$D$1:$D$2,evaluation!$G$1:$H$2)</c:f>
              <c:multiLvlStrCache>
                <c:ptCount val="3"/>
                <c:lvl>
                  <c:pt idx="0">
                    <c:v>Before-BRT  pm</c:v>
                  </c:pt>
                  <c:pt idx="1">
                    <c:v>with-BRT pm</c:v>
                  </c:pt>
                  <c:pt idx="2">
                    <c:v>with-BRT pm</c:v>
                  </c:pt>
                </c:lvl>
                <c:lvl>
                  <c:pt idx="0">
                    <c:v>CAR</c:v>
                  </c:pt>
                  <c:pt idx="1">
                    <c:v>CAR</c:v>
                  </c:pt>
                  <c:pt idx="2">
                    <c:v>BUS</c:v>
                  </c:pt>
                </c:lvl>
              </c:multiLvlStrCache>
            </c:multiLvlStrRef>
          </c:cat>
          <c:val>
            <c:numRef>
              <c:f>(evaluation!$D$13,evaluation!$G$13)</c:f>
              <c:numCache>
                <c:formatCode>General</c:formatCode>
                <c:ptCount val="2"/>
                <c:pt idx="0">
                  <c:v>143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7D-4F0F-BD84-13FC3B27F6C2}"/>
            </c:ext>
          </c:extLst>
        </c:ser>
        <c:ser>
          <c:idx val="1"/>
          <c:order val="1"/>
          <c:tx>
            <c:strRef>
              <c:f>evaluation!$A$15</c:f>
              <c:strCache>
                <c:ptCount val="1"/>
                <c:pt idx="0">
                  <c:v>west-east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(evaluation!$D$1:$D$2,evaluation!$G$1:$H$2)</c:f>
              <c:multiLvlStrCache>
                <c:ptCount val="3"/>
                <c:lvl>
                  <c:pt idx="0">
                    <c:v>Before-BRT  pm</c:v>
                  </c:pt>
                  <c:pt idx="1">
                    <c:v>with-BRT pm</c:v>
                  </c:pt>
                  <c:pt idx="2">
                    <c:v>with-BRT pm</c:v>
                  </c:pt>
                </c:lvl>
                <c:lvl>
                  <c:pt idx="0">
                    <c:v>CAR</c:v>
                  </c:pt>
                  <c:pt idx="1">
                    <c:v>CAR</c:v>
                  </c:pt>
                  <c:pt idx="2">
                    <c:v>BUS</c:v>
                  </c:pt>
                </c:lvl>
              </c:multiLvlStrCache>
            </c:multiLvlStrRef>
          </c:cat>
          <c:val>
            <c:numRef>
              <c:f>(evaluation!$D$17,evaluation!$G$17)</c:f>
              <c:numCache>
                <c:formatCode>General</c:formatCode>
                <c:ptCount val="2"/>
                <c:pt idx="0">
                  <c:v>133</c:v>
                </c:pt>
                <c:pt idx="1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7D-4F0F-BD84-13FC3B27F6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220559"/>
        <c:axId val="37220143"/>
      </c:barChart>
      <c:catAx>
        <c:axId val="37220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7220143"/>
        <c:crosses val="autoZero"/>
        <c:auto val="1"/>
        <c:lblAlgn val="ctr"/>
        <c:lblOffset val="100"/>
        <c:noMultiLvlLbl val="0"/>
      </c:catAx>
      <c:valAx>
        <c:axId val="37220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stoping time (s/veh)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7220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3BDE53C-E68A-42E6-AFB0-AF5C1BDE8E3C}" type="datetimeFigureOut">
              <a:rPr lang="en-GB" smtClean="0"/>
              <a:pPr/>
              <a:t>06/04/2022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045F879-0589-40D4-B0E5-B74D0CAD5C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952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387626"/>
            <a:ext cx="8893865" cy="3541395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1898957"/>
            <a:ext cx="8893865" cy="303006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166847" y="1685441"/>
            <a:ext cx="211456" cy="457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4039259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E811CB-7FCA-4A5D-AEB1-6B1CBCA3A7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24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2634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4474945"/>
          </a:xfrm>
          <a:solidFill>
            <a:schemeClr val="bg2"/>
          </a:solidFill>
        </p:spPr>
        <p:txBody>
          <a:bodyPr tIns="1440000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35796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7" y="240212"/>
            <a:ext cx="4839634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AF2015D-9762-47AA-9BD6-3FA6CCC0648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9155CDF-51BB-4405-BA32-5377DA778282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0DC7F6F-F5EA-41B6-BA59-091605C586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AA5DDD-B7D2-44C4-84F6-785C251D3F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695480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35796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528944" y="24550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4839635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771484-3E18-42CC-9FC0-9F82AA9D780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8CA2D01-3632-4469-ADBB-EBBA0B26DDDC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F12524-47B7-4E4B-A82D-4A982EC622B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F91BAF-4218-480C-87A8-87D4B1CDD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9698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728155" y="2444751"/>
            <a:ext cx="4288845" cy="2155568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23134" y="2444751"/>
            <a:ext cx="4288845" cy="2155568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3962161" cy="12497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55732" y="1020969"/>
            <a:ext cx="3954917" cy="12497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2043D58-AA3C-40BE-BEAB-11A19348439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4D7C1B7-C9F5-4A98-9064-E7E6A3B10AEA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195C9E7-AD30-401E-97F1-ECD1F6426F9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D02F96E-9198-496A-A4B1-6804F455A1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9594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140868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23135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467551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58600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485284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F501F9B-7E1C-4D10-BFA8-F160A61CBB4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E9E42180-8A51-424B-8F40-A6343CF40A80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AC48705-A504-41C9-A7C4-A310E36C3CF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0DBE614-6EA1-4B61-BE6D-D779C0E5AD8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1923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9816" y="3296581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49816" y="2831016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49816" y="3008487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9818" y="1499275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6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348457" y="3296581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348457" y="2831016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348457" y="3008487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3348459" y="1499275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600" dirty="0">
                <a:solidFill>
                  <a:schemeClr val="tx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Photo</a:t>
            </a:r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6247098" y="3296581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247098" y="2831016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247098" y="3008487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6247100" y="1499275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6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D138DF-0689-42A1-BBDF-4599B8C4F19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125C8165-0122-43E4-864E-8B43F3A7749A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48531D5-774B-43B2-BF9F-942049A2E30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567733F-77B6-4DB6-99E1-00F2DD5496B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015069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E92EAB6-E800-4824-9AA6-CF3265D2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B9410-0BD8-4C45-B886-BDF010EBA26A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C747616-D15A-4B76-A750-E3C2CAED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01D67F9-3FD2-4133-A359-8B5B0987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3591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16B152-C723-4A5A-B297-A295FE85C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37" b="2296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5938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3495469"/>
          </a:xfrm>
        </p:spPr>
        <p:txBody>
          <a:bodyPr/>
          <a:lstStyle>
            <a:lvl1pPr marL="228600" indent="-228600">
              <a:spcBef>
                <a:spcPts val="18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452EF93-E523-4879-A016-E498F54384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153431B-7D6D-4B55-A0DF-4377721478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altLang="zh-CN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90EEF8-EC05-4B47-999A-57A36EBAB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6190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4476494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4572000" y="933450"/>
            <a:ext cx="0" cy="6858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166847" y="421640"/>
            <a:ext cx="211456" cy="457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1570255"/>
            <a:ext cx="8893865" cy="303006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7497022" y="1475105"/>
            <a:ext cx="1246909" cy="860367"/>
          </a:xfrm>
          <a:prstGeom prst="rect">
            <a:avLst/>
          </a:prstGeom>
        </p:spPr>
      </p:pic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3704147"/>
            <a:ext cx="7970837" cy="219291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29" name="1.">
            <a:extLst>
              <a:ext uri="{FF2B5EF4-FFF2-40B4-BE49-F238E27FC236}">
                <a16:creationId xmlns:a16="http://schemas.microsoft.com/office/drawing/2014/main" id="{DF731E94-BC4E-4147-8280-79F13CCEF08B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6B919EA4-50E9-46C9-AC5A-76AC20E25106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36FCB48E-A225-433E-9552-1EC05D2E90CB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308DC210-80AE-4E96-8C9E-08E1D0F3C4B1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A10962-7562-45EF-9BCC-CF8E4A8ECD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E9F81AD-9A76-43DA-9784-36EF272ECCE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DF0250-D30F-4BC8-BDE1-DB1BD32523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8F0E3FB-E27A-4457-B526-B2D2906906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FC53F5D-C099-4AB8-BEA0-0C0599C54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7497546" y="772118"/>
            <a:ext cx="387893" cy="590931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71BF95A1-C507-454F-AD5B-C1AE17A76F07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355A07BF-0F32-412A-AAD2-48911D07B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B2564D52-B4AC-4D61-B46E-BE3CE7851C95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9A38222B-6179-4D47-87DD-F77D00C82A5F}"/>
              </a:ext>
            </a:extLst>
          </p:cNvPr>
          <p:cNvSpPr/>
          <p:nvPr userDrawn="1"/>
        </p:nvSpPr>
        <p:spPr bwMode="gray">
          <a:xfrm>
            <a:off x="7530036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18847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5699" y="2052949"/>
            <a:ext cx="7472602" cy="38010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200"/>
              </a:spcBef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4858B5A-3D9C-44AE-ADA7-B7DF2E93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F1AD-6C0A-448D-A1B1-A5CBA2C81662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743612B-9303-4BD1-8570-21C327D0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4C8BC3-F5EC-4CDC-BEF6-A683BD9D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38352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4476494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4572000" y="933450"/>
            <a:ext cx="0" cy="6858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1570255"/>
            <a:ext cx="8893865" cy="303006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900000" bIns="684000" anchor="b">
            <a:noAutofit/>
          </a:bodyPr>
          <a:lstStyle>
            <a:lvl1pPr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Intermediate slide, photo</a:t>
            </a:r>
            <a:br>
              <a:rPr lang="en-GB" dirty="0"/>
            </a:br>
            <a:r>
              <a:rPr lang="en-GB" dirty="0"/>
              <a:t>(interchangeable)</a:t>
            </a:r>
          </a:p>
        </p:txBody>
      </p:sp>
      <p:sp>
        <p:nvSpPr>
          <p:cNvPr id="28" name="1.">
            <a:extLst>
              <a:ext uri="{FF2B5EF4-FFF2-40B4-BE49-F238E27FC236}">
                <a16:creationId xmlns:a16="http://schemas.microsoft.com/office/drawing/2014/main" id="{0BCFDBF6-0C4F-4BA9-84EB-ED3466065719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9" name="2.">
            <a:extLst>
              <a:ext uri="{FF2B5EF4-FFF2-40B4-BE49-F238E27FC236}">
                <a16:creationId xmlns:a16="http://schemas.microsoft.com/office/drawing/2014/main" id="{918BC469-7392-45B5-882F-1B971DBE17B2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0" name="3.">
            <a:extLst>
              <a:ext uri="{FF2B5EF4-FFF2-40B4-BE49-F238E27FC236}">
                <a16:creationId xmlns:a16="http://schemas.microsoft.com/office/drawing/2014/main" id="{431D4BE7-4DC0-4A8D-8A4E-899AB39C9BFA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1" name="how">
            <a:extLst>
              <a:ext uri="{FF2B5EF4-FFF2-40B4-BE49-F238E27FC236}">
                <a16:creationId xmlns:a16="http://schemas.microsoft.com/office/drawing/2014/main" id="{CFE17404-D559-410E-817A-BE37032A4EC8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5D92098-BA3C-4707-8ABA-0C27A011DB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0183E5C-1044-45C1-A242-0FE04DF09016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5C6D00-0E00-4289-836D-A87919E2F9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45153B9-0A46-4ECF-876F-E46153C49C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90E96F9-8FB8-41D7-9257-7179FD053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18" r="36621"/>
          <a:stretch/>
        </p:blipFill>
        <p:spPr>
          <a:xfrm>
            <a:off x="7497546" y="772118"/>
            <a:ext cx="387893" cy="590931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7BCCCE2-341A-478B-A3EC-6046F8A5D497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3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78A59224-4957-4C08-BE65-D8BD25A23E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D3A98BB7-764F-4350-BD71-C6758C885B37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4" name="Rechteck">
            <a:extLst>
              <a:ext uri="{FF2B5EF4-FFF2-40B4-BE49-F238E27FC236}">
                <a16:creationId xmlns:a16="http://schemas.microsoft.com/office/drawing/2014/main" id="{C2B577D0-C8DA-42B1-BF4C-EE3ACF0A05FC}"/>
              </a:ext>
            </a:extLst>
          </p:cNvPr>
          <p:cNvSpPr/>
          <p:nvPr userDrawn="1"/>
        </p:nvSpPr>
        <p:spPr bwMode="gray">
          <a:xfrm>
            <a:off x="7530036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97821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403C02B-EA48-4260-811D-43CCEC0F65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48D5F2-9305-410B-AA0E-970B7048FCA5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572318F-C167-4A9B-9214-245E7E1B67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A6A7C1-5347-4031-950E-FE89F744C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39757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64027"/>
            <a:ext cx="8567183" cy="27056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9263" y="581026"/>
            <a:ext cx="8567737" cy="376238"/>
          </a:xfrm>
        </p:spPr>
        <p:txBody>
          <a:bodyPr vert="horz" lIns="0" tIns="0" rIns="72000" bIns="0" rtlCol="0" anchor="t">
            <a:noAutofit/>
          </a:bodyPr>
          <a:lstStyle>
            <a:lvl1pPr>
              <a:defRPr lang="de-DE" sz="1400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sub-line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7" y="1020969"/>
            <a:ext cx="7172683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548EA6-0BD4-4DE9-880C-9051257B82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165184F-80B4-48DD-B14F-CA1C671F4584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E7CC3B-6035-4291-B04F-DE018A6C968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D360B5D-15C8-4DDF-99B9-68062FEA37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2358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88468" y="1020969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4E7BC60-DC17-4952-AA54-E728E1C62BD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B2BF89E-0805-4B8F-8649-EC67450C7171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16123A0-A869-46F1-9E20-A4CCE7F665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9EFEB5C-119E-416E-84F6-79F25273C8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9789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284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2EA4DEB-4859-40BB-BA0A-9D4E262D70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BCDC62-6C4E-4CDF-8272-859CEE145715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FE8A212-1664-4A14-896F-DC3AE0C13F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3C8D80-6BFD-4466-8E36-54C951F12D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3206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84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r">
            <a:extLst>
              <a:ext uri="{FF2B5EF4-FFF2-40B4-BE49-F238E27FC236}">
                <a16:creationId xmlns:a16="http://schemas.microsoft.com/office/drawing/2014/main" id="{49D9F131-2158-4CE8-878F-18E76BB55EA7}"/>
              </a:ext>
            </a:extLst>
          </p:cNvPr>
          <p:cNvSpPr/>
          <p:nvPr userDrawn="1"/>
        </p:nvSpPr>
        <p:spPr bwMode="gray">
          <a:xfrm>
            <a:off x="8167688" y="4600319"/>
            <a:ext cx="849312" cy="51896"/>
          </a:xfrm>
          <a:prstGeom prst="rect">
            <a:avLst/>
          </a:prstGeom>
          <a:solidFill>
            <a:srgbClr val="0688A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846523" y="4926383"/>
            <a:ext cx="5775978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 spc="38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altLang="zh-CN" dirty="0"/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59417" y="4926383"/>
            <a:ext cx="533639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600" spc="38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97ED6C-E320-4145-BB97-BABF6D121A8D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449817" y="4926383"/>
            <a:ext cx="45085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600" spc="38" baseline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BA7763BA-D29F-4859-88A9-E457D7D050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708149" y="4931713"/>
            <a:ext cx="0" cy="77787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D7B3BF4D-6640-4657-BD72-5F4E0852873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7820" y="4931714"/>
            <a:ext cx="0" cy="77787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body" idx="1"/>
          </p:nvPr>
        </p:nvSpPr>
        <p:spPr bwMode="gray">
          <a:xfrm>
            <a:off x="449818" y="1020969"/>
            <a:ext cx="7172684" cy="3495470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288DB87F-225C-44F9-8B2F-85DB9A3E08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9817" y="240212"/>
            <a:ext cx="7172684" cy="540544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/>
          <a:p>
            <a:r>
              <a:rPr lang="en-GB"/>
              <a:t>Click to edit headline</a:t>
            </a:r>
            <a:endParaRPr lang="en-GB" dirty="0"/>
          </a:p>
        </p:txBody>
      </p:sp>
      <p:pic>
        <p:nvPicPr>
          <p:cNvPr id="16" name="图形 15">
            <a:extLst>
              <a:ext uri="{FF2B5EF4-FFF2-40B4-BE49-F238E27FC236}">
                <a16:creationId xmlns:a16="http://schemas.microsoft.com/office/drawing/2014/main" id="{F6D27F2A-87B2-4DCF-9B25-767F19EF35C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167688" y="4652216"/>
            <a:ext cx="849312" cy="21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7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58" r:id="rId2"/>
    <p:sldLayoutId id="2147483822" r:id="rId3"/>
    <p:sldLayoutId id="2147483826" r:id="rId4"/>
    <p:sldLayoutId id="2147483825" r:id="rId5"/>
    <p:sldLayoutId id="2147483829" r:id="rId6"/>
    <p:sldLayoutId id="2147483838" r:id="rId7"/>
    <p:sldLayoutId id="2147483828" r:id="rId8"/>
    <p:sldLayoutId id="2147483830" r:id="rId9"/>
    <p:sldLayoutId id="2147483831" r:id="rId10"/>
    <p:sldLayoutId id="2147483835" r:id="rId11"/>
    <p:sldLayoutId id="2147483837" r:id="rId12"/>
    <p:sldLayoutId id="2147483839" r:id="rId13"/>
    <p:sldLayoutId id="2147483846" r:id="rId14"/>
    <p:sldLayoutId id="2147483841" r:id="rId15"/>
    <p:sldLayoutId id="2147483840" r:id="rId16"/>
  </p:sldLayoutIdLst>
  <p:transition>
    <p:fade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6213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Symbol" panose="05050102010706020507" pitchFamily="18" charset="2"/>
        <a:buChar char="-"/>
        <a:defRPr lang="de-DE" sz="11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8" userDrawn="1">
          <p15:clr>
            <a:srgbClr val="F26B43"/>
          </p15:clr>
        </p15:guide>
        <p15:guide id="5" orient="horz" pos="3162" userDrawn="1">
          <p15:clr>
            <a:srgbClr val="F26B43"/>
          </p15:clr>
        </p15:guide>
        <p15:guide id="7" pos="5680" userDrawn="1">
          <p15:clr>
            <a:srgbClr val="F26B43"/>
          </p15:clr>
        </p15:guide>
        <p15:guide id="8" pos="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CE05DB6A-2A74-478D-8944-1FF549DF27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49" b="27024"/>
          <a:stretch/>
        </p:blipFill>
        <p:spPr>
          <a:xfrm>
            <a:off x="122238" y="292480"/>
            <a:ext cx="8894762" cy="2279270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79B4D446-645D-4241-B647-396F463545BE}"/>
              </a:ext>
            </a:extLst>
          </p:cNvPr>
          <p:cNvSpPr txBox="1">
            <a:spLocks/>
          </p:cNvSpPr>
          <p:nvPr/>
        </p:nvSpPr>
        <p:spPr bwMode="gray">
          <a:xfrm>
            <a:off x="126999" y="1344888"/>
            <a:ext cx="4445001" cy="3030064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stretch>
              <a:fillRect l="-10" r="-10"/>
            </a:stretch>
          </a:blipFill>
        </p:spPr>
        <p:txBody>
          <a:bodyPr vert="horz" wrap="square" lIns="180000" tIns="0" rIns="0" bIns="103680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dirty="0"/>
              <a:t>Microsimulation Modelling and Assessment - </a:t>
            </a:r>
            <a:r>
              <a:rPr lang="en-US" altLang="zh-CN" sz="1800" dirty="0" err="1"/>
              <a:t>Yanxi</a:t>
            </a:r>
            <a:r>
              <a:rPr lang="en-US" altLang="zh-CN" sz="1800" dirty="0"/>
              <a:t> Jie to Shenhua Jie</a:t>
            </a:r>
            <a:endParaRPr lang="zh-CN" altLang="en-US" sz="1800" dirty="0"/>
          </a:p>
        </p:txBody>
      </p:sp>
      <p:sp>
        <p:nvSpPr>
          <p:cNvPr id="15" name="文本占位符 2">
            <a:extLst>
              <a:ext uri="{FF2B5EF4-FFF2-40B4-BE49-F238E27FC236}">
                <a16:creationId xmlns:a16="http://schemas.microsoft.com/office/drawing/2014/main" id="{7F057CF4-A274-4488-997B-C74589CB7602}"/>
              </a:ext>
            </a:extLst>
          </p:cNvPr>
          <p:cNvSpPr txBox="1">
            <a:spLocks/>
          </p:cNvSpPr>
          <p:nvPr/>
        </p:nvSpPr>
        <p:spPr bwMode="gray">
          <a:xfrm>
            <a:off x="129381" y="3513140"/>
            <a:ext cx="4092100" cy="1067985"/>
          </a:xfrm>
          <a:prstGeom prst="rect">
            <a:avLst/>
          </a:prstGeom>
        </p:spPr>
        <p:txBody>
          <a:bodyPr vert="horz" wrap="square" lIns="180000" tIns="0" rIns="72000" bIns="0" rtlCol="0">
            <a:sp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00" b="1" dirty="0"/>
              <a:t>Jilin Yanji Low-Carbon Climate-Resilient Healthy City Project</a:t>
            </a:r>
          </a:p>
          <a:p>
            <a:r>
              <a:rPr lang="en-US" altLang="zh-CN" sz="1000" b="1" dirty="0"/>
              <a:t>2 April, 2022</a:t>
            </a:r>
          </a:p>
          <a:p>
            <a:r>
              <a:rPr lang="en-US" altLang="zh-CN" sz="800" dirty="0"/>
              <a:t>Consulting services for Low-Carbon City Action Plan Preparation; Traffic Impact Assessment, Modeling and Evaluation; Parking Management Study; BRT Operation Capacity Development; BRT Network Planning; and Pedestrian and Bicycle and Universal Design Master planning (CS4)</a:t>
            </a:r>
          </a:p>
        </p:txBody>
      </p:sp>
      <p:pic>
        <p:nvPicPr>
          <p:cNvPr id="16" name="图片占位符 16">
            <a:extLst>
              <a:ext uri="{FF2B5EF4-FFF2-40B4-BE49-F238E27FC236}">
                <a16:creationId xmlns:a16="http://schemas.microsoft.com/office/drawing/2014/main" id="{13B277E2-B20C-460E-9836-7142FA052E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51" r="529"/>
          <a:stretch/>
        </p:blipFill>
        <p:spPr>
          <a:xfrm>
            <a:off x="3760870" y="4597534"/>
            <a:ext cx="1622260" cy="422141"/>
          </a:xfrm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8B7B15B6-F15E-4003-AE6A-01C576D33ABD}"/>
              </a:ext>
            </a:extLst>
          </p:cNvPr>
          <p:cNvSpPr txBox="1">
            <a:spLocks/>
          </p:cNvSpPr>
          <p:nvPr/>
        </p:nvSpPr>
        <p:spPr bwMode="gray">
          <a:xfrm>
            <a:off x="4576761" y="1196363"/>
            <a:ext cx="4437858" cy="3030064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stretch>
              <a:fillRect l="-10" r="-10"/>
            </a:stretch>
          </a:blipFill>
        </p:spPr>
        <p:txBody>
          <a:bodyPr vert="horz" wrap="square" lIns="180000" tIns="0" rIns="72000" bIns="103680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800" dirty="0"/>
              <a:t>延西街</a:t>
            </a:r>
            <a:r>
              <a:rPr lang="en-US" altLang="zh-CN" sz="1800" dirty="0"/>
              <a:t>-</a:t>
            </a:r>
            <a:r>
              <a:rPr lang="zh-CN" altLang="en-US" sz="1800" dirty="0"/>
              <a:t>参花街路段微观仿真建模与评价</a:t>
            </a:r>
            <a:endParaRPr lang="en-US" altLang="zh-CN" sz="1800" dirty="0"/>
          </a:p>
        </p:txBody>
      </p:sp>
      <p:sp>
        <p:nvSpPr>
          <p:cNvPr id="19" name="文本占位符 2">
            <a:extLst>
              <a:ext uri="{FF2B5EF4-FFF2-40B4-BE49-F238E27FC236}">
                <a16:creationId xmlns:a16="http://schemas.microsoft.com/office/drawing/2014/main" id="{F7EC3B52-7110-4AC8-9E31-9C7111C9FBA5}"/>
              </a:ext>
            </a:extLst>
          </p:cNvPr>
          <p:cNvSpPr txBox="1">
            <a:spLocks/>
          </p:cNvSpPr>
          <p:nvPr/>
        </p:nvSpPr>
        <p:spPr bwMode="gray">
          <a:xfrm>
            <a:off x="4574382" y="3514768"/>
            <a:ext cx="4437858" cy="863313"/>
          </a:xfrm>
          <a:prstGeom prst="rect">
            <a:avLst/>
          </a:prstGeom>
        </p:spPr>
        <p:txBody>
          <a:bodyPr vert="horz" wrap="square" lIns="180000" tIns="0" rIns="72000" bIns="0" rtlCol="0">
            <a:sp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b="1" dirty="0"/>
              <a:t>亚行贷款吉林延吉低碳气候适应型健康城市项目</a:t>
            </a:r>
            <a:endParaRPr lang="en-US" altLang="zh-CN" sz="1000" b="1" dirty="0"/>
          </a:p>
          <a:p>
            <a:r>
              <a:rPr lang="en-US" altLang="zh-CN" sz="1000" b="1" dirty="0"/>
              <a:t>2022</a:t>
            </a:r>
            <a:r>
              <a:rPr lang="zh-CN" altLang="en-US" sz="1000" b="1" dirty="0"/>
              <a:t>年</a:t>
            </a:r>
            <a:r>
              <a:rPr lang="en-US" altLang="zh-CN" sz="1000" b="1" dirty="0"/>
              <a:t>4</a:t>
            </a:r>
            <a:r>
              <a:rPr lang="zh-CN" altLang="en-US" sz="1000" b="1" dirty="0"/>
              <a:t>月</a:t>
            </a:r>
            <a:r>
              <a:rPr lang="en-US" altLang="zh-CN" sz="1000" b="1" dirty="0"/>
              <a:t>2</a:t>
            </a:r>
            <a:r>
              <a:rPr lang="zh-CN" altLang="en-US" sz="1000" b="1" dirty="0"/>
              <a:t>日</a:t>
            </a:r>
            <a:endParaRPr lang="en-US" altLang="zh-CN" sz="1000" b="1" dirty="0"/>
          </a:p>
          <a:p>
            <a:r>
              <a:rPr lang="zh-CN" altLang="en-US" sz="800" dirty="0"/>
              <a:t>机构能力建设</a:t>
            </a:r>
            <a:r>
              <a:rPr lang="en-US" altLang="zh-CN" sz="800" dirty="0"/>
              <a:t>CS4——</a:t>
            </a:r>
            <a:r>
              <a:rPr lang="zh-CN" altLang="en-US" sz="800" dirty="0"/>
              <a:t>低碳城市行动计划、交通影响评估、停车管理研究、</a:t>
            </a:r>
            <a:r>
              <a:rPr lang="en-US" altLang="zh-CN" sz="800" dirty="0"/>
              <a:t>BRT</a:t>
            </a:r>
            <a:r>
              <a:rPr lang="zh-CN" altLang="en-US" sz="800" dirty="0"/>
              <a:t>运营能力建设、</a:t>
            </a:r>
            <a:r>
              <a:rPr lang="en-US" altLang="zh-CN" sz="800" dirty="0"/>
              <a:t>BRT</a:t>
            </a:r>
            <a:r>
              <a:rPr lang="zh-CN" altLang="en-US" sz="800" dirty="0"/>
              <a:t>线网规划、慢行交通总体规划设计咨询服务</a:t>
            </a:r>
            <a:endParaRPr lang="en-US" altLang="zh-CN" sz="800" dirty="0"/>
          </a:p>
        </p:txBody>
      </p:sp>
    </p:spTree>
    <p:extLst>
      <p:ext uri="{BB962C8B-B14F-4D97-AF65-F5344CB8AC3E}">
        <p14:creationId xmlns:p14="http://schemas.microsoft.com/office/powerpoint/2010/main" val="275730638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B57CFA-DC7B-4034-AF26-3ADC844B37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C63C62-A771-4FA5-BD74-6870FA9C40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5E420C6-74CE-4BE1-B395-20604E3CE7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6"/>
          <a:stretch/>
        </p:blipFill>
        <p:spPr>
          <a:xfrm>
            <a:off x="122238" y="123825"/>
            <a:ext cx="8894762" cy="439261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0A6B144-FA70-4C73-A07A-0CEF672AB774}"/>
              </a:ext>
            </a:extLst>
          </p:cNvPr>
          <p:cNvSpPr txBox="1"/>
          <p:nvPr/>
        </p:nvSpPr>
        <p:spPr>
          <a:xfrm>
            <a:off x="122238" y="140075"/>
            <a:ext cx="3283902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1.1 </a:t>
            </a:r>
            <a:r>
              <a:rPr lang="zh-CN" altLang="en-US" sz="1200" b="1" dirty="0">
                <a:latin typeface="+mj-ea"/>
                <a:ea typeface="+mj-ea"/>
              </a:rPr>
              <a:t>建模与准备</a:t>
            </a:r>
            <a:r>
              <a:rPr lang="en-US" altLang="zh-CN" sz="1200" b="1" dirty="0">
                <a:latin typeface="+mj-ea"/>
                <a:ea typeface="+mj-ea"/>
              </a:rPr>
              <a:t>——</a:t>
            </a:r>
            <a:r>
              <a:rPr lang="zh-CN" altLang="en-US" sz="1200" b="1" dirty="0">
                <a:latin typeface="+mj-ea"/>
                <a:ea typeface="+mj-ea"/>
              </a:rPr>
              <a:t>路网模型与交通流量数据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260688E-C72D-4260-9B1C-FC59BC9B79DB}"/>
              </a:ext>
            </a:extLst>
          </p:cNvPr>
          <p:cNvSpPr txBox="1"/>
          <p:nvPr/>
        </p:nvSpPr>
        <p:spPr>
          <a:xfrm>
            <a:off x="122238" y="4516438"/>
            <a:ext cx="2189889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现在路网模型（延西街</a:t>
            </a:r>
            <a:r>
              <a:rPr lang="en-US" altLang="zh-CN" sz="1100" dirty="0"/>
              <a:t>~</a:t>
            </a:r>
            <a:r>
              <a:rPr lang="zh-CN" altLang="en-US" sz="1100" dirty="0"/>
              <a:t>参花街）</a:t>
            </a:r>
            <a:endParaRPr lang="en-US" altLang="zh-CN" sz="1100" dirty="0"/>
          </a:p>
        </p:txBody>
      </p:sp>
    </p:spTree>
    <p:extLst>
      <p:ext uri="{BB962C8B-B14F-4D97-AF65-F5344CB8AC3E}">
        <p14:creationId xmlns:p14="http://schemas.microsoft.com/office/powerpoint/2010/main" val="226832871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770B5F-1044-4EB1-AC20-271F05C4A95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11A11B-FA98-46D2-AA31-D27AFF6BDB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602B102D-AB4F-40DF-B027-C6299DECA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533881"/>
              </p:ext>
            </p:extLst>
          </p:nvPr>
        </p:nvGraphicFramePr>
        <p:xfrm>
          <a:off x="6587732" y="687691"/>
          <a:ext cx="2429268" cy="157734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04878">
                  <a:extLst>
                    <a:ext uri="{9D8B030D-6E8A-4147-A177-3AD203B41FA5}">
                      <a16:colId xmlns:a16="http://schemas.microsoft.com/office/drawing/2014/main" val="1731277523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27869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300425314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1125532451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1219985572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3413575067"/>
                    </a:ext>
                  </a:extLst>
                </a:gridCol>
              </a:tblGrid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早高峰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508593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140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786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182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1108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239814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187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97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559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843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628011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820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321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936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2077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407698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185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554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932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1671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677432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1192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1015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1815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1677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5699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018204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晚高峰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005107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108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666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432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1206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915535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353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611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1287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435375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775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304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1050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2129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247061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167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539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740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1446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687739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1265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951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1759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2093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6068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791720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3203E7CB-DEB6-45E5-8208-937D66234404}"/>
              </a:ext>
            </a:extLst>
          </p:cNvPr>
          <p:cNvSpPr txBox="1"/>
          <p:nvPr/>
        </p:nvSpPr>
        <p:spPr>
          <a:xfrm>
            <a:off x="6587732" y="451287"/>
            <a:ext cx="2429268" cy="2308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900" dirty="0"/>
              <a:t>参花街路口交通高峰小时流量（</a:t>
            </a:r>
            <a:r>
              <a:rPr lang="en-US" altLang="zh-CN" sz="900" dirty="0"/>
              <a:t>PCU/hr</a:t>
            </a:r>
            <a:r>
              <a:rPr lang="zh-CN" altLang="en-US" sz="900" dirty="0"/>
              <a:t>）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5CB1B4E-672D-4229-8CFF-1ACBF9248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2397920"/>
            <a:ext cx="4449762" cy="21185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494E3AC-58FB-4433-BD0E-9D43FB500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534" y="2397920"/>
            <a:ext cx="2966466" cy="211851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EE00F15-A274-443F-AA74-E8DEEDDA33C4}"/>
              </a:ext>
            </a:extLst>
          </p:cNvPr>
          <p:cNvSpPr txBox="1"/>
          <p:nvPr/>
        </p:nvSpPr>
        <p:spPr>
          <a:xfrm>
            <a:off x="2835041" y="451287"/>
            <a:ext cx="2429268" cy="2308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900" dirty="0"/>
              <a:t>西山街路口交通高峰小时流量（</a:t>
            </a:r>
            <a:r>
              <a:rPr lang="en-US" altLang="zh-CN" sz="900" dirty="0"/>
              <a:t>PCU/hr</a:t>
            </a:r>
            <a:r>
              <a:rPr lang="zh-CN" altLang="en-US" sz="900" dirty="0"/>
              <a:t>）</a:t>
            </a: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87F3154C-93F6-4AB6-BA69-F5D7F5CF49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634040"/>
              </p:ext>
            </p:extLst>
          </p:nvPr>
        </p:nvGraphicFramePr>
        <p:xfrm>
          <a:off x="2835041" y="687691"/>
          <a:ext cx="2429268" cy="157734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04878">
                  <a:extLst>
                    <a:ext uri="{9D8B030D-6E8A-4147-A177-3AD203B41FA5}">
                      <a16:colId xmlns:a16="http://schemas.microsoft.com/office/drawing/2014/main" val="3114570829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4236236203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061102081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3887910857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007122526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3236665180"/>
                    </a:ext>
                  </a:extLst>
                </a:gridCol>
              </a:tblGrid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am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65900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211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1498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282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1991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618175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684124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1161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135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2119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730827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873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1267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603031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1441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460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2371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1105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5377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586287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pm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294026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144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1162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226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1532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36382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791668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1355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42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920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2317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089022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283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733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1102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185324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1638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272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1895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1146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4951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867046"/>
                  </a:ext>
                </a:extLst>
              </a:tr>
            </a:tbl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:a16="http://schemas.microsoft.com/office/drawing/2014/main" id="{4157D8F8-C92B-4D9D-9399-EAB510A1E9D3}"/>
              </a:ext>
            </a:extLst>
          </p:cNvPr>
          <p:cNvSpPr txBox="1"/>
          <p:nvPr/>
        </p:nvSpPr>
        <p:spPr>
          <a:xfrm>
            <a:off x="122238" y="456861"/>
            <a:ext cx="2429268" cy="2308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900" dirty="0"/>
              <a:t>延西街路口交通高峰小时流量（</a:t>
            </a:r>
            <a:r>
              <a:rPr lang="en-US" altLang="zh-CN" sz="900" dirty="0"/>
              <a:t>PCU/hr</a:t>
            </a:r>
            <a:r>
              <a:rPr lang="zh-CN" altLang="en-US" sz="900" dirty="0"/>
              <a:t>）</a:t>
            </a: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71C459B3-EF6B-4F05-8558-48B78F385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637089"/>
              </p:ext>
            </p:extLst>
          </p:nvPr>
        </p:nvGraphicFramePr>
        <p:xfrm>
          <a:off x="122238" y="687691"/>
          <a:ext cx="2429268" cy="157734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04878">
                  <a:extLst>
                    <a:ext uri="{9D8B030D-6E8A-4147-A177-3AD203B41FA5}">
                      <a16:colId xmlns:a16="http://schemas.microsoft.com/office/drawing/2014/main" val="1546727015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3180424247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1788488739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868476211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309905479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1234090353"/>
                    </a:ext>
                  </a:extLst>
                </a:gridCol>
              </a:tblGrid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am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742754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641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1042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1714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496040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883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1022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602329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719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162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881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842335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66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705592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1634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821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1173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3683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389543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pm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764586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895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53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2088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25792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1284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1413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177189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41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857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231483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754380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2139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968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1287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4465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091222"/>
                  </a:ext>
                </a:extLst>
              </a:tr>
            </a:tbl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8FD005A3-2CBD-4FBA-BC0B-AF91B31C51A0}"/>
              </a:ext>
            </a:extLst>
          </p:cNvPr>
          <p:cNvSpPr txBox="1"/>
          <p:nvPr/>
        </p:nvSpPr>
        <p:spPr>
          <a:xfrm>
            <a:off x="122238" y="140075"/>
            <a:ext cx="3283902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1.1 </a:t>
            </a:r>
            <a:r>
              <a:rPr lang="zh-CN" altLang="en-US" sz="1200" b="1" dirty="0">
                <a:latin typeface="+mj-ea"/>
                <a:ea typeface="+mj-ea"/>
              </a:rPr>
              <a:t>建模与准备</a:t>
            </a:r>
            <a:r>
              <a:rPr lang="en-US" altLang="zh-CN" sz="1200" b="1" dirty="0">
                <a:latin typeface="+mj-ea"/>
                <a:ea typeface="+mj-ea"/>
              </a:rPr>
              <a:t>——</a:t>
            </a:r>
            <a:r>
              <a:rPr lang="zh-CN" altLang="en-US" sz="1200" b="1" dirty="0">
                <a:latin typeface="+mj-ea"/>
                <a:ea typeface="+mj-ea"/>
              </a:rPr>
              <a:t>路网模型与交通流量数据</a:t>
            </a:r>
          </a:p>
        </p:txBody>
      </p:sp>
    </p:spTree>
    <p:extLst>
      <p:ext uri="{BB962C8B-B14F-4D97-AF65-F5344CB8AC3E}">
        <p14:creationId xmlns:p14="http://schemas.microsoft.com/office/powerpoint/2010/main" val="133382726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8AA6E7-45B9-44E5-9BD5-243A0615217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913FCC-F692-4EB4-A6E0-8B3E458E498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BD1401C-780F-4601-B3A6-A10F0FAA2B4E}"/>
              </a:ext>
            </a:extLst>
          </p:cNvPr>
          <p:cNvSpPr txBox="1"/>
          <p:nvPr/>
        </p:nvSpPr>
        <p:spPr>
          <a:xfrm>
            <a:off x="122238" y="140075"/>
            <a:ext cx="3283902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1.2 </a:t>
            </a:r>
            <a:r>
              <a:rPr lang="zh-CN" altLang="en-US" sz="1200" b="1" dirty="0">
                <a:latin typeface="+mj-ea"/>
                <a:ea typeface="+mj-ea"/>
              </a:rPr>
              <a:t>模型校准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69DE14D-08CF-4DB6-B2FC-AE8BE86C5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506940"/>
              </p:ext>
            </p:extLst>
          </p:nvPr>
        </p:nvGraphicFramePr>
        <p:xfrm>
          <a:off x="122238" y="847957"/>
          <a:ext cx="4449763" cy="203454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800479">
                  <a:extLst>
                    <a:ext uri="{9D8B030D-6E8A-4147-A177-3AD203B41FA5}">
                      <a16:colId xmlns:a16="http://schemas.microsoft.com/office/drawing/2014/main" val="620983700"/>
                    </a:ext>
                  </a:extLst>
                </a:gridCol>
                <a:gridCol w="584487">
                  <a:extLst>
                    <a:ext uri="{9D8B030D-6E8A-4147-A177-3AD203B41FA5}">
                      <a16:colId xmlns:a16="http://schemas.microsoft.com/office/drawing/2014/main" val="2727711976"/>
                    </a:ext>
                  </a:extLst>
                </a:gridCol>
                <a:gridCol w="705886">
                  <a:extLst>
                    <a:ext uri="{9D8B030D-6E8A-4147-A177-3AD203B41FA5}">
                      <a16:colId xmlns:a16="http://schemas.microsoft.com/office/drawing/2014/main" val="847555003"/>
                    </a:ext>
                  </a:extLst>
                </a:gridCol>
                <a:gridCol w="616534">
                  <a:extLst>
                    <a:ext uri="{9D8B030D-6E8A-4147-A177-3AD203B41FA5}">
                      <a16:colId xmlns:a16="http://schemas.microsoft.com/office/drawing/2014/main" val="4193573594"/>
                    </a:ext>
                  </a:extLst>
                </a:gridCol>
                <a:gridCol w="625469">
                  <a:extLst>
                    <a:ext uri="{9D8B030D-6E8A-4147-A177-3AD203B41FA5}">
                      <a16:colId xmlns:a16="http://schemas.microsoft.com/office/drawing/2014/main" val="3091790617"/>
                    </a:ext>
                  </a:extLst>
                </a:gridCol>
                <a:gridCol w="634404">
                  <a:extLst>
                    <a:ext uri="{9D8B030D-6E8A-4147-A177-3AD203B41FA5}">
                      <a16:colId xmlns:a16="http://schemas.microsoft.com/office/drawing/2014/main" val="1479994114"/>
                    </a:ext>
                  </a:extLst>
                </a:gridCol>
                <a:gridCol w="482504">
                  <a:extLst>
                    <a:ext uri="{9D8B030D-6E8A-4147-A177-3AD203B41FA5}">
                      <a16:colId xmlns:a16="http://schemas.microsoft.com/office/drawing/2014/main" val="709578843"/>
                    </a:ext>
                  </a:extLst>
                </a:gridCol>
              </a:tblGrid>
              <a:tr h="24729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路口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编号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车道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排队长度</a:t>
                      </a:r>
                      <a:br>
                        <a:rPr lang="en-US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lang="en-US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zh-CN" altLang="en-US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小汽车</a:t>
                      </a:r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zh-CN" altLang="en-US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辆</a:t>
                      </a:r>
                      <a:r>
                        <a:rPr lang="en-US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模型中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差异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6462949"/>
                  </a:ext>
                </a:extLst>
              </a:tr>
              <a:tr h="247292">
                <a:tc vMerge="1"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路口</a:t>
                      </a: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车道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实际观测值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排队长度</a:t>
                      </a:r>
                      <a:br>
                        <a:rPr lang="en-US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lang="en-US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zh-CN" altLang="en-US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（米）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排队小汽车数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difference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6560700"/>
                  </a:ext>
                </a:extLst>
              </a:tr>
              <a:tr h="12364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西山街路口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西进口左转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21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124.6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21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1818240"/>
                  </a:ext>
                </a:extLst>
              </a:tr>
              <a:tr h="12364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西进口直行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90.6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3215966"/>
                  </a:ext>
                </a:extLst>
              </a:tr>
              <a:tr h="12364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东进口直行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25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158.6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26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0069423"/>
                  </a:ext>
                </a:extLst>
              </a:tr>
              <a:tr h="12364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延西街路口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东进口左转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11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64.5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11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7114585"/>
                  </a:ext>
                </a:extLst>
              </a:tr>
              <a:tr h="12364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东进口直行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22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143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24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6314552"/>
                  </a:ext>
                </a:extLst>
              </a:tr>
              <a:tr h="12364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西进口直行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22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133.8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22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5310892"/>
                  </a:ext>
                </a:extLst>
              </a:tr>
              <a:tr h="12364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参花街路口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西进口左转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77.5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-1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0543766"/>
                  </a:ext>
                </a:extLst>
              </a:tr>
              <a:tr h="12364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南进口直行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78.7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13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-1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1628853"/>
                  </a:ext>
                </a:extLst>
              </a:tr>
              <a:tr h="12364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西进口直行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84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14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5650335"/>
                  </a:ext>
                </a:extLst>
              </a:tr>
              <a:tr h="12364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南进口左转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12.5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 dirty="0">
                          <a:effectLst/>
                          <a:latin typeface="+mn-ea"/>
                          <a:ea typeface="+mn-ea"/>
                          <a:cs typeface="Calibri" panose="020F0502020204030204" pitchFamily="34" charset="0"/>
                        </a:rPr>
                        <a:t>-1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6711353"/>
                  </a:ext>
                </a:extLst>
              </a:tr>
            </a:tbl>
          </a:graphicData>
        </a:graphic>
      </p:graphicFrame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EA1923C2-20A8-432C-A958-870F0CC0F4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104903"/>
              </p:ext>
            </p:extLst>
          </p:nvPr>
        </p:nvGraphicFramePr>
        <p:xfrm>
          <a:off x="122238" y="2677887"/>
          <a:ext cx="4449762" cy="2218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5AD0087F-8CDB-44C5-AABC-F0AF94DBB31C}"/>
              </a:ext>
            </a:extLst>
          </p:cNvPr>
          <p:cNvSpPr txBox="1"/>
          <p:nvPr/>
        </p:nvSpPr>
        <p:spPr>
          <a:xfrm>
            <a:off x="122237" y="417072"/>
            <a:ext cx="4449764" cy="4308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对基础模型进行校准，对比各路口主要进口道的排队长队。各进口道排队长度差异满足评价需求。</a:t>
            </a:r>
            <a:endParaRPr lang="en-US" altLang="zh-CN" sz="11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A931656-7FE8-45AC-B8C9-8B68F43B2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458" y="847956"/>
            <a:ext cx="1952658" cy="172379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0616B6E-B6A0-49B3-AB33-88D19F496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573" y="847956"/>
            <a:ext cx="1990110" cy="172379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67B06EF-17D9-48AB-BDBC-AE7B2898495B}"/>
              </a:ext>
            </a:extLst>
          </p:cNvPr>
          <p:cNvSpPr txBox="1"/>
          <p:nvPr/>
        </p:nvSpPr>
        <p:spPr>
          <a:xfrm>
            <a:off x="5043922" y="2677331"/>
            <a:ext cx="3543299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小汽车车速观测数据（圆点）和模型数据（蓝色虚线）</a:t>
            </a:r>
            <a:endParaRPr lang="en-US" altLang="zh-CN" sz="11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418C576-BBBA-4674-B945-5D681B014902}"/>
              </a:ext>
            </a:extLst>
          </p:cNvPr>
          <p:cNvSpPr txBox="1"/>
          <p:nvPr/>
        </p:nvSpPr>
        <p:spPr>
          <a:xfrm>
            <a:off x="4717458" y="3533623"/>
            <a:ext cx="4088225" cy="4308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模型中早高峰东往西车速为</a:t>
            </a:r>
            <a:r>
              <a:rPr lang="en-US" altLang="zh-CN" sz="1100" dirty="0"/>
              <a:t>16.6 km/h</a:t>
            </a:r>
            <a:r>
              <a:rPr lang="zh-CN" altLang="en-US" sz="1100" dirty="0"/>
              <a:t>，西往东为</a:t>
            </a:r>
            <a:r>
              <a:rPr lang="en-US" altLang="zh-CN" sz="1100" dirty="0"/>
              <a:t>15.5 km/h</a:t>
            </a:r>
            <a:r>
              <a:rPr lang="zh-CN" altLang="en-US" sz="1100" dirty="0"/>
              <a:t>，在观测值范围（如上图所示）。</a:t>
            </a:r>
            <a:endParaRPr lang="en-US" altLang="zh-CN" sz="1100" dirty="0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AA3E8F4A-F6D3-4C30-8222-6F1849D26135}"/>
              </a:ext>
            </a:extLst>
          </p:cNvPr>
          <p:cNvCxnSpPr>
            <a:cxnSpLocks/>
          </p:cNvCxnSpPr>
          <p:nvPr/>
        </p:nvCxnSpPr>
        <p:spPr>
          <a:xfrm>
            <a:off x="4950619" y="1467644"/>
            <a:ext cx="1719497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43245CA0-27C8-4071-B0F9-F2192E70AEB7}"/>
              </a:ext>
            </a:extLst>
          </p:cNvPr>
          <p:cNvCxnSpPr>
            <a:cxnSpLocks/>
          </p:cNvCxnSpPr>
          <p:nvPr/>
        </p:nvCxnSpPr>
        <p:spPr>
          <a:xfrm>
            <a:off x="7040715" y="1664495"/>
            <a:ext cx="1719497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15661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7DA192-B892-47F8-947C-C87FA609B20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B9EA73-4680-44B2-857C-6DED46C76E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6" name="current am">
            <a:hlinkClick r:id="" action="ppaction://media"/>
            <a:extLst>
              <a:ext uri="{FF2B5EF4-FFF2-40B4-BE49-F238E27FC236}">
                <a16:creationId xmlns:a16="http://schemas.microsoft.com/office/drawing/2014/main" id="{C7DEAD04-CC12-4313-B1CD-A87C1F6090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37" y="123825"/>
            <a:ext cx="8894763" cy="370460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B606522-B6FB-4ED8-A4B8-448E08E6C186}"/>
              </a:ext>
            </a:extLst>
          </p:cNvPr>
          <p:cNvSpPr txBox="1"/>
          <p:nvPr/>
        </p:nvSpPr>
        <p:spPr>
          <a:xfrm>
            <a:off x="122237" y="3828432"/>
            <a:ext cx="3607920" cy="76943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现状早高峰仿真</a:t>
            </a:r>
            <a:endParaRPr lang="en-US" altLang="zh-CN" sz="1100" dirty="0"/>
          </a:p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1100" dirty="0"/>
          </a:p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仿真视频时间：</a:t>
            </a:r>
            <a:r>
              <a:rPr lang="en-US" altLang="zh-CN" sz="1100" dirty="0"/>
              <a:t>1368s~1664s= 296s</a:t>
            </a:r>
          </a:p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仿真速度：</a:t>
            </a:r>
            <a:r>
              <a:rPr lang="en-US" altLang="zh-CN" sz="1100" dirty="0"/>
              <a:t>5</a:t>
            </a:r>
            <a:r>
              <a:rPr lang="zh-CN" altLang="en-US" sz="1100" dirty="0"/>
              <a:t>倍速</a:t>
            </a:r>
            <a:endParaRPr lang="en-US" altLang="zh-CN" sz="1100" dirty="0"/>
          </a:p>
        </p:txBody>
      </p:sp>
    </p:spTree>
    <p:extLst>
      <p:ext uri="{BB962C8B-B14F-4D97-AF65-F5344CB8AC3E}">
        <p14:creationId xmlns:p14="http://schemas.microsoft.com/office/powerpoint/2010/main" val="1101815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7AB3A0-03C5-4FE6-8E30-C50750FFFF2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7F170C-D29B-462E-BF65-35C48DCCAE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BFE945A-A69E-409B-AD96-4A380E346A2C}"/>
              </a:ext>
            </a:extLst>
          </p:cNvPr>
          <p:cNvSpPr txBox="1"/>
          <p:nvPr/>
        </p:nvSpPr>
        <p:spPr>
          <a:xfrm>
            <a:off x="122238" y="140075"/>
            <a:ext cx="3283902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1.3 BRT</a:t>
            </a:r>
            <a:r>
              <a:rPr lang="zh-CN" altLang="en-US" sz="1200" b="1" dirty="0">
                <a:latin typeface="+mj-ea"/>
                <a:ea typeface="+mj-ea"/>
              </a:rPr>
              <a:t>方案</a:t>
            </a:r>
          </a:p>
        </p:txBody>
      </p:sp>
      <p:pic>
        <p:nvPicPr>
          <p:cNvPr id="2" name="brt_pm">
            <a:hlinkClick r:id="" action="ppaction://media"/>
            <a:extLst>
              <a:ext uri="{FF2B5EF4-FFF2-40B4-BE49-F238E27FC236}">
                <a16:creationId xmlns:a16="http://schemas.microsoft.com/office/drawing/2014/main" id="{05871045-192D-4F55-8BD2-852307C7D4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37" y="525372"/>
            <a:ext cx="8894763" cy="308691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054FE73-C84B-4D62-85A8-0291BABFE9C6}"/>
              </a:ext>
            </a:extLst>
          </p:cNvPr>
          <p:cNvSpPr txBox="1"/>
          <p:nvPr/>
        </p:nvSpPr>
        <p:spPr>
          <a:xfrm>
            <a:off x="122237" y="3746999"/>
            <a:ext cx="3607920" cy="76943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100" dirty="0"/>
              <a:t>BRT</a:t>
            </a:r>
            <a:r>
              <a:rPr lang="zh-CN" altLang="en-US" sz="1100" dirty="0"/>
              <a:t>方案晚高峰仿真</a:t>
            </a:r>
            <a:endParaRPr lang="en-US" altLang="zh-CN" sz="1100" dirty="0"/>
          </a:p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1100" dirty="0"/>
          </a:p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仿真视频时间：</a:t>
            </a:r>
            <a:r>
              <a:rPr lang="en-US" altLang="zh-CN" sz="1100" dirty="0"/>
              <a:t>1369s~1685s= 316s</a:t>
            </a:r>
          </a:p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仿真速度：</a:t>
            </a:r>
            <a:r>
              <a:rPr lang="en-US" altLang="zh-CN" sz="1100" dirty="0"/>
              <a:t>5</a:t>
            </a:r>
            <a:r>
              <a:rPr lang="zh-CN" altLang="en-US" sz="1100" dirty="0"/>
              <a:t>倍速</a:t>
            </a:r>
            <a:endParaRPr lang="en-US" altLang="zh-CN" sz="1100" dirty="0"/>
          </a:p>
        </p:txBody>
      </p:sp>
    </p:spTree>
    <p:extLst>
      <p:ext uri="{BB962C8B-B14F-4D97-AF65-F5344CB8AC3E}">
        <p14:creationId xmlns:p14="http://schemas.microsoft.com/office/powerpoint/2010/main" val="1040790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DCDAAD-B91A-4EB5-A14D-E5A27055F85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E28B7C-E89C-472B-AD09-AC1FF9BC52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CED829CC-25D9-4BA6-9A43-61B4E8BF8D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8418178"/>
              </p:ext>
            </p:extLst>
          </p:nvPr>
        </p:nvGraphicFramePr>
        <p:xfrm>
          <a:off x="807014" y="578594"/>
          <a:ext cx="3263583" cy="2998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01A45577-C55C-4FCF-8066-1A126BF21268}"/>
              </a:ext>
            </a:extLst>
          </p:cNvPr>
          <p:cNvSpPr txBox="1"/>
          <p:nvPr/>
        </p:nvSpPr>
        <p:spPr>
          <a:xfrm>
            <a:off x="122238" y="140075"/>
            <a:ext cx="3283902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1.4 BRT</a:t>
            </a:r>
            <a:r>
              <a:rPr lang="zh-CN" altLang="en-US" sz="1200" b="1" dirty="0">
                <a:latin typeface="+mj-ea"/>
                <a:ea typeface="+mj-ea"/>
              </a:rPr>
              <a:t>方案评价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0B8E9B6-C2C8-4D2C-A81F-DE59A875DB44}"/>
              </a:ext>
            </a:extLst>
          </p:cNvPr>
          <p:cNvSpPr txBox="1"/>
          <p:nvPr/>
        </p:nvSpPr>
        <p:spPr>
          <a:xfrm>
            <a:off x="807014" y="3874364"/>
            <a:ext cx="7217980" cy="4308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实施</a:t>
            </a:r>
            <a:r>
              <a:rPr lang="en-US" altLang="zh-CN" sz="1100" dirty="0"/>
              <a:t>BRT</a:t>
            </a:r>
            <a:r>
              <a:rPr lang="zh-CN" altLang="en-US" sz="1100" dirty="0"/>
              <a:t>后，得益于交叉口信号相位的改善，参花街到延西街路口全线停车时间大大降低，特别是晚高峰降低效果更明显。</a:t>
            </a:r>
            <a:endParaRPr lang="en-US" altLang="zh-CN" sz="1100" dirty="0"/>
          </a:p>
        </p:txBody>
      </p: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516A343F-0437-4C20-B276-0842F21E7C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6878740"/>
              </p:ext>
            </p:extLst>
          </p:nvPr>
        </p:nvGraphicFramePr>
        <p:xfrm>
          <a:off x="4826726" y="606931"/>
          <a:ext cx="3263583" cy="2998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795544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17009</TotalTime>
  <Words>872</Words>
  <Application>Microsoft Office PowerPoint</Application>
  <PresentationFormat>全屏显示(16:9)</PresentationFormat>
  <Paragraphs>328</Paragraphs>
  <Slides>7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2" baseType="lpstr">
      <vt:lpstr>等线</vt:lpstr>
      <vt:lpstr>Arial</vt:lpstr>
      <vt:lpstr>Symbol</vt:lpstr>
      <vt:lpstr>Wingdings</vt:lpstr>
      <vt:lpstr>Master English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GIZ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 East Mobility</dc:title>
  <dc:creator>FEM</dc:creator>
  <cp:lastModifiedBy>Yipeng Du</cp:lastModifiedBy>
  <cp:revision>2154</cp:revision>
  <dcterms:created xsi:type="dcterms:W3CDTF">2017-09-14T11:33:37Z</dcterms:created>
  <dcterms:modified xsi:type="dcterms:W3CDTF">2022-04-06T09:41:48Z</dcterms:modified>
</cp:coreProperties>
</file>